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99" r:id="rId2"/>
    <p:sldId id="400" r:id="rId3"/>
    <p:sldId id="402" r:id="rId4"/>
    <p:sldId id="403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6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6" r:id="rId27"/>
    <p:sldId id="427" r:id="rId28"/>
    <p:sldId id="428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6" r:id="rId37"/>
    <p:sldId id="437" r:id="rId38"/>
    <p:sldId id="438" r:id="rId39"/>
    <p:sldId id="439" r:id="rId40"/>
    <p:sldId id="440" r:id="rId41"/>
    <p:sldId id="442" r:id="rId42"/>
    <p:sldId id="443" r:id="rId43"/>
    <p:sldId id="444" r:id="rId44"/>
    <p:sldId id="445" r:id="rId45"/>
    <p:sldId id="446" r:id="rId46"/>
    <p:sldId id="447" r:id="rId47"/>
    <p:sldId id="448" r:id="rId48"/>
    <p:sldId id="449" r:id="rId49"/>
    <p:sldId id="450" r:id="rId50"/>
    <p:sldId id="451" r:id="rId51"/>
    <p:sldId id="452" r:id="rId52"/>
    <p:sldId id="453" r:id="rId53"/>
    <p:sldId id="454" r:id="rId54"/>
    <p:sldId id="455" r:id="rId55"/>
    <p:sldId id="458" r:id="rId56"/>
    <p:sldId id="459" r:id="rId57"/>
    <p:sldId id="460" r:id="rId58"/>
    <p:sldId id="461" r:id="rId59"/>
    <p:sldId id="462" r:id="rId60"/>
    <p:sldId id="463" r:id="rId61"/>
    <p:sldId id="464" r:id="rId62"/>
    <p:sldId id="465" r:id="rId63"/>
    <p:sldId id="466" r:id="rId64"/>
    <p:sldId id="467" r:id="rId65"/>
    <p:sldId id="468" r:id="rId66"/>
    <p:sldId id="470" r:id="rId67"/>
    <p:sldId id="471" r:id="rId68"/>
    <p:sldId id="472" r:id="rId69"/>
    <p:sldId id="473" r:id="rId70"/>
    <p:sldId id="474" r:id="rId71"/>
    <p:sldId id="475" r:id="rId72"/>
    <p:sldId id="476" r:id="rId73"/>
    <p:sldId id="477" r:id="rId74"/>
    <p:sldId id="478" r:id="rId75"/>
    <p:sldId id="479" r:id="rId76"/>
    <p:sldId id="480" r:id="rId77"/>
    <p:sldId id="481" r:id="rId78"/>
    <p:sldId id="482" r:id="rId79"/>
    <p:sldId id="483" r:id="rId80"/>
    <p:sldId id="484" r:id="rId81"/>
    <p:sldId id="485" r:id="rId82"/>
    <p:sldId id="486" r:id="rId83"/>
    <p:sldId id="487" r:id="rId84"/>
    <p:sldId id="488" r:id="rId85"/>
    <p:sldId id="489" r:id="rId86"/>
    <p:sldId id="490" r:id="rId87"/>
    <p:sldId id="491" r:id="rId88"/>
    <p:sldId id="492" r:id="rId89"/>
    <p:sldId id="493" r:id="rId90"/>
    <p:sldId id="494" r:id="rId91"/>
    <p:sldId id="495" r:id="rId92"/>
    <p:sldId id="496" r:id="rId93"/>
    <p:sldId id="497" r:id="rId94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0037" y="1598752"/>
            <a:ext cx="8043925" cy="1702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02635" y="2129027"/>
            <a:ext cx="5915025" cy="1056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922384" y="4989829"/>
            <a:ext cx="190500" cy="101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0037" y="1598752"/>
            <a:ext cx="8043925" cy="1735782"/>
          </a:xfrm>
          <a:prstGeom prst="rect">
            <a:avLst/>
          </a:prstGeom>
        </p:spPr>
        <p:txBody>
          <a:bodyPr vert="horz" wrap="square" lIns="0" tIns="194995" rIns="0" bIns="0" rtlCol="0">
            <a:spAutoFit/>
          </a:bodyPr>
          <a:lstStyle/>
          <a:p>
            <a:pPr marL="810895" marR="5080" indent="-132715">
              <a:lnSpc>
                <a:spcPct val="100000"/>
              </a:lnSpc>
              <a:spcBef>
                <a:spcPts val="105"/>
              </a:spcBef>
            </a:pPr>
            <a:r>
              <a:rPr lang="en-GB" sz="5000" spc="-20" dirty="0"/>
              <a:t>Advanced</a:t>
            </a:r>
            <a:r>
              <a:rPr sz="5000" spc="-20" dirty="0"/>
              <a:t> </a:t>
            </a:r>
            <a:r>
              <a:rPr sz="5000" spc="-15" dirty="0"/>
              <a:t>tools </a:t>
            </a:r>
            <a:r>
              <a:rPr sz="5000" spc="-5" dirty="0"/>
              <a:t>used </a:t>
            </a:r>
            <a:r>
              <a:rPr sz="5000" spc="-15" dirty="0"/>
              <a:t>by </a:t>
            </a:r>
            <a:r>
              <a:rPr sz="5000" spc="-1125" dirty="0"/>
              <a:t> </a:t>
            </a:r>
            <a:r>
              <a:rPr sz="5000" spc="-10" dirty="0"/>
              <a:t>Management</a:t>
            </a:r>
            <a:r>
              <a:rPr sz="5000" spc="-20" dirty="0"/>
              <a:t> </a:t>
            </a:r>
            <a:r>
              <a:rPr sz="5000" spc="-15" dirty="0"/>
              <a:t>Consultants</a:t>
            </a:r>
            <a:endParaRPr sz="5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154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55591" y="4524755"/>
              <a:ext cx="4780915" cy="615950"/>
            </a:xfrm>
            <a:custGeom>
              <a:avLst/>
              <a:gdLst/>
              <a:ahLst/>
              <a:cxnLst/>
              <a:rect l="l" t="t" r="r" b="b"/>
              <a:pathLst>
                <a:path w="4780915" h="615950">
                  <a:moveTo>
                    <a:pt x="4780788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4780788" y="615696"/>
                  </a:lnTo>
                  <a:lnTo>
                    <a:pt x="47807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35602" y="4546193"/>
            <a:ext cx="449453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 </a:t>
            </a:r>
            <a:r>
              <a:rPr sz="1700" b="1" spc="-5" dirty="0">
                <a:latin typeface="Calibri"/>
                <a:cs typeface="Calibri"/>
              </a:rPr>
              <a:t>will help </a:t>
            </a:r>
            <a:r>
              <a:rPr sz="1700" b="1" dirty="0">
                <a:latin typeface="Calibri"/>
                <a:cs typeface="Calibri"/>
              </a:rPr>
              <a:t>Adrian, </a:t>
            </a:r>
            <a:r>
              <a:rPr sz="1700" b="1" spc="-5" dirty="0">
                <a:latin typeface="Calibri"/>
                <a:cs typeface="Calibri"/>
              </a:rPr>
              <a:t>who </a:t>
            </a:r>
            <a:r>
              <a:rPr sz="1700" b="1" dirty="0">
                <a:latin typeface="Calibri"/>
                <a:cs typeface="Calibri"/>
              </a:rPr>
              <a:t>is </a:t>
            </a:r>
            <a:r>
              <a:rPr sz="1700" b="1" spc="-10" dirty="0">
                <a:latin typeface="Calibri"/>
                <a:cs typeface="Calibri"/>
              </a:rPr>
              <a:t>currently </a:t>
            </a:r>
            <a:r>
              <a:rPr sz="1700" b="1" dirty="0">
                <a:latin typeface="Calibri"/>
                <a:cs typeface="Calibri"/>
              </a:rPr>
              <a:t>single,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find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a </a:t>
            </a:r>
            <a:r>
              <a:rPr sz="1700" b="1" spc="-3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new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girlfriend</a:t>
            </a:r>
            <a:r>
              <a:rPr sz="17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using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decomposition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analysis.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8452" y="1598752"/>
            <a:ext cx="6731634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Rankings</a:t>
            </a:r>
            <a:r>
              <a:rPr spc="-30" dirty="0"/>
              <a:t> </a:t>
            </a:r>
            <a:r>
              <a:rPr spc="-5" dirty="0"/>
              <a:t>–</a:t>
            </a:r>
            <a:r>
              <a:rPr spc="-15" dirty="0"/>
              <a:t> introduction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80224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Quite often you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options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want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somehow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compare</a:t>
            </a:r>
            <a:r>
              <a:rPr sz="21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rank</a:t>
            </a:r>
            <a:r>
              <a:rPr sz="21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them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24455" y="1132332"/>
            <a:ext cx="2016760" cy="480059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05410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83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24455" y="1834895"/>
            <a:ext cx="2016760" cy="48196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06680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84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24455" y="2538983"/>
            <a:ext cx="2016760" cy="48196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06680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84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24455" y="3243072"/>
            <a:ext cx="2016760" cy="480059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106680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84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42103" y="1130808"/>
            <a:ext cx="363220" cy="363220"/>
            <a:chOff x="4642103" y="1130808"/>
            <a:chExt cx="363220" cy="363220"/>
          </a:xfrm>
        </p:grpSpPr>
        <p:sp>
          <p:nvSpPr>
            <p:cNvPr id="8" name="object 8"/>
            <p:cNvSpPr/>
            <p:nvPr/>
          </p:nvSpPr>
          <p:spPr>
            <a:xfrm>
              <a:off x="4643627" y="113233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2" y="0"/>
                  </a:moveTo>
                  <a:lnTo>
                    <a:pt x="123444" y="117220"/>
                  </a:lnTo>
                  <a:lnTo>
                    <a:pt x="0" y="137413"/>
                  </a:lnTo>
                  <a:lnTo>
                    <a:pt x="88646" y="229996"/>
                  </a:lnTo>
                  <a:lnTo>
                    <a:pt x="68707" y="359663"/>
                  </a:lnTo>
                  <a:lnTo>
                    <a:pt x="179832" y="299719"/>
                  </a:lnTo>
                  <a:lnTo>
                    <a:pt x="290957" y="359663"/>
                  </a:lnTo>
                  <a:lnTo>
                    <a:pt x="271018" y="229996"/>
                  </a:lnTo>
                  <a:lnTo>
                    <a:pt x="359663" y="137413"/>
                  </a:lnTo>
                  <a:lnTo>
                    <a:pt x="236220" y="117220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3627" y="113233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3"/>
                  </a:moveTo>
                  <a:lnTo>
                    <a:pt x="123444" y="117220"/>
                  </a:lnTo>
                  <a:lnTo>
                    <a:pt x="179832" y="0"/>
                  </a:lnTo>
                  <a:lnTo>
                    <a:pt x="236220" y="117220"/>
                  </a:lnTo>
                  <a:lnTo>
                    <a:pt x="359663" y="137413"/>
                  </a:lnTo>
                  <a:lnTo>
                    <a:pt x="271018" y="229996"/>
                  </a:lnTo>
                  <a:lnTo>
                    <a:pt x="290957" y="359663"/>
                  </a:lnTo>
                  <a:lnTo>
                    <a:pt x="179832" y="299719"/>
                  </a:lnTo>
                  <a:lnTo>
                    <a:pt x="68707" y="359663"/>
                  </a:lnTo>
                  <a:lnTo>
                    <a:pt x="88646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199888" y="1130808"/>
            <a:ext cx="364490" cy="363220"/>
            <a:chOff x="5199888" y="1130808"/>
            <a:chExt cx="364490" cy="363220"/>
          </a:xfrm>
        </p:grpSpPr>
        <p:sp>
          <p:nvSpPr>
            <p:cNvPr id="11" name="object 11"/>
            <p:cNvSpPr/>
            <p:nvPr/>
          </p:nvSpPr>
          <p:spPr>
            <a:xfrm>
              <a:off x="5201412" y="1132332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180593" y="0"/>
                  </a:moveTo>
                  <a:lnTo>
                    <a:pt x="123951" y="117220"/>
                  </a:lnTo>
                  <a:lnTo>
                    <a:pt x="0" y="137413"/>
                  </a:lnTo>
                  <a:lnTo>
                    <a:pt x="89026" y="229996"/>
                  </a:lnTo>
                  <a:lnTo>
                    <a:pt x="68961" y="359663"/>
                  </a:lnTo>
                  <a:lnTo>
                    <a:pt x="180593" y="299719"/>
                  </a:lnTo>
                  <a:lnTo>
                    <a:pt x="292226" y="359663"/>
                  </a:lnTo>
                  <a:lnTo>
                    <a:pt x="272161" y="229996"/>
                  </a:lnTo>
                  <a:lnTo>
                    <a:pt x="361188" y="137413"/>
                  </a:lnTo>
                  <a:lnTo>
                    <a:pt x="237236" y="117220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01412" y="1132332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0" y="137413"/>
                  </a:moveTo>
                  <a:lnTo>
                    <a:pt x="123951" y="117220"/>
                  </a:lnTo>
                  <a:lnTo>
                    <a:pt x="180593" y="0"/>
                  </a:lnTo>
                  <a:lnTo>
                    <a:pt x="237236" y="117220"/>
                  </a:lnTo>
                  <a:lnTo>
                    <a:pt x="361188" y="137413"/>
                  </a:lnTo>
                  <a:lnTo>
                    <a:pt x="272161" y="229996"/>
                  </a:lnTo>
                  <a:lnTo>
                    <a:pt x="292226" y="359663"/>
                  </a:lnTo>
                  <a:lnTo>
                    <a:pt x="180593" y="299719"/>
                  </a:lnTo>
                  <a:lnTo>
                    <a:pt x="68961" y="359663"/>
                  </a:lnTo>
                  <a:lnTo>
                    <a:pt x="89026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642103" y="1819655"/>
            <a:ext cx="363220" cy="363220"/>
            <a:chOff x="4642103" y="1819655"/>
            <a:chExt cx="363220" cy="363220"/>
          </a:xfrm>
        </p:grpSpPr>
        <p:sp>
          <p:nvSpPr>
            <p:cNvPr id="14" name="object 14"/>
            <p:cNvSpPr/>
            <p:nvPr/>
          </p:nvSpPr>
          <p:spPr>
            <a:xfrm>
              <a:off x="4643627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2" y="0"/>
                  </a:moveTo>
                  <a:lnTo>
                    <a:pt x="123444" y="117221"/>
                  </a:lnTo>
                  <a:lnTo>
                    <a:pt x="0" y="137414"/>
                  </a:lnTo>
                  <a:lnTo>
                    <a:pt x="88646" y="229997"/>
                  </a:lnTo>
                  <a:lnTo>
                    <a:pt x="68707" y="359664"/>
                  </a:lnTo>
                  <a:lnTo>
                    <a:pt x="179832" y="299720"/>
                  </a:lnTo>
                  <a:lnTo>
                    <a:pt x="290957" y="359664"/>
                  </a:lnTo>
                  <a:lnTo>
                    <a:pt x="271018" y="229997"/>
                  </a:lnTo>
                  <a:lnTo>
                    <a:pt x="359663" y="137414"/>
                  </a:lnTo>
                  <a:lnTo>
                    <a:pt x="236220" y="117221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43627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4"/>
                  </a:moveTo>
                  <a:lnTo>
                    <a:pt x="123444" y="117221"/>
                  </a:lnTo>
                  <a:lnTo>
                    <a:pt x="179832" y="0"/>
                  </a:lnTo>
                  <a:lnTo>
                    <a:pt x="236220" y="117221"/>
                  </a:lnTo>
                  <a:lnTo>
                    <a:pt x="359663" y="137414"/>
                  </a:lnTo>
                  <a:lnTo>
                    <a:pt x="271018" y="229997"/>
                  </a:lnTo>
                  <a:lnTo>
                    <a:pt x="290957" y="359664"/>
                  </a:lnTo>
                  <a:lnTo>
                    <a:pt x="179832" y="299720"/>
                  </a:lnTo>
                  <a:lnTo>
                    <a:pt x="68707" y="359664"/>
                  </a:lnTo>
                  <a:lnTo>
                    <a:pt x="88646" y="229997"/>
                  </a:lnTo>
                  <a:lnTo>
                    <a:pt x="0" y="13741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199888" y="1819655"/>
            <a:ext cx="364490" cy="363220"/>
            <a:chOff x="5199888" y="1819655"/>
            <a:chExt cx="364490" cy="363220"/>
          </a:xfrm>
        </p:grpSpPr>
        <p:sp>
          <p:nvSpPr>
            <p:cNvPr id="17" name="object 17"/>
            <p:cNvSpPr/>
            <p:nvPr/>
          </p:nvSpPr>
          <p:spPr>
            <a:xfrm>
              <a:off x="5201412" y="1821179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180593" y="0"/>
                  </a:moveTo>
                  <a:lnTo>
                    <a:pt x="123951" y="117221"/>
                  </a:lnTo>
                  <a:lnTo>
                    <a:pt x="0" y="137414"/>
                  </a:lnTo>
                  <a:lnTo>
                    <a:pt x="89026" y="229997"/>
                  </a:lnTo>
                  <a:lnTo>
                    <a:pt x="68961" y="359664"/>
                  </a:lnTo>
                  <a:lnTo>
                    <a:pt x="180593" y="299720"/>
                  </a:lnTo>
                  <a:lnTo>
                    <a:pt x="292226" y="359664"/>
                  </a:lnTo>
                  <a:lnTo>
                    <a:pt x="272161" y="229997"/>
                  </a:lnTo>
                  <a:lnTo>
                    <a:pt x="361188" y="137414"/>
                  </a:lnTo>
                  <a:lnTo>
                    <a:pt x="237236" y="117221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01412" y="1821179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0" y="137414"/>
                  </a:moveTo>
                  <a:lnTo>
                    <a:pt x="123951" y="117221"/>
                  </a:lnTo>
                  <a:lnTo>
                    <a:pt x="180593" y="0"/>
                  </a:lnTo>
                  <a:lnTo>
                    <a:pt x="237236" y="117221"/>
                  </a:lnTo>
                  <a:lnTo>
                    <a:pt x="361188" y="137414"/>
                  </a:lnTo>
                  <a:lnTo>
                    <a:pt x="272161" y="229997"/>
                  </a:lnTo>
                  <a:lnTo>
                    <a:pt x="292226" y="359664"/>
                  </a:lnTo>
                  <a:lnTo>
                    <a:pt x="180593" y="299720"/>
                  </a:lnTo>
                  <a:lnTo>
                    <a:pt x="68961" y="359664"/>
                  </a:lnTo>
                  <a:lnTo>
                    <a:pt x="89026" y="229997"/>
                  </a:lnTo>
                  <a:lnTo>
                    <a:pt x="0" y="13741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759196" y="1819655"/>
            <a:ext cx="363220" cy="363220"/>
            <a:chOff x="5759196" y="1819655"/>
            <a:chExt cx="363220" cy="363220"/>
          </a:xfrm>
        </p:grpSpPr>
        <p:sp>
          <p:nvSpPr>
            <p:cNvPr id="20" name="object 20"/>
            <p:cNvSpPr/>
            <p:nvPr/>
          </p:nvSpPr>
          <p:spPr>
            <a:xfrm>
              <a:off x="5760720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1" y="0"/>
                  </a:moveTo>
                  <a:lnTo>
                    <a:pt x="123443" y="117221"/>
                  </a:lnTo>
                  <a:lnTo>
                    <a:pt x="0" y="137414"/>
                  </a:lnTo>
                  <a:lnTo>
                    <a:pt x="88645" y="229997"/>
                  </a:lnTo>
                  <a:lnTo>
                    <a:pt x="68706" y="359664"/>
                  </a:lnTo>
                  <a:lnTo>
                    <a:pt x="179831" y="299720"/>
                  </a:lnTo>
                  <a:lnTo>
                    <a:pt x="290956" y="359664"/>
                  </a:lnTo>
                  <a:lnTo>
                    <a:pt x="271017" y="229997"/>
                  </a:lnTo>
                  <a:lnTo>
                    <a:pt x="359663" y="137414"/>
                  </a:lnTo>
                  <a:lnTo>
                    <a:pt x="236219" y="117221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60720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4"/>
                  </a:moveTo>
                  <a:lnTo>
                    <a:pt x="123443" y="117221"/>
                  </a:lnTo>
                  <a:lnTo>
                    <a:pt x="179831" y="0"/>
                  </a:lnTo>
                  <a:lnTo>
                    <a:pt x="236219" y="117221"/>
                  </a:lnTo>
                  <a:lnTo>
                    <a:pt x="359663" y="137414"/>
                  </a:lnTo>
                  <a:lnTo>
                    <a:pt x="271017" y="229997"/>
                  </a:lnTo>
                  <a:lnTo>
                    <a:pt x="290956" y="359664"/>
                  </a:lnTo>
                  <a:lnTo>
                    <a:pt x="179831" y="299720"/>
                  </a:lnTo>
                  <a:lnTo>
                    <a:pt x="68706" y="359664"/>
                  </a:lnTo>
                  <a:lnTo>
                    <a:pt x="88645" y="229997"/>
                  </a:lnTo>
                  <a:lnTo>
                    <a:pt x="0" y="13741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316979" y="1819655"/>
            <a:ext cx="363220" cy="363220"/>
            <a:chOff x="6316979" y="1819655"/>
            <a:chExt cx="363220" cy="363220"/>
          </a:xfrm>
        </p:grpSpPr>
        <p:sp>
          <p:nvSpPr>
            <p:cNvPr id="23" name="object 23"/>
            <p:cNvSpPr/>
            <p:nvPr/>
          </p:nvSpPr>
          <p:spPr>
            <a:xfrm>
              <a:off x="6318503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2" y="0"/>
                  </a:moveTo>
                  <a:lnTo>
                    <a:pt x="123444" y="117221"/>
                  </a:lnTo>
                  <a:lnTo>
                    <a:pt x="0" y="137414"/>
                  </a:lnTo>
                  <a:lnTo>
                    <a:pt x="88646" y="229997"/>
                  </a:lnTo>
                  <a:lnTo>
                    <a:pt x="68707" y="359664"/>
                  </a:lnTo>
                  <a:lnTo>
                    <a:pt x="179832" y="299720"/>
                  </a:lnTo>
                  <a:lnTo>
                    <a:pt x="290956" y="359664"/>
                  </a:lnTo>
                  <a:lnTo>
                    <a:pt x="271018" y="229997"/>
                  </a:lnTo>
                  <a:lnTo>
                    <a:pt x="359664" y="137414"/>
                  </a:lnTo>
                  <a:lnTo>
                    <a:pt x="236220" y="117221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18503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4"/>
                  </a:moveTo>
                  <a:lnTo>
                    <a:pt x="123444" y="117221"/>
                  </a:lnTo>
                  <a:lnTo>
                    <a:pt x="179832" y="0"/>
                  </a:lnTo>
                  <a:lnTo>
                    <a:pt x="236220" y="117221"/>
                  </a:lnTo>
                  <a:lnTo>
                    <a:pt x="359664" y="137414"/>
                  </a:lnTo>
                  <a:lnTo>
                    <a:pt x="271018" y="229997"/>
                  </a:lnTo>
                  <a:lnTo>
                    <a:pt x="290956" y="359664"/>
                  </a:lnTo>
                  <a:lnTo>
                    <a:pt x="179832" y="299720"/>
                  </a:lnTo>
                  <a:lnTo>
                    <a:pt x="68707" y="359664"/>
                  </a:lnTo>
                  <a:lnTo>
                    <a:pt x="88646" y="229997"/>
                  </a:lnTo>
                  <a:lnTo>
                    <a:pt x="0" y="13741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42103" y="2599944"/>
            <a:ext cx="363220" cy="364490"/>
            <a:chOff x="4642103" y="2599944"/>
            <a:chExt cx="363220" cy="364490"/>
          </a:xfrm>
        </p:grpSpPr>
        <p:sp>
          <p:nvSpPr>
            <p:cNvPr id="26" name="object 26"/>
            <p:cNvSpPr/>
            <p:nvPr/>
          </p:nvSpPr>
          <p:spPr>
            <a:xfrm>
              <a:off x="4643627" y="2601468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179832" y="0"/>
                  </a:moveTo>
                  <a:lnTo>
                    <a:pt x="123444" y="117729"/>
                  </a:lnTo>
                  <a:lnTo>
                    <a:pt x="0" y="137921"/>
                  </a:lnTo>
                  <a:lnTo>
                    <a:pt x="88646" y="231012"/>
                  </a:lnTo>
                  <a:lnTo>
                    <a:pt x="68707" y="361188"/>
                  </a:lnTo>
                  <a:lnTo>
                    <a:pt x="179832" y="300989"/>
                  </a:lnTo>
                  <a:lnTo>
                    <a:pt x="290957" y="361188"/>
                  </a:lnTo>
                  <a:lnTo>
                    <a:pt x="271018" y="231012"/>
                  </a:lnTo>
                  <a:lnTo>
                    <a:pt x="359663" y="137921"/>
                  </a:lnTo>
                  <a:lnTo>
                    <a:pt x="236220" y="117729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43627" y="2601468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0" y="137921"/>
                  </a:moveTo>
                  <a:lnTo>
                    <a:pt x="123444" y="117729"/>
                  </a:lnTo>
                  <a:lnTo>
                    <a:pt x="179832" y="0"/>
                  </a:lnTo>
                  <a:lnTo>
                    <a:pt x="236220" y="117729"/>
                  </a:lnTo>
                  <a:lnTo>
                    <a:pt x="359663" y="137921"/>
                  </a:lnTo>
                  <a:lnTo>
                    <a:pt x="271018" y="231012"/>
                  </a:lnTo>
                  <a:lnTo>
                    <a:pt x="290957" y="361188"/>
                  </a:lnTo>
                  <a:lnTo>
                    <a:pt x="179832" y="300989"/>
                  </a:lnTo>
                  <a:lnTo>
                    <a:pt x="68707" y="361188"/>
                  </a:lnTo>
                  <a:lnTo>
                    <a:pt x="88646" y="231012"/>
                  </a:lnTo>
                  <a:lnTo>
                    <a:pt x="0" y="1379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42103" y="3241548"/>
            <a:ext cx="363220" cy="363220"/>
            <a:chOff x="4642103" y="3241548"/>
            <a:chExt cx="363220" cy="363220"/>
          </a:xfrm>
        </p:grpSpPr>
        <p:sp>
          <p:nvSpPr>
            <p:cNvPr id="29" name="object 29"/>
            <p:cNvSpPr/>
            <p:nvPr/>
          </p:nvSpPr>
          <p:spPr>
            <a:xfrm>
              <a:off x="4643627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32" y="0"/>
                  </a:moveTo>
                  <a:lnTo>
                    <a:pt x="123444" y="117220"/>
                  </a:lnTo>
                  <a:lnTo>
                    <a:pt x="0" y="137413"/>
                  </a:lnTo>
                  <a:lnTo>
                    <a:pt x="88646" y="229996"/>
                  </a:lnTo>
                  <a:lnTo>
                    <a:pt x="68707" y="359663"/>
                  </a:lnTo>
                  <a:lnTo>
                    <a:pt x="179832" y="299719"/>
                  </a:lnTo>
                  <a:lnTo>
                    <a:pt x="290957" y="359663"/>
                  </a:lnTo>
                  <a:lnTo>
                    <a:pt x="271018" y="229996"/>
                  </a:lnTo>
                  <a:lnTo>
                    <a:pt x="359663" y="137413"/>
                  </a:lnTo>
                  <a:lnTo>
                    <a:pt x="236220" y="117220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3627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37413"/>
                  </a:moveTo>
                  <a:lnTo>
                    <a:pt x="123444" y="117220"/>
                  </a:lnTo>
                  <a:lnTo>
                    <a:pt x="179832" y="0"/>
                  </a:lnTo>
                  <a:lnTo>
                    <a:pt x="236220" y="117220"/>
                  </a:lnTo>
                  <a:lnTo>
                    <a:pt x="359663" y="137413"/>
                  </a:lnTo>
                  <a:lnTo>
                    <a:pt x="271018" y="229996"/>
                  </a:lnTo>
                  <a:lnTo>
                    <a:pt x="290957" y="359663"/>
                  </a:lnTo>
                  <a:lnTo>
                    <a:pt x="179832" y="299719"/>
                  </a:lnTo>
                  <a:lnTo>
                    <a:pt x="68707" y="359663"/>
                  </a:lnTo>
                  <a:lnTo>
                    <a:pt x="88646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5199888" y="3241548"/>
            <a:ext cx="364490" cy="363220"/>
            <a:chOff x="5199888" y="3241548"/>
            <a:chExt cx="364490" cy="363220"/>
          </a:xfrm>
        </p:grpSpPr>
        <p:sp>
          <p:nvSpPr>
            <p:cNvPr id="32" name="object 32"/>
            <p:cNvSpPr/>
            <p:nvPr/>
          </p:nvSpPr>
          <p:spPr>
            <a:xfrm>
              <a:off x="5201412" y="3243072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5">
                  <a:moveTo>
                    <a:pt x="180593" y="0"/>
                  </a:moveTo>
                  <a:lnTo>
                    <a:pt x="123951" y="117220"/>
                  </a:lnTo>
                  <a:lnTo>
                    <a:pt x="0" y="137413"/>
                  </a:lnTo>
                  <a:lnTo>
                    <a:pt x="89026" y="229996"/>
                  </a:lnTo>
                  <a:lnTo>
                    <a:pt x="68961" y="359663"/>
                  </a:lnTo>
                  <a:lnTo>
                    <a:pt x="180593" y="299719"/>
                  </a:lnTo>
                  <a:lnTo>
                    <a:pt x="292226" y="359663"/>
                  </a:lnTo>
                  <a:lnTo>
                    <a:pt x="272161" y="229996"/>
                  </a:lnTo>
                  <a:lnTo>
                    <a:pt x="361188" y="137413"/>
                  </a:lnTo>
                  <a:lnTo>
                    <a:pt x="237236" y="117220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01412" y="3243072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5">
                  <a:moveTo>
                    <a:pt x="0" y="137413"/>
                  </a:moveTo>
                  <a:lnTo>
                    <a:pt x="123951" y="117220"/>
                  </a:lnTo>
                  <a:lnTo>
                    <a:pt x="180593" y="0"/>
                  </a:lnTo>
                  <a:lnTo>
                    <a:pt x="237236" y="117220"/>
                  </a:lnTo>
                  <a:lnTo>
                    <a:pt x="361188" y="137413"/>
                  </a:lnTo>
                  <a:lnTo>
                    <a:pt x="272161" y="229996"/>
                  </a:lnTo>
                  <a:lnTo>
                    <a:pt x="292226" y="359663"/>
                  </a:lnTo>
                  <a:lnTo>
                    <a:pt x="180593" y="299719"/>
                  </a:lnTo>
                  <a:lnTo>
                    <a:pt x="68961" y="359663"/>
                  </a:lnTo>
                  <a:lnTo>
                    <a:pt x="89026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759196" y="3241548"/>
            <a:ext cx="363220" cy="363220"/>
            <a:chOff x="5759196" y="3241548"/>
            <a:chExt cx="363220" cy="363220"/>
          </a:xfrm>
        </p:grpSpPr>
        <p:sp>
          <p:nvSpPr>
            <p:cNvPr id="35" name="object 35"/>
            <p:cNvSpPr/>
            <p:nvPr/>
          </p:nvSpPr>
          <p:spPr>
            <a:xfrm>
              <a:off x="5760720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31" y="0"/>
                  </a:moveTo>
                  <a:lnTo>
                    <a:pt x="123443" y="117220"/>
                  </a:lnTo>
                  <a:lnTo>
                    <a:pt x="0" y="137413"/>
                  </a:lnTo>
                  <a:lnTo>
                    <a:pt x="88645" y="229996"/>
                  </a:lnTo>
                  <a:lnTo>
                    <a:pt x="68706" y="359663"/>
                  </a:lnTo>
                  <a:lnTo>
                    <a:pt x="179831" y="299719"/>
                  </a:lnTo>
                  <a:lnTo>
                    <a:pt x="290956" y="359663"/>
                  </a:lnTo>
                  <a:lnTo>
                    <a:pt x="271017" y="229996"/>
                  </a:lnTo>
                  <a:lnTo>
                    <a:pt x="359663" y="137413"/>
                  </a:lnTo>
                  <a:lnTo>
                    <a:pt x="236219" y="117220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760720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37413"/>
                  </a:moveTo>
                  <a:lnTo>
                    <a:pt x="123443" y="117220"/>
                  </a:lnTo>
                  <a:lnTo>
                    <a:pt x="179831" y="0"/>
                  </a:lnTo>
                  <a:lnTo>
                    <a:pt x="236219" y="117220"/>
                  </a:lnTo>
                  <a:lnTo>
                    <a:pt x="359663" y="137413"/>
                  </a:lnTo>
                  <a:lnTo>
                    <a:pt x="271017" y="229996"/>
                  </a:lnTo>
                  <a:lnTo>
                    <a:pt x="290956" y="359663"/>
                  </a:lnTo>
                  <a:lnTo>
                    <a:pt x="179831" y="299719"/>
                  </a:lnTo>
                  <a:lnTo>
                    <a:pt x="68706" y="359663"/>
                  </a:lnTo>
                  <a:lnTo>
                    <a:pt x="88645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6316979" y="3241548"/>
            <a:ext cx="363220" cy="363220"/>
            <a:chOff x="6316979" y="3241548"/>
            <a:chExt cx="363220" cy="363220"/>
          </a:xfrm>
        </p:grpSpPr>
        <p:sp>
          <p:nvSpPr>
            <p:cNvPr id="38" name="object 38"/>
            <p:cNvSpPr/>
            <p:nvPr/>
          </p:nvSpPr>
          <p:spPr>
            <a:xfrm>
              <a:off x="6318503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32" y="0"/>
                  </a:moveTo>
                  <a:lnTo>
                    <a:pt x="123444" y="117220"/>
                  </a:lnTo>
                  <a:lnTo>
                    <a:pt x="0" y="137413"/>
                  </a:lnTo>
                  <a:lnTo>
                    <a:pt x="88646" y="229996"/>
                  </a:lnTo>
                  <a:lnTo>
                    <a:pt x="68707" y="359663"/>
                  </a:lnTo>
                  <a:lnTo>
                    <a:pt x="179832" y="299719"/>
                  </a:lnTo>
                  <a:lnTo>
                    <a:pt x="290956" y="359663"/>
                  </a:lnTo>
                  <a:lnTo>
                    <a:pt x="271018" y="229996"/>
                  </a:lnTo>
                  <a:lnTo>
                    <a:pt x="359664" y="137413"/>
                  </a:lnTo>
                  <a:lnTo>
                    <a:pt x="236220" y="117220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18503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37413"/>
                  </a:moveTo>
                  <a:lnTo>
                    <a:pt x="123444" y="117220"/>
                  </a:lnTo>
                  <a:lnTo>
                    <a:pt x="179832" y="0"/>
                  </a:lnTo>
                  <a:lnTo>
                    <a:pt x="236220" y="117220"/>
                  </a:lnTo>
                  <a:lnTo>
                    <a:pt x="359664" y="137413"/>
                  </a:lnTo>
                  <a:lnTo>
                    <a:pt x="271018" y="229996"/>
                  </a:lnTo>
                  <a:lnTo>
                    <a:pt x="290956" y="359663"/>
                  </a:lnTo>
                  <a:lnTo>
                    <a:pt x="179832" y="299719"/>
                  </a:lnTo>
                  <a:lnTo>
                    <a:pt x="68707" y="359663"/>
                  </a:lnTo>
                  <a:lnTo>
                    <a:pt x="88646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6874764" y="3241548"/>
            <a:ext cx="363220" cy="363220"/>
            <a:chOff x="6874764" y="3241548"/>
            <a:chExt cx="363220" cy="363220"/>
          </a:xfrm>
        </p:grpSpPr>
        <p:sp>
          <p:nvSpPr>
            <p:cNvPr id="41" name="object 41"/>
            <p:cNvSpPr/>
            <p:nvPr/>
          </p:nvSpPr>
          <p:spPr>
            <a:xfrm>
              <a:off x="6876288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31" y="0"/>
                  </a:moveTo>
                  <a:lnTo>
                    <a:pt x="123443" y="117220"/>
                  </a:lnTo>
                  <a:lnTo>
                    <a:pt x="0" y="137413"/>
                  </a:lnTo>
                  <a:lnTo>
                    <a:pt x="88645" y="229996"/>
                  </a:lnTo>
                  <a:lnTo>
                    <a:pt x="68706" y="359663"/>
                  </a:lnTo>
                  <a:lnTo>
                    <a:pt x="179831" y="299719"/>
                  </a:lnTo>
                  <a:lnTo>
                    <a:pt x="290956" y="359663"/>
                  </a:lnTo>
                  <a:lnTo>
                    <a:pt x="271017" y="229996"/>
                  </a:lnTo>
                  <a:lnTo>
                    <a:pt x="359663" y="137413"/>
                  </a:lnTo>
                  <a:lnTo>
                    <a:pt x="236219" y="117220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876288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37413"/>
                  </a:moveTo>
                  <a:lnTo>
                    <a:pt x="123443" y="117220"/>
                  </a:lnTo>
                  <a:lnTo>
                    <a:pt x="179831" y="0"/>
                  </a:lnTo>
                  <a:lnTo>
                    <a:pt x="236219" y="117220"/>
                  </a:lnTo>
                  <a:lnTo>
                    <a:pt x="359663" y="137413"/>
                  </a:lnTo>
                  <a:lnTo>
                    <a:pt x="271017" y="229996"/>
                  </a:lnTo>
                  <a:lnTo>
                    <a:pt x="290956" y="359663"/>
                  </a:lnTo>
                  <a:lnTo>
                    <a:pt x="179831" y="299719"/>
                  </a:lnTo>
                  <a:lnTo>
                    <a:pt x="68706" y="359663"/>
                  </a:lnTo>
                  <a:lnTo>
                    <a:pt x="88645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626984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Thanks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ranking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not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only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give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points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but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sort them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from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most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wanted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least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desired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24455" y="1132332"/>
            <a:ext cx="2016760" cy="480059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105410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83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24455" y="1834895"/>
            <a:ext cx="2016760" cy="48196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06680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84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24455" y="2538983"/>
            <a:ext cx="2016760" cy="48196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06680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84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24455" y="3243072"/>
            <a:ext cx="2016760" cy="480059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06680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84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42103" y="1130808"/>
            <a:ext cx="363220" cy="363220"/>
            <a:chOff x="4642103" y="1130808"/>
            <a:chExt cx="363220" cy="363220"/>
          </a:xfrm>
        </p:grpSpPr>
        <p:sp>
          <p:nvSpPr>
            <p:cNvPr id="8" name="object 8"/>
            <p:cNvSpPr/>
            <p:nvPr/>
          </p:nvSpPr>
          <p:spPr>
            <a:xfrm>
              <a:off x="4643627" y="113233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2" y="0"/>
                  </a:moveTo>
                  <a:lnTo>
                    <a:pt x="123444" y="117220"/>
                  </a:lnTo>
                  <a:lnTo>
                    <a:pt x="0" y="137413"/>
                  </a:lnTo>
                  <a:lnTo>
                    <a:pt x="88646" y="229996"/>
                  </a:lnTo>
                  <a:lnTo>
                    <a:pt x="68707" y="359663"/>
                  </a:lnTo>
                  <a:lnTo>
                    <a:pt x="179832" y="299719"/>
                  </a:lnTo>
                  <a:lnTo>
                    <a:pt x="290957" y="359663"/>
                  </a:lnTo>
                  <a:lnTo>
                    <a:pt x="271018" y="229996"/>
                  </a:lnTo>
                  <a:lnTo>
                    <a:pt x="359663" y="137413"/>
                  </a:lnTo>
                  <a:lnTo>
                    <a:pt x="236220" y="117220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3627" y="113233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3"/>
                  </a:moveTo>
                  <a:lnTo>
                    <a:pt x="123444" y="117220"/>
                  </a:lnTo>
                  <a:lnTo>
                    <a:pt x="179832" y="0"/>
                  </a:lnTo>
                  <a:lnTo>
                    <a:pt x="236220" y="117220"/>
                  </a:lnTo>
                  <a:lnTo>
                    <a:pt x="359663" y="137413"/>
                  </a:lnTo>
                  <a:lnTo>
                    <a:pt x="271018" y="229996"/>
                  </a:lnTo>
                  <a:lnTo>
                    <a:pt x="290957" y="359663"/>
                  </a:lnTo>
                  <a:lnTo>
                    <a:pt x="179832" y="299719"/>
                  </a:lnTo>
                  <a:lnTo>
                    <a:pt x="68707" y="359663"/>
                  </a:lnTo>
                  <a:lnTo>
                    <a:pt x="88646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199888" y="1130808"/>
            <a:ext cx="364490" cy="363220"/>
            <a:chOff x="5199888" y="1130808"/>
            <a:chExt cx="364490" cy="363220"/>
          </a:xfrm>
        </p:grpSpPr>
        <p:sp>
          <p:nvSpPr>
            <p:cNvPr id="11" name="object 11"/>
            <p:cNvSpPr/>
            <p:nvPr/>
          </p:nvSpPr>
          <p:spPr>
            <a:xfrm>
              <a:off x="5201412" y="1132332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180593" y="0"/>
                  </a:moveTo>
                  <a:lnTo>
                    <a:pt x="123951" y="117220"/>
                  </a:lnTo>
                  <a:lnTo>
                    <a:pt x="0" y="137413"/>
                  </a:lnTo>
                  <a:lnTo>
                    <a:pt x="89026" y="229996"/>
                  </a:lnTo>
                  <a:lnTo>
                    <a:pt x="68961" y="359663"/>
                  </a:lnTo>
                  <a:lnTo>
                    <a:pt x="180593" y="299719"/>
                  </a:lnTo>
                  <a:lnTo>
                    <a:pt x="292226" y="359663"/>
                  </a:lnTo>
                  <a:lnTo>
                    <a:pt x="272161" y="229996"/>
                  </a:lnTo>
                  <a:lnTo>
                    <a:pt x="361188" y="137413"/>
                  </a:lnTo>
                  <a:lnTo>
                    <a:pt x="237236" y="117220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01412" y="1132332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0" y="137413"/>
                  </a:moveTo>
                  <a:lnTo>
                    <a:pt x="123951" y="117220"/>
                  </a:lnTo>
                  <a:lnTo>
                    <a:pt x="180593" y="0"/>
                  </a:lnTo>
                  <a:lnTo>
                    <a:pt x="237236" y="117220"/>
                  </a:lnTo>
                  <a:lnTo>
                    <a:pt x="361188" y="137413"/>
                  </a:lnTo>
                  <a:lnTo>
                    <a:pt x="272161" y="229996"/>
                  </a:lnTo>
                  <a:lnTo>
                    <a:pt x="292226" y="359663"/>
                  </a:lnTo>
                  <a:lnTo>
                    <a:pt x="180593" y="299719"/>
                  </a:lnTo>
                  <a:lnTo>
                    <a:pt x="68961" y="359663"/>
                  </a:lnTo>
                  <a:lnTo>
                    <a:pt x="89026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642103" y="1819655"/>
            <a:ext cx="363220" cy="363220"/>
            <a:chOff x="4642103" y="1819655"/>
            <a:chExt cx="363220" cy="363220"/>
          </a:xfrm>
        </p:grpSpPr>
        <p:sp>
          <p:nvSpPr>
            <p:cNvPr id="14" name="object 14"/>
            <p:cNvSpPr/>
            <p:nvPr/>
          </p:nvSpPr>
          <p:spPr>
            <a:xfrm>
              <a:off x="4643627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2" y="0"/>
                  </a:moveTo>
                  <a:lnTo>
                    <a:pt x="123444" y="117221"/>
                  </a:lnTo>
                  <a:lnTo>
                    <a:pt x="0" y="137414"/>
                  </a:lnTo>
                  <a:lnTo>
                    <a:pt x="88646" y="229997"/>
                  </a:lnTo>
                  <a:lnTo>
                    <a:pt x="68707" y="359664"/>
                  </a:lnTo>
                  <a:lnTo>
                    <a:pt x="179832" y="299720"/>
                  </a:lnTo>
                  <a:lnTo>
                    <a:pt x="290957" y="359664"/>
                  </a:lnTo>
                  <a:lnTo>
                    <a:pt x="271018" y="229997"/>
                  </a:lnTo>
                  <a:lnTo>
                    <a:pt x="359663" y="137414"/>
                  </a:lnTo>
                  <a:lnTo>
                    <a:pt x="236220" y="117221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43627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4"/>
                  </a:moveTo>
                  <a:lnTo>
                    <a:pt x="123444" y="117221"/>
                  </a:lnTo>
                  <a:lnTo>
                    <a:pt x="179832" y="0"/>
                  </a:lnTo>
                  <a:lnTo>
                    <a:pt x="236220" y="117221"/>
                  </a:lnTo>
                  <a:lnTo>
                    <a:pt x="359663" y="137414"/>
                  </a:lnTo>
                  <a:lnTo>
                    <a:pt x="271018" y="229997"/>
                  </a:lnTo>
                  <a:lnTo>
                    <a:pt x="290957" y="359664"/>
                  </a:lnTo>
                  <a:lnTo>
                    <a:pt x="179832" y="299720"/>
                  </a:lnTo>
                  <a:lnTo>
                    <a:pt x="68707" y="359664"/>
                  </a:lnTo>
                  <a:lnTo>
                    <a:pt x="88646" y="229997"/>
                  </a:lnTo>
                  <a:lnTo>
                    <a:pt x="0" y="13741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199888" y="1819655"/>
            <a:ext cx="364490" cy="363220"/>
            <a:chOff x="5199888" y="1819655"/>
            <a:chExt cx="364490" cy="363220"/>
          </a:xfrm>
        </p:grpSpPr>
        <p:sp>
          <p:nvSpPr>
            <p:cNvPr id="17" name="object 17"/>
            <p:cNvSpPr/>
            <p:nvPr/>
          </p:nvSpPr>
          <p:spPr>
            <a:xfrm>
              <a:off x="5201412" y="1821179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180593" y="0"/>
                  </a:moveTo>
                  <a:lnTo>
                    <a:pt x="123951" y="117221"/>
                  </a:lnTo>
                  <a:lnTo>
                    <a:pt x="0" y="137414"/>
                  </a:lnTo>
                  <a:lnTo>
                    <a:pt x="89026" y="229997"/>
                  </a:lnTo>
                  <a:lnTo>
                    <a:pt x="68961" y="359664"/>
                  </a:lnTo>
                  <a:lnTo>
                    <a:pt x="180593" y="299720"/>
                  </a:lnTo>
                  <a:lnTo>
                    <a:pt x="292226" y="359664"/>
                  </a:lnTo>
                  <a:lnTo>
                    <a:pt x="272161" y="229997"/>
                  </a:lnTo>
                  <a:lnTo>
                    <a:pt x="361188" y="137414"/>
                  </a:lnTo>
                  <a:lnTo>
                    <a:pt x="237236" y="117221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01412" y="1821179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0" y="137414"/>
                  </a:moveTo>
                  <a:lnTo>
                    <a:pt x="123951" y="117221"/>
                  </a:lnTo>
                  <a:lnTo>
                    <a:pt x="180593" y="0"/>
                  </a:lnTo>
                  <a:lnTo>
                    <a:pt x="237236" y="117221"/>
                  </a:lnTo>
                  <a:lnTo>
                    <a:pt x="361188" y="137414"/>
                  </a:lnTo>
                  <a:lnTo>
                    <a:pt x="272161" y="229997"/>
                  </a:lnTo>
                  <a:lnTo>
                    <a:pt x="292226" y="359664"/>
                  </a:lnTo>
                  <a:lnTo>
                    <a:pt x="180593" y="299720"/>
                  </a:lnTo>
                  <a:lnTo>
                    <a:pt x="68961" y="359664"/>
                  </a:lnTo>
                  <a:lnTo>
                    <a:pt x="89026" y="229997"/>
                  </a:lnTo>
                  <a:lnTo>
                    <a:pt x="0" y="13741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759196" y="1819655"/>
            <a:ext cx="363220" cy="363220"/>
            <a:chOff x="5759196" y="1819655"/>
            <a:chExt cx="363220" cy="363220"/>
          </a:xfrm>
        </p:grpSpPr>
        <p:sp>
          <p:nvSpPr>
            <p:cNvPr id="20" name="object 20"/>
            <p:cNvSpPr/>
            <p:nvPr/>
          </p:nvSpPr>
          <p:spPr>
            <a:xfrm>
              <a:off x="5760720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1" y="0"/>
                  </a:moveTo>
                  <a:lnTo>
                    <a:pt x="123443" y="117221"/>
                  </a:lnTo>
                  <a:lnTo>
                    <a:pt x="0" y="137414"/>
                  </a:lnTo>
                  <a:lnTo>
                    <a:pt x="88645" y="229997"/>
                  </a:lnTo>
                  <a:lnTo>
                    <a:pt x="68706" y="359664"/>
                  </a:lnTo>
                  <a:lnTo>
                    <a:pt x="179831" y="299720"/>
                  </a:lnTo>
                  <a:lnTo>
                    <a:pt x="290956" y="359664"/>
                  </a:lnTo>
                  <a:lnTo>
                    <a:pt x="271017" y="229997"/>
                  </a:lnTo>
                  <a:lnTo>
                    <a:pt x="359663" y="137414"/>
                  </a:lnTo>
                  <a:lnTo>
                    <a:pt x="236219" y="117221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60720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4"/>
                  </a:moveTo>
                  <a:lnTo>
                    <a:pt x="123443" y="117221"/>
                  </a:lnTo>
                  <a:lnTo>
                    <a:pt x="179831" y="0"/>
                  </a:lnTo>
                  <a:lnTo>
                    <a:pt x="236219" y="117221"/>
                  </a:lnTo>
                  <a:lnTo>
                    <a:pt x="359663" y="137414"/>
                  </a:lnTo>
                  <a:lnTo>
                    <a:pt x="271017" y="229997"/>
                  </a:lnTo>
                  <a:lnTo>
                    <a:pt x="290956" y="359664"/>
                  </a:lnTo>
                  <a:lnTo>
                    <a:pt x="179831" y="299720"/>
                  </a:lnTo>
                  <a:lnTo>
                    <a:pt x="68706" y="359664"/>
                  </a:lnTo>
                  <a:lnTo>
                    <a:pt x="88645" y="229997"/>
                  </a:lnTo>
                  <a:lnTo>
                    <a:pt x="0" y="13741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316979" y="1819655"/>
            <a:ext cx="363220" cy="363220"/>
            <a:chOff x="6316979" y="1819655"/>
            <a:chExt cx="363220" cy="363220"/>
          </a:xfrm>
        </p:grpSpPr>
        <p:sp>
          <p:nvSpPr>
            <p:cNvPr id="23" name="object 23"/>
            <p:cNvSpPr/>
            <p:nvPr/>
          </p:nvSpPr>
          <p:spPr>
            <a:xfrm>
              <a:off x="6318503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2" y="0"/>
                  </a:moveTo>
                  <a:lnTo>
                    <a:pt x="123444" y="117221"/>
                  </a:lnTo>
                  <a:lnTo>
                    <a:pt x="0" y="137414"/>
                  </a:lnTo>
                  <a:lnTo>
                    <a:pt x="88646" y="229997"/>
                  </a:lnTo>
                  <a:lnTo>
                    <a:pt x="68707" y="359664"/>
                  </a:lnTo>
                  <a:lnTo>
                    <a:pt x="179832" y="299720"/>
                  </a:lnTo>
                  <a:lnTo>
                    <a:pt x="290956" y="359664"/>
                  </a:lnTo>
                  <a:lnTo>
                    <a:pt x="271018" y="229997"/>
                  </a:lnTo>
                  <a:lnTo>
                    <a:pt x="359664" y="137414"/>
                  </a:lnTo>
                  <a:lnTo>
                    <a:pt x="236220" y="117221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18503" y="1821179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4"/>
                  </a:moveTo>
                  <a:lnTo>
                    <a:pt x="123444" y="117221"/>
                  </a:lnTo>
                  <a:lnTo>
                    <a:pt x="179832" y="0"/>
                  </a:lnTo>
                  <a:lnTo>
                    <a:pt x="236220" y="117221"/>
                  </a:lnTo>
                  <a:lnTo>
                    <a:pt x="359664" y="137414"/>
                  </a:lnTo>
                  <a:lnTo>
                    <a:pt x="271018" y="229997"/>
                  </a:lnTo>
                  <a:lnTo>
                    <a:pt x="290956" y="359664"/>
                  </a:lnTo>
                  <a:lnTo>
                    <a:pt x="179832" y="299720"/>
                  </a:lnTo>
                  <a:lnTo>
                    <a:pt x="68707" y="359664"/>
                  </a:lnTo>
                  <a:lnTo>
                    <a:pt x="88646" y="229997"/>
                  </a:lnTo>
                  <a:lnTo>
                    <a:pt x="0" y="13741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42103" y="2599944"/>
            <a:ext cx="363220" cy="364490"/>
            <a:chOff x="4642103" y="2599944"/>
            <a:chExt cx="363220" cy="364490"/>
          </a:xfrm>
        </p:grpSpPr>
        <p:sp>
          <p:nvSpPr>
            <p:cNvPr id="26" name="object 26"/>
            <p:cNvSpPr/>
            <p:nvPr/>
          </p:nvSpPr>
          <p:spPr>
            <a:xfrm>
              <a:off x="4643627" y="2601468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179832" y="0"/>
                  </a:moveTo>
                  <a:lnTo>
                    <a:pt x="123444" y="117729"/>
                  </a:lnTo>
                  <a:lnTo>
                    <a:pt x="0" y="137921"/>
                  </a:lnTo>
                  <a:lnTo>
                    <a:pt x="88646" y="231012"/>
                  </a:lnTo>
                  <a:lnTo>
                    <a:pt x="68707" y="361188"/>
                  </a:lnTo>
                  <a:lnTo>
                    <a:pt x="179832" y="300989"/>
                  </a:lnTo>
                  <a:lnTo>
                    <a:pt x="290957" y="361188"/>
                  </a:lnTo>
                  <a:lnTo>
                    <a:pt x="271018" y="231012"/>
                  </a:lnTo>
                  <a:lnTo>
                    <a:pt x="359663" y="137921"/>
                  </a:lnTo>
                  <a:lnTo>
                    <a:pt x="236220" y="117729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43627" y="2601468"/>
              <a:ext cx="360045" cy="361315"/>
            </a:xfrm>
            <a:custGeom>
              <a:avLst/>
              <a:gdLst/>
              <a:ahLst/>
              <a:cxnLst/>
              <a:rect l="l" t="t" r="r" b="b"/>
              <a:pathLst>
                <a:path w="360045" h="361314">
                  <a:moveTo>
                    <a:pt x="0" y="137921"/>
                  </a:moveTo>
                  <a:lnTo>
                    <a:pt x="123444" y="117729"/>
                  </a:lnTo>
                  <a:lnTo>
                    <a:pt x="179832" y="0"/>
                  </a:lnTo>
                  <a:lnTo>
                    <a:pt x="236220" y="117729"/>
                  </a:lnTo>
                  <a:lnTo>
                    <a:pt x="359663" y="137921"/>
                  </a:lnTo>
                  <a:lnTo>
                    <a:pt x="271018" y="231012"/>
                  </a:lnTo>
                  <a:lnTo>
                    <a:pt x="290957" y="361188"/>
                  </a:lnTo>
                  <a:lnTo>
                    <a:pt x="179832" y="300989"/>
                  </a:lnTo>
                  <a:lnTo>
                    <a:pt x="68707" y="361188"/>
                  </a:lnTo>
                  <a:lnTo>
                    <a:pt x="88646" y="231012"/>
                  </a:lnTo>
                  <a:lnTo>
                    <a:pt x="0" y="13792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42103" y="3241548"/>
            <a:ext cx="363220" cy="363220"/>
            <a:chOff x="4642103" y="3241548"/>
            <a:chExt cx="363220" cy="363220"/>
          </a:xfrm>
        </p:grpSpPr>
        <p:sp>
          <p:nvSpPr>
            <p:cNvPr id="29" name="object 29"/>
            <p:cNvSpPr/>
            <p:nvPr/>
          </p:nvSpPr>
          <p:spPr>
            <a:xfrm>
              <a:off x="4643627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179832" y="0"/>
                  </a:moveTo>
                  <a:lnTo>
                    <a:pt x="123444" y="117220"/>
                  </a:lnTo>
                  <a:lnTo>
                    <a:pt x="0" y="137413"/>
                  </a:lnTo>
                  <a:lnTo>
                    <a:pt x="88646" y="229996"/>
                  </a:lnTo>
                  <a:lnTo>
                    <a:pt x="68707" y="359663"/>
                  </a:lnTo>
                  <a:lnTo>
                    <a:pt x="179832" y="299719"/>
                  </a:lnTo>
                  <a:lnTo>
                    <a:pt x="290957" y="359663"/>
                  </a:lnTo>
                  <a:lnTo>
                    <a:pt x="271018" y="229996"/>
                  </a:lnTo>
                  <a:lnTo>
                    <a:pt x="359663" y="137413"/>
                  </a:lnTo>
                  <a:lnTo>
                    <a:pt x="236220" y="117220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3627" y="3243072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5">
                  <a:moveTo>
                    <a:pt x="0" y="137413"/>
                  </a:moveTo>
                  <a:lnTo>
                    <a:pt x="123444" y="117220"/>
                  </a:lnTo>
                  <a:lnTo>
                    <a:pt x="179832" y="0"/>
                  </a:lnTo>
                  <a:lnTo>
                    <a:pt x="236220" y="117220"/>
                  </a:lnTo>
                  <a:lnTo>
                    <a:pt x="359663" y="137413"/>
                  </a:lnTo>
                  <a:lnTo>
                    <a:pt x="271018" y="229996"/>
                  </a:lnTo>
                  <a:lnTo>
                    <a:pt x="290957" y="359663"/>
                  </a:lnTo>
                  <a:lnTo>
                    <a:pt x="179832" y="299719"/>
                  </a:lnTo>
                  <a:lnTo>
                    <a:pt x="68707" y="359663"/>
                  </a:lnTo>
                  <a:lnTo>
                    <a:pt x="88646" y="229996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5759196" y="1124711"/>
            <a:ext cx="363220" cy="363220"/>
            <a:chOff x="5759196" y="1124711"/>
            <a:chExt cx="363220" cy="363220"/>
          </a:xfrm>
        </p:grpSpPr>
        <p:sp>
          <p:nvSpPr>
            <p:cNvPr id="32" name="object 32"/>
            <p:cNvSpPr/>
            <p:nvPr/>
          </p:nvSpPr>
          <p:spPr>
            <a:xfrm>
              <a:off x="5760720" y="112623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1" y="0"/>
                  </a:moveTo>
                  <a:lnTo>
                    <a:pt x="123443" y="117221"/>
                  </a:lnTo>
                  <a:lnTo>
                    <a:pt x="0" y="137413"/>
                  </a:lnTo>
                  <a:lnTo>
                    <a:pt x="88645" y="229997"/>
                  </a:lnTo>
                  <a:lnTo>
                    <a:pt x="68706" y="359663"/>
                  </a:lnTo>
                  <a:lnTo>
                    <a:pt x="179831" y="299719"/>
                  </a:lnTo>
                  <a:lnTo>
                    <a:pt x="290956" y="359663"/>
                  </a:lnTo>
                  <a:lnTo>
                    <a:pt x="271017" y="229997"/>
                  </a:lnTo>
                  <a:lnTo>
                    <a:pt x="359663" y="137413"/>
                  </a:lnTo>
                  <a:lnTo>
                    <a:pt x="236219" y="117221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60720" y="112623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3"/>
                  </a:moveTo>
                  <a:lnTo>
                    <a:pt x="123443" y="117221"/>
                  </a:lnTo>
                  <a:lnTo>
                    <a:pt x="179831" y="0"/>
                  </a:lnTo>
                  <a:lnTo>
                    <a:pt x="236219" y="117221"/>
                  </a:lnTo>
                  <a:lnTo>
                    <a:pt x="359663" y="137413"/>
                  </a:lnTo>
                  <a:lnTo>
                    <a:pt x="271017" y="229997"/>
                  </a:lnTo>
                  <a:lnTo>
                    <a:pt x="290956" y="359663"/>
                  </a:lnTo>
                  <a:lnTo>
                    <a:pt x="179831" y="299719"/>
                  </a:lnTo>
                  <a:lnTo>
                    <a:pt x="68706" y="359663"/>
                  </a:lnTo>
                  <a:lnTo>
                    <a:pt x="88645" y="229997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6316979" y="1124711"/>
            <a:ext cx="363220" cy="363220"/>
            <a:chOff x="6316979" y="1124711"/>
            <a:chExt cx="363220" cy="363220"/>
          </a:xfrm>
        </p:grpSpPr>
        <p:sp>
          <p:nvSpPr>
            <p:cNvPr id="35" name="object 35"/>
            <p:cNvSpPr/>
            <p:nvPr/>
          </p:nvSpPr>
          <p:spPr>
            <a:xfrm>
              <a:off x="6318503" y="112623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2" y="0"/>
                  </a:moveTo>
                  <a:lnTo>
                    <a:pt x="123444" y="117221"/>
                  </a:lnTo>
                  <a:lnTo>
                    <a:pt x="0" y="137413"/>
                  </a:lnTo>
                  <a:lnTo>
                    <a:pt x="88646" y="229997"/>
                  </a:lnTo>
                  <a:lnTo>
                    <a:pt x="68707" y="359663"/>
                  </a:lnTo>
                  <a:lnTo>
                    <a:pt x="179832" y="299719"/>
                  </a:lnTo>
                  <a:lnTo>
                    <a:pt x="290956" y="359663"/>
                  </a:lnTo>
                  <a:lnTo>
                    <a:pt x="271018" y="229997"/>
                  </a:lnTo>
                  <a:lnTo>
                    <a:pt x="359664" y="137413"/>
                  </a:lnTo>
                  <a:lnTo>
                    <a:pt x="236220" y="117221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318503" y="112623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3"/>
                  </a:moveTo>
                  <a:lnTo>
                    <a:pt x="123444" y="117221"/>
                  </a:lnTo>
                  <a:lnTo>
                    <a:pt x="179832" y="0"/>
                  </a:lnTo>
                  <a:lnTo>
                    <a:pt x="236220" y="117221"/>
                  </a:lnTo>
                  <a:lnTo>
                    <a:pt x="359664" y="137413"/>
                  </a:lnTo>
                  <a:lnTo>
                    <a:pt x="271018" y="229997"/>
                  </a:lnTo>
                  <a:lnTo>
                    <a:pt x="290956" y="359663"/>
                  </a:lnTo>
                  <a:lnTo>
                    <a:pt x="179832" y="299719"/>
                  </a:lnTo>
                  <a:lnTo>
                    <a:pt x="68707" y="359663"/>
                  </a:lnTo>
                  <a:lnTo>
                    <a:pt x="88646" y="229997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6874764" y="1124711"/>
            <a:ext cx="363220" cy="363220"/>
            <a:chOff x="6874764" y="1124711"/>
            <a:chExt cx="363220" cy="363220"/>
          </a:xfrm>
        </p:grpSpPr>
        <p:sp>
          <p:nvSpPr>
            <p:cNvPr id="38" name="object 38"/>
            <p:cNvSpPr/>
            <p:nvPr/>
          </p:nvSpPr>
          <p:spPr>
            <a:xfrm>
              <a:off x="6876288" y="112623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179831" y="0"/>
                  </a:moveTo>
                  <a:lnTo>
                    <a:pt x="123443" y="117221"/>
                  </a:lnTo>
                  <a:lnTo>
                    <a:pt x="0" y="137413"/>
                  </a:lnTo>
                  <a:lnTo>
                    <a:pt x="88645" y="229997"/>
                  </a:lnTo>
                  <a:lnTo>
                    <a:pt x="68706" y="359663"/>
                  </a:lnTo>
                  <a:lnTo>
                    <a:pt x="179831" y="299719"/>
                  </a:lnTo>
                  <a:lnTo>
                    <a:pt x="290956" y="359663"/>
                  </a:lnTo>
                  <a:lnTo>
                    <a:pt x="271017" y="229997"/>
                  </a:lnTo>
                  <a:lnTo>
                    <a:pt x="359663" y="137413"/>
                  </a:lnTo>
                  <a:lnTo>
                    <a:pt x="236219" y="117221"/>
                  </a:lnTo>
                  <a:lnTo>
                    <a:pt x="17983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876288" y="1126235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5" h="360044">
                  <a:moveTo>
                    <a:pt x="0" y="137413"/>
                  </a:moveTo>
                  <a:lnTo>
                    <a:pt x="123443" y="117221"/>
                  </a:lnTo>
                  <a:lnTo>
                    <a:pt x="179831" y="0"/>
                  </a:lnTo>
                  <a:lnTo>
                    <a:pt x="236219" y="117221"/>
                  </a:lnTo>
                  <a:lnTo>
                    <a:pt x="359663" y="137413"/>
                  </a:lnTo>
                  <a:lnTo>
                    <a:pt x="271017" y="229997"/>
                  </a:lnTo>
                  <a:lnTo>
                    <a:pt x="290956" y="359663"/>
                  </a:lnTo>
                  <a:lnTo>
                    <a:pt x="179831" y="299719"/>
                  </a:lnTo>
                  <a:lnTo>
                    <a:pt x="68706" y="359663"/>
                  </a:lnTo>
                  <a:lnTo>
                    <a:pt x="88645" y="229997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199888" y="2598420"/>
            <a:ext cx="364490" cy="363220"/>
            <a:chOff x="5199888" y="2598420"/>
            <a:chExt cx="364490" cy="363220"/>
          </a:xfrm>
        </p:grpSpPr>
        <p:sp>
          <p:nvSpPr>
            <p:cNvPr id="41" name="object 41"/>
            <p:cNvSpPr/>
            <p:nvPr/>
          </p:nvSpPr>
          <p:spPr>
            <a:xfrm>
              <a:off x="5201412" y="2599944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180593" y="0"/>
                  </a:moveTo>
                  <a:lnTo>
                    <a:pt x="123951" y="117220"/>
                  </a:lnTo>
                  <a:lnTo>
                    <a:pt x="0" y="137413"/>
                  </a:lnTo>
                  <a:lnTo>
                    <a:pt x="89026" y="229997"/>
                  </a:lnTo>
                  <a:lnTo>
                    <a:pt x="68961" y="359663"/>
                  </a:lnTo>
                  <a:lnTo>
                    <a:pt x="180593" y="299719"/>
                  </a:lnTo>
                  <a:lnTo>
                    <a:pt x="292226" y="359663"/>
                  </a:lnTo>
                  <a:lnTo>
                    <a:pt x="272161" y="229997"/>
                  </a:lnTo>
                  <a:lnTo>
                    <a:pt x="361188" y="137413"/>
                  </a:lnTo>
                  <a:lnTo>
                    <a:pt x="237236" y="117220"/>
                  </a:lnTo>
                  <a:lnTo>
                    <a:pt x="18059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201412" y="2599944"/>
              <a:ext cx="361315" cy="360045"/>
            </a:xfrm>
            <a:custGeom>
              <a:avLst/>
              <a:gdLst/>
              <a:ahLst/>
              <a:cxnLst/>
              <a:rect l="l" t="t" r="r" b="b"/>
              <a:pathLst>
                <a:path w="361314" h="360044">
                  <a:moveTo>
                    <a:pt x="0" y="137413"/>
                  </a:moveTo>
                  <a:lnTo>
                    <a:pt x="123951" y="117220"/>
                  </a:lnTo>
                  <a:lnTo>
                    <a:pt x="180593" y="0"/>
                  </a:lnTo>
                  <a:lnTo>
                    <a:pt x="237236" y="117220"/>
                  </a:lnTo>
                  <a:lnTo>
                    <a:pt x="361188" y="137413"/>
                  </a:lnTo>
                  <a:lnTo>
                    <a:pt x="272161" y="229997"/>
                  </a:lnTo>
                  <a:lnTo>
                    <a:pt x="292226" y="359663"/>
                  </a:lnTo>
                  <a:lnTo>
                    <a:pt x="180593" y="299719"/>
                  </a:lnTo>
                  <a:lnTo>
                    <a:pt x="68961" y="359663"/>
                  </a:lnTo>
                  <a:lnTo>
                    <a:pt x="89026" y="229997"/>
                  </a:lnTo>
                  <a:lnTo>
                    <a:pt x="0" y="137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46577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may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use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ranking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 many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things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60347" y="1040891"/>
            <a:ext cx="302387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774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option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available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options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905000"/>
            <a:ext cx="302387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77470" rIns="0" bIns="0" rtlCol="0">
            <a:spAutoFit/>
          </a:bodyPr>
          <a:lstStyle/>
          <a:p>
            <a:pPr marL="1208405" marR="361950" indent="-843280">
              <a:lnSpc>
                <a:spcPct val="100000"/>
              </a:lnSpc>
              <a:spcBef>
                <a:spcPts val="610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Create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priorities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for further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actions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2769107"/>
            <a:ext cx="302387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26225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Rank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5255" y="1040891"/>
            <a:ext cx="302514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67564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Rank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business ideas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5255" y="1905000"/>
            <a:ext cx="302514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Motivate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2769107"/>
            <a:ext cx="302514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704850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Create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benchmarks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36068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Rankings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are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done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5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steps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204" y="1132332"/>
            <a:ext cx="1583690" cy="8642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Times New Roman"/>
              <a:cs typeface="Times New Roman"/>
            </a:endParaRPr>
          </a:p>
          <a:p>
            <a:pPr marL="90805" marR="31813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ri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ria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nd 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weights for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ranking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52671" y="1132332"/>
            <a:ext cx="1583690" cy="8642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Gather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2515" y="1132332"/>
            <a:ext cx="1583690" cy="8642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Times New Roman"/>
              <a:cs typeface="Times New Roman"/>
            </a:endParaRPr>
          </a:p>
          <a:p>
            <a:pPr marL="92075" marR="22860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Calculate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points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create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ranking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52359" y="1132332"/>
            <a:ext cx="1583690" cy="8642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preferred</a:t>
            </a:r>
            <a:endParaRPr sz="1200">
              <a:latin typeface="Calibri"/>
              <a:cs typeface="Calibri"/>
            </a:endParaRPr>
          </a:p>
          <a:p>
            <a:pPr marL="92710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7026" y="1520952"/>
            <a:ext cx="216026" cy="8686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6870" y="1520952"/>
            <a:ext cx="216026" cy="868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6714" y="1520952"/>
            <a:ext cx="216026" cy="8686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86334" y="2164207"/>
            <a:ext cx="1412875" cy="168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20" dirty="0">
                <a:latin typeface="Calibri"/>
                <a:cs typeface="Calibri"/>
              </a:rPr>
              <a:t>At </a:t>
            </a:r>
            <a:r>
              <a:rPr sz="1200" spc="-5" dirty="0">
                <a:latin typeface="Calibri"/>
                <a:cs typeface="Calibri"/>
              </a:rPr>
              <a:t>least </a:t>
            </a:r>
            <a:r>
              <a:rPr sz="1200" dirty="0">
                <a:latin typeface="Calibri"/>
                <a:cs typeface="Calibri"/>
              </a:rPr>
              <a:t>3-4 </a:t>
            </a:r>
            <a:r>
              <a:rPr sz="1200" spc="-5" dirty="0">
                <a:latin typeface="Calibri"/>
                <a:cs typeface="Calibri"/>
              </a:rPr>
              <a:t>criteria,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preferably </a:t>
            </a:r>
            <a:r>
              <a:rPr sz="1200" spc="-5" dirty="0">
                <a:latin typeface="Calibri"/>
                <a:cs typeface="Calibri"/>
              </a:rPr>
              <a:t> independent</a:t>
            </a:r>
            <a:endParaRPr sz="1200">
              <a:latin typeface="Calibri"/>
              <a:cs typeface="Calibri"/>
            </a:endParaRPr>
          </a:p>
          <a:p>
            <a:pPr marL="184785" marR="26479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Every </a:t>
            </a:r>
            <a:r>
              <a:rPr sz="1200" spc="-5" dirty="0">
                <a:latin typeface="Calibri"/>
                <a:cs typeface="Calibri"/>
              </a:rPr>
              <a:t>criteria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should </a:t>
            </a:r>
            <a:r>
              <a:rPr sz="1200" spc="-10" dirty="0">
                <a:latin typeface="Calibri"/>
                <a:cs typeface="Calibri"/>
              </a:rPr>
              <a:t>have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weight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–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not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criteria </a:t>
            </a:r>
            <a:r>
              <a:rPr sz="1200" spc="-10" dirty="0">
                <a:latin typeface="Calibri"/>
                <a:cs typeface="Calibri"/>
              </a:rPr>
              <a:t>have </a:t>
            </a:r>
            <a:r>
              <a:rPr sz="1200" spc="-5" dirty="0">
                <a:latin typeface="Calibri"/>
                <a:cs typeface="Calibri"/>
              </a:rPr>
              <a:t>to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have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same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importance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31411" y="2164207"/>
            <a:ext cx="14103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For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defined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options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gather data </a:t>
            </a:r>
            <a:r>
              <a:rPr sz="1200" spc="-5" dirty="0">
                <a:latin typeface="Calibri"/>
                <a:cs typeface="Calibri"/>
              </a:rPr>
              <a:t>on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criteria so </a:t>
            </a:r>
            <a:r>
              <a:rPr sz="1200" spc="-10" dirty="0">
                <a:latin typeface="Calibri"/>
                <a:cs typeface="Calibri"/>
              </a:rPr>
              <a:t>you </a:t>
            </a:r>
            <a:r>
              <a:rPr sz="1200" spc="-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 able </a:t>
            </a:r>
            <a:r>
              <a:rPr sz="1200" spc="-5" dirty="0">
                <a:latin typeface="Calibri"/>
                <a:cs typeface="Calibri"/>
              </a:rPr>
              <a:t>to calculate </a:t>
            </a:r>
            <a:r>
              <a:rPr sz="1200" dirty="0">
                <a:latin typeface="Calibri"/>
                <a:cs typeface="Calibri"/>
              </a:rPr>
              <a:t> the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points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for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every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criteria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59322" y="2164207"/>
            <a:ext cx="1379855" cy="263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11557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Define </a:t>
            </a:r>
            <a:r>
              <a:rPr sz="1200" dirty="0">
                <a:latin typeface="Calibri"/>
                <a:cs typeface="Calibri"/>
              </a:rPr>
              <a:t>the rule /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function that </a:t>
            </a:r>
            <a:r>
              <a:rPr sz="1200" dirty="0">
                <a:latin typeface="Calibri"/>
                <a:cs typeface="Calibri"/>
              </a:rPr>
              <a:t> assigns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points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for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every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criteria</a:t>
            </a:r>
            <a:endParaRPr sz="1200">
              <a:latin typeface="Calibri"/>
              <a:cs typeface="Calibri"/>
            </a:endParaRPr>
          </a:p>
          <a:p>
            <a:pPr marL="184785" marR="1587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Calculate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score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for </a:t>
            </a:r>
            <a:r>
              <a:rPr sz="1200" spc="-5" dirty="0">
                <a:latin typeface="Calibri"/>
                <a:cs typeface="Calibri"/>
              </a:rPr>
              <a:t>every </a:t>
            </a:r>
            <a:r>
              <a:rPr sz="1200" dirty="0">
                <a:latin typeface="Calibri"/>
                <a:cs typeface="Calibri"/>
              </a:rPr>
              <a:t>option-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criteria</a:t>
            </a:r>
            <a:endParaRPr sz="1200">
              <a:latin typeface="Calibri"/>
              <a:cs typeface="Calibri"/>
            </a:endParaRPr>
          </a:p>
          <a:p>
            <a:pPr marL="184785" marR="7366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Using weights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calculate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total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score</a:t>
            </a:r>
            <a:endParaRPr sz="120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spcBef>
                <a:spcPts val="11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Use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total </a:t>
            </a:r>
            <a:r>
              <a:rPr sz="1200" spc="-10" dirty="0">
                <a:latin typeface="Calibri"/>
                <a:cs typeface="Calibri"/>
              </a:rPr>
              <a:t>score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rank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options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30" dirty="0">
                <a:latin typeface="Calibri"/>
                <a:cs typeface="Calibri"/>
              </a:rPr>
              <a:t>You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use</a:t>
            </a:r>
            <a:endParaRPr sz="1200">
              <a:latin typeface="Calibri"/>
              <a:cs typeface="Calibri"/>
            </a:endParaRPr>
          </a:p>
          <a:p>
            <a:pPr marL="18478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additional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criteria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32369" y="2164207"/>
            <a:ext cx="130873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Using the </a:t>
            </a:r>
            <a:r>
              <a:rPr sz="1200" spc="-5" dirty="0">
                <a:latin typeface="Calibri"/>
                <a:cs typeface="Calibri"/>
              </a:rPr>
              <a:t>ranking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 additional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criteria </a:t>
            </a:r>
            <a:r>
              <a:rPr sz="1200" spc="-10" dirty="0">
                <a:latin typeface="Calibri"/>
                <a:cs typeface="Calibri"/>
              </a:rPr>
              <a:t>you can </a:t>
            </a:r>
            <a:r>
              <a:rPr sz="1200" spc="-5" dirty="0">
                <a:latin typeface="Calibri"/>
                <a:cs typeface="Calibri"/>
              </a:rPr>
              <a:t> pick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preferred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51304" y="1132332"/>
            <a:ext cx="1584960" cy="8642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options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30932" y="2164207"/>
            <a:ext cx="13906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30" dirty="0">
                <a:latin typeface="Calibri"/>
                <a:cs typeface="Calibri"/>
              </a:rPr>
              <a:t>You </a:t>
            </a:r>
            <a:r>
              <a:rPr sz="1200" spc="-10" dirty="0">
                <a:latin typeface="Calibri"/>
                <a:cs typeface="Calibri"/>
              </a:rPr>
              <a:t>have </a:t>
            </a:r>
            <a:r>
              <a:rPr sz="1200" spc="-5" dirty="0">
                <a:latin typeface="Calibri"/>
                <a:cs typeface="Calibri"/>
              </a:rPr>
              <a:t>to define </a:t>
            </a:r>
            <a:r>
              <a:rPr sz="1200" dirty="0">
                <a:latin typeface="Calibri"/>
                <a:cs typeface="Calibri"/>
              </a:rPr>
              <a:t> all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options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that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you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will </a:t>
            </a:r>
            <a:r>
              <a:rPr sz="1200" dirty="0">
                <a:latin typeface="Calibri"/>
                <a:cs typeface="Calibri"/>
              </a:rPr>
              <a:t>be </a:t>
            </a:r>
            <a:r>
              <a:rPr sz="1200" spc="-5" dirty="0">
                <a:latin typeface="Calibri"/>
                <a:cs typeface="Calibri"/>
              </a:rPr>
              <a:t>choosing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from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92401" y="1520952"/>
            <a:ext cx="360045" cy="86995"/>
          </a:xfrm>
          <a:custGeom>
            <a:avLst/>
            <a:gdLst/>
            <a:ahLst/>
            <a:cxnLst/>
            <a:rect l="l" t="t" r="r" b="b"/>
            <a:pathLst>
              <a:path w="360044" h="86994">
                <a:moveTo>
                  <a:pt x="273177" y="0"/>
                </a:moveTo>
                <a:lnTo>
                  <a:pt x="273177" y="86868"/>
                </a:lnTo>
                <a:lnTo>
                  <a:pt x="331089" y="57912"/>
                </a:lnTo>
                <a:lnTo>
                  <a:pt x="287655" y="57912"/>
                </a:lnTo>
                <a:lnTo>
                  <a:pt x="287655" y="28956"/>
                </a:lnTo>
                <a:lnTo>
                  <a:pt x="331089" y="28956"/>
                </a:lnTo>
                <a:lnTo>
                  <a:pt x="273177" y="0"/>
                </a:lnTo>
                <a:close/>
              </a:path>
              <a:path w="360044" h="86994">
                <a:moveTo>
                  <a:pt x="273177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73177" y="57912"/>
                </a:lnTo>
                <a:lnTo>
                  <a:pt x="273177" y="28956"/>
                </a:lnTo>
                <a:close/>
              </a:path>
              <a:path w="360044" h="86994">
                <a:moveTo>
                  <a:pt x="331089" y="28956"/>
                </a:moveTo>
                <a:lnTo>
                  <a:pt x="287655" y="28956"/>
                </a:lnTo>
                <a:lnTo>
                  <a:pt x="287655" y="57912"/>
                </a:lnTo>
                <a:lnTo>
                  <a:pt x="331089" y="57912"/>
                </a:lnTo>
                <a:lnTo>
                  <a:pt x="360045" y="43434"/>
                </a:lnTo>
                <a:lnTo>
                  <a:pt x="331089" y="2895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143510" algn="ctr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How</a:t>
            </a:r>
            <a:r>
              <a:rPr sz="4500" spc="-45" dirty="0"/>
              <a:t> </a:t>
            </a:r>
            <a:r>
              <a:rPr sz="4500" spc="-25" dirty="0"/>
              <a:t>to</a:t>
            </a:r>
            <a:r>
              <a:rPr sz="4500" spc="-15" dirty="0"/>
              <a:t> </a:t>
            </a:r>
            <a:r>
              <a:rPr sz="4500" dirty="0"/>
              <a:t>chose</a:t>
            </a:r>
            <a:r>
              <a:rPr sz="4500" spc="-40" dirty="0"/>
              <a:t> </a:t>
            </a:r>
            <a:r>
              <a:rPr sz="4500" dirty="0"/>
              <a:t>the</a:t>
            </a:r>
            <a:r>
              <a:rPr sz="4500" spc="-5" dirty="0"/>
              <a:t> </a:t>
            </a:r>
            <a:r>
              <a:rPr sz="4500" spc="-10" dirty="0"/>
              <a:t>right </a:t>
            </a:r>
            <a:r>
              <a:rPr sz="4500" spc="-5" dirty="0"/>
              <a:t>boyfriend</a:t>
            </a:r>
            <a:endParaRPr sz="4500"/>
          </a:p>
          <a:p>
            <a:pPr marL="146685" algn="ctr">
              <a:lnSpc>
                <a:spcPct val="100000"/>
              </a:lnSpc>
              <a:spcBef>
                <a:spcPts val="5"/>
              </a:spcBef>
            </a:pPr>
            <a:r>
              <a:rPr sz="4500" dirty="0"/>
              <a:t>–</a:t>
            </a:r>
            <a:r>
              <a:rPr sz="4500" spc="-45" dirty="0"/>
              <a:t> </a:t>
            </a:r>
            <a:r>
              <a:rPr sz="4500" spc="-10" dirty="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162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48208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5" dirty="0">
                <a:latin typeface="Calibri"/>
                <a:cs typeface="Calibri"/>
              </a:rPr>
              <a:t>Let’s </a:t>
            </a:r>
            <a:r>
              <a:rPr sz="1700" b="1" dirty="0">
                <a:latin typeface="Calibri"/>
                <a:cs typeface="Calibri"/>
              </a:rPr>
              <a:t>imagine </a:t>
            </a:r>
            <a:r>
              <a:rPr sz="1700" b="1" spc="-5" dirty="0">
                <a:latin typeface="Calibri"/>
                <a:cs typeface="Calibri"/>
              </a:rPr>
              <a:t>that </a:t>
            </a:r>
            <a:r>
              <a:rPr sz="1700" b="1" spc="-10" dirty="0">
                <a:latin typeface="Calibri"/>
                <a:cs typeface="Calibri"/>
              </a:rPr>
              <a:t>you </a:t>
            </a:r>
            <a:r>
              <a:rPr sz="1700" b="1" spc="-15" dirty="0">
                <a:latin typeface="Calibri"/>
                <a:cs typeface="Calibri"/>
              </a:rPr>
              <a:t>were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help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Maria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pick the ideal guy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/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boyfriend</a:t>
            </a:r>
            <a:r>
              <a:rPr sz="1700" b="1" spc="-5" dirty="0">
                <a:latin typeface="Calibri"/>
                <a:cs typeface="Calibri"/>
              </a:rPr>
              <a:t>.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For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try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rankings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397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163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54927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There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are</a:t>
            </a:r>
            <a:r>
              <a:rPr sz="21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few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things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that we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know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about Maria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0064" y="448055"/>
            <a:ext cx="5116068" cy="444703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62355" y="2820923"/>
          <a:ext cx="2620010" cy="2269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1688"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has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potential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candidates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882">
                <a:tc>
                  <a:txBody>
                    <a:bodyPr/>
                    <a:lstStyle/>
                    <a:p>
                      <a:pPr marL="221615" marR="193675" indent="-2159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wants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her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boyfriend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nice,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intelligent,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good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looking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316230" marR="311150" indent="8509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From her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perspective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his 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earnings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assets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matter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She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sure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about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importance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specific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criteria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216" y="694944"/>
            <a:ext cx="2752344" cy="18348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143510" algn="ctr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How</a:t>
            </a:r>
            <a:r>
              <a:rPr sz="4500" spc="-45" dirty="0"/>
              <a:t> </a:t>
            </a:r>
            <a:r>
              <a:rPr sz="4500" spc="-25" dirty="0"/>
              <a:t>to</a:t>
            </a:r>
            <a:r>
              <a:rPr sz="4500" spc="-15" dirty="0"/>
              <a:t> </a:t>
            </a:r>
            <a:r>
              <a:rPr sz="4500" dirty="0"/>
              <a:t>chose</a:t>
            </a:r>
            <a:r>
              <a:rPr sz="4500" spc="-40" dirty="0"/>
              <a:t> </a:t>
            </a:r>
            <a:r>
              <a:rPr sz="4500" dirty="0"/>
              <a:t>the</a:t>
            </a:r>
            <a:r>
              <a:rPr sz="4500" spc="-5" dirty="0"/>
              <a:t> </a:t>
            </a:r>
            <a:r>
              <a:rPr sz="4500" spc="-10" dirty="0"/>
              <a:t>right </a:t>
            </a:r>
            <a:r>
              <a:rPr sz="4500" spc="-5" dirty="0"/>
              <a:t>boyfriend</a:t>
            </a:r>
            <a:endParaRPr sz="4500"/>
          </a:p>
          <a:p>
            <a:pPr marL="142875" algn="ctr">
              <a:lnSpc>
                <a:spcPct val="100000"/>
              </a:lnSpc>
              <a:spcBef>
                <a:spcPts val="5"/>
              </a:spcBef>
            </a:pPr>
            <a:r>
              <a:rPr sz="4500" dirty="0"/>
              <a:t>–</a:t>
            </a:r>
            <a:r>
              <a:rPr sz="4500" spc="-50" dirty="0"/>
              <a:t> </a:t>
            </a:r>
            <a:r>
              <a:rPr sz="4500" spc="-5" dirty="0"/>
              <a:t>Solution</a:t>
            </a:r>
            <a:endParaRPr sz="4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60603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this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section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will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discuss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intermediate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tools,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techniques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frameworks</a:t>
            </a:r>
            <a:r>
              <a:rPr sz="21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used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by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Management</a:t>
            </a:r>
            <a:r>
              <a:rPr sz="21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Consultants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60347" y="861060"/>
            <a:ext cx="2016760" cy="8813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62928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Rankings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64635" y="861060"/>
            <a:ext cx="2014855" cy="8813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27749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Scenario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Analysis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7400" y="861060"/>
            <a:ext cx="2016760" cy="88138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imes New Roman"/>
              <a:cs typeface="Times New Roman"/>
            </a:endParaRPr>
          </a:p>
          <a:p>
            <a:pPr marL="375285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Representative</a:t>
            </a:r>
            <a:endParaRPr sz="1600">
              <a:latin typeface="Calibri"/>
              <a:cs typeface="Calibri"/>
            </a:endParaRPr>
          </a:p>
          <a:p>
            <a:pPr marL="305435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element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analysis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0347" y="1869948"/>
            <a:ext cx="2016760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Decision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Tree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Analysis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64635" y="1869948"/>
            <a:ext cx="2014855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45593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Critical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Chain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67400" y="1869948"/>
            <a:ext cx="2016760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2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Theory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constraints</a:t>
            </a:r>
            <a:endParaRPr sz="16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bottlenecks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0347" y="2895600"/>
            <a:ext cx="2016760" cy="8826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Lean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Manufacturing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165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51129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latin typeface="Calibri"/>
                <a:cs typeface="Calibri"/>
              </a:rPr>
              <a:t>Just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as </a:t>
            </a:r>
            <a:r>
              <a:rPr sz="1700" b="1" dirty="0">
                <a:latin typeface="Calibri"/>
                <a:cs typeface="Calibri"/>
              </a:rPr>
              <a:t>a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reminder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you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were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help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Maria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pick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 ideal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guy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/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boyfriend</a:t>
            </a:r>
            <a:r>
              <a:rPr sz="1700" b="1" spc="-5" dirty="0">
                <a:latin typeface="Calibri"/>
                <a:cs typeface="Calibri"/>
              </a:rPr>
              <a:t>.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For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try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rankings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397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166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46507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summarize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results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of our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ranking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68680" y="2001011"/>
            <a:ext cx="7452359" cy="1978660"/>
            <a:chOff x="868680" y="2001011"/>
            <a:chExt cx="7452359" cy="1978660"/>
          </a:xfrm>
        </p:grpSpPr>
        <p:sp>
          <p:nvSpPr>
            <p:cNvPr id="6" name="object 6"/>
            <p:cNvSpPr/>
            <p:nvPr/>
          </p:nvSpPr>
          <p:spPr>
            <a:xfrm>
              <a:off x="868680" y="3508247"/>
              <a:ext cx="2421890" cy="0"/>
            </a:xfrm>
            <a:custGeom>
              <a:avLst/>
              <a:gdLst/>
              <a:ahLst/>
              <a:cxnLst/>
              <a:rect l="l" t="t" r="r" b="b"/>
              <a:pathLst>
                <a:path w="2421890">
                  <a:moveTo>
                    <a:pt x="0" y="0"/>
                  </a:moveTo>
                  <a:lnTo>
                    <a:pt x="559307" y="0"/>
                  </a:lnTo>
                </a:path>
                <a:path w="2421890">
                  <a:moveTo>
                    <a:pt x="1304544" y="0"/>
                  </a:moveTo>
                  <a:lnTo>
                    <a:pt x="2421635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7988" y="3226308"/>
              <a:ext cx="745490" cy="753110"/>
            </a:xfrm>
            <a:custGeom>
              <a:avLst/>
              <a:gdLst/>
              <a:ahLst/>
              <a:cxnLst/>
              <a:rect l="l" t="t" r="r" b="b"/>
              <a:pathLst>
                <a:path w="745489" h="753110">
                  <a:moveTo>
                    <a:pt x="745236" y="0"/>
                  </a:moveTo>
                  <a:lnTo>
                    <a:pt x="0" y="0"/>
                  </a:lnTo>
                  <a:lnTo>
                    <a:pt x="0" y="752856"/>
                  </a:lnTo>
                  <a:lnTo>
                    <a:pt x="745236" y="752856"/>
                  </a:lnTo>
                  <a:lnTo>
                    <a:pt x="74523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35552" y="3508247"/>
              <a:ext cx="2981325" cy="0"/>
            </a:xfrm>
            <a:custGeom>
              <a:avLst/>
              <a:gdLst/>
              <a:ahLst/>
              <a:cxnLst/>
              <a:rect l="l" t="t" r="r" b="b"/>
              <a:pathLst>
                <a:path w="2981325">
                  <a:moveTo>
                    <a:pt x="0" y="0"/>
                  </a:moveTo>
                  <a:lnTo>
                    <a:pt x="1118615" y="0"/>
                  </a:lnTo>
                </a:path>
                <a:path w="2981325">
                  <a:moveTo>
                    <a:pt x="1863852" y="0"/>
                  </a:moveTo>
                  <a:lnTo>
                    <a:pt x="2980944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54168" y="3413759"/>
              <a:ext cx="745490" cy="565785"/>
            </a:xfrm>
            <a:custGeom>
              <a:avLst/>
              <a:gdLst/>
              <a:ahLst/>
              <a:cxnLst/>
              <a:rect l="l" t="t" r="r" b="b"/>
              <a:pathLst>
                <a:path w="745489" h="565785">
                  <a:moveTo>
                    <a:pt x="745236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745236" y="565403"/>
                  </a:lnTo>
                  <a:lnTo>
                    <a:pt x="74523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61732" y="3508247"/>
              <a:ext cx="559435" cy="0"/>
            </a:xfrm>
            <a:custGeom>
              <a:avLst/>
              <a:gdLst/>
              <a:ahLst/>
              <a:cxnLst/>
              <a:rect l="l" t="t" r="r" b="b"/>
              <a:pathLst>
                <a:path w="559434">
                  <a:moveTo>
                    <a:pt x="0" y="0"/>
                  </a:moveTo>
                  <a:lnTo>
                    <a:pt x="55930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99403" y="3035045"/>
              <a:ext cx="2421890" cy="5080"/>
            </a:xfrm>
            <a:custGeom>
              <a:avLst/>
              <a:gdLst/>
              <a:ahLst/>
              <a:cxnLst/>
              <a:rect l="l" t="t" r="r" b="b"/>
              <a:pathLst>
                <a:path w="2421890" h="5080">
                  <a:moveTo>
                    <a:pt x="0" y="4572"/>
                  </a:moveTo>
                  <a:lnTo>
                    <a:pt x="2421636" y="4572"/>
                  </a:lnTo>
                </a:path>
                <a:path w="2421890" h="5080">
                  <a:moveTo>
                    <a:pt x="0" y="0"/>
                  </a:moveTo>
                  <a:lnTo>
                    <a:pt x="1117092" y="0"/>
                  </a:lnTo>
                </a:path>
                <a:path w="2421890" h="5080">
                  <a:moveTo>
                    <a:pt x="1862327" y="0"/>
                  </a:moveTo>
                  <a:lnTo>
                    <a:pt x="2421636" y="0"/>
                  </a:lnTo>
                </a:path>
              </a:pathLst>
            </a:custGeom>
            <a:ln w="457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16495" y="3037331"/>
              <a:ext cx="745490" cy="942340"/>
            </a:xfrm>
            <a:custGeom>
              <a:avLst/>
              <a:gdLst/>
              <a:ahLst/>
              <a:cxnLst/>
              <a:rect l="l" t="t" r="r" b="b"/>
              <a:pathLst>
                <a:path w="745490" h="942339">
                  <a:moveTo>
                    <a:pt x="745235" y="0"/>
                  </a:moveTo>
                  <a:lnTo>
                    <a:pt x="0" y="0"/>
                  </a:lnTo>
                  <a:lnTo>
                    <a:pt x="0" y="941832"/>
                  </a:lnTo>
                  <a:lnTo>
                    <a:pt x="745235" y="941832"/>
                  </a:lnTo>
                  <a:lnTo>
                    <a:pt x="74523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90315" y="3413759"/>
              <a:ext cx="745490" cy="565785"/>
            </a:xfrm>
            <a:custGeom>
              <a:avLst/>
              <a:gdLst/>
              <a:ahLst/>
              <a:cxnLst/>
              <a:rect l="l" t="t" r="r" b="b"/>
              <a:pathLst>
                <a:path w="745489" h="565785">
                  <a:moveTo>
                    <a:pt x="745236" y="0"/>
                  </a:moveTo>
                  <a:lnTo>
                    <a:pt x="0" y="0"/>
                  </a:lnTo>
                  <a:lnTo>
                    <a:pt x="0" y="565403"/>
                  </a:lnTo>
                  <a:lnTo>
                    <a:pt x="745236" y="565403"/>
                  </a:lnTo>
                  <a:lnTo>
                    <a:pt x="745236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99403" y="2564129"/>
              <a:ext cx="1117600" cy="5080"/>
            </a:xfrm>
            <a:custGeom>
              <a:avLst/>
              <a:gdLst/>
              <a:ahLst/>
              <a:cxnLst/>
              <a:rect l="l" t="t" r="r" b="b"/>
              <a:pathLst>
                <a:path w="1117600" h="5080">
                  <a:moveTo>
                    <a:pt x="0" y="4572"/>
                  </a:moveTo>
                  <a:lnTo>
                    <a:pt x="1117092" y="4572"/>
                  </a:lnTo>
                </a:path>
                <a:path w="1117600" h="5080">
                  <a:moveTo>
                    <a:pt x="0" y="0"/>
                  </a:moveTo>
                  <a:lnTo>
                    <a:pt x="1117092" y="0"/>
                  </a:lnTo>
                </a:path>
              </a:pathLst>
            </a:custGeom>
            <a:ln w="457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61732" y="2566415"/>
              <a:ext cx="559435" cy="0"/>
            </a:xfrm>
            <a:custGeom>
              <a:avLst/>
              <a:gdLst/>
              <a:ahLst/>
              <a:cxnLst/>
              <a:rect l="l" t="t" r="r" b="b"/>
              <a:pathLst>
                <a:path w="559434">
                  <a:moveTo>
                    <a:pt x="0" y="0"/>
                  </a:moveTo>
                  <a:lnTo>
                    <a:pt x="55930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16495" y="2471927"/>
              <a:ext cx="745490" cy="565785"/>
            </a:xfrm>
            <a:custGeom>
              <a:avLst/>
              <a:gdLst/>
              <a:ahLst/>
              <a:cxnLst/>
              <a:rect l="l" t="t" r="r" b="b"/>
              <a:pathLst>
                <a:path w="745490" h="565785">
                  <a:moveTo>
                    <a:pt x="745235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745235" y="565404"/>
                  </a:lnTo>
                  <a:lnTo>
                    <a:pt x="74523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73224" y="3035045"/>
              <a:ext cx="2981325" cy="5080"/>
            </a:xfrm>
            <a:custGeom>
              <a:avLst/>
              <a:gdLst/>
              <a:ahLst/>
              <a:cxnLst/>
              <a:rect l="l" t="t" r="r" b="b"/>
              <a:pathLst>
                <a:path w="2981325" h="5080">
                  <a:moveTo>
                    <a:pt x="0" y="4572"/>
                  </a:moveTo>
                  <a:lnTo>
                    <a:pt x="1117091" y="4572"/>
                  </a:lnTo>
                </a:path>
                <a:path w="2981325" h="5080">
                  <a:moveTo>
                    <a:pt x="0" y="0"/>
                  </a:moveTo>
                  <a:lnTo>
                    <a:pt x="1117091" y="0"/>
                  </a:lnTo>
                </a:path>
                <a:path w="2981325" h="5080">
                  <a:moveTo>
                    <a:pt x="1862327" y="4572"/>
                  </a:moveTo>
                  <a:lnTo>
                    <a:pt x="2980943" y="4572"/>
                  </a:lnTo>
                </a:path>
                <a:path w="2981325" h="5080">
                  <a:moveTo>
                    <a:pt x="1862327" y="0"/>
                  </a:moveTo>
                  <a:lnTo>
                    <a:pt x="2980943" y="0"/>
                  </a:lnTo>
                </a:path>
              </a:pathLst>
            </a:custGeom>
            <a:ln w="457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90303" y="2660903"/>
              <a:ext cx="2609215" cy="753110"/>
            </a:xfrm>
            <a:custGeom>
              <a:avLst/>
              <a:gdLst/>
              <a:ahLst/>
              <a:cxnLst/>
              <a:rect l="l" t="t" r="r" b="b"/>
              <a:pathLst>
                <a:path w="2609215" h="753110">
                  <a:moveTo>
                    <a:pt x="745248" y="187452"/>
                  </a:moveTo>
                  <a:lnTo>
                    <a:pt x="0" y="187452"/>
                  </a:lnTo>
                  <a:lnTo>
                    <a:pt x="0" y="752856"/>
                  </a:lnTo>
                  <a:lnTo>
                    <a:pt x="745248" y="752856"/>
                  </a:lnTo>
                  <a:lnTo>
                    <a:pt x="745248" y="187452"/>
                  </a:lnTo>
                  <a:close/>
                </a:path>
                <a:path w="2609215" h="753110">
                  <a:moveTo>
                    <a:pt x="2609100" y="0"/>
                  </a:moveTo>
                  <a:lnTo>
                    <a:pt x="1863864" y="0"/>
                  </a:lnTo>
                  <a:lnTo>
                    <a:pt x="1863864" y="376428"/>
                  </a:lnTo>
                  <a:lnTo>
                    <a:pt x="2609100" y="376428"/>
                  </a:lnTo>
                  <a:lnTo>
                    <a:pt x="260910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68680" y="2091689"/>
              <a:ext cx="4285615" cy="477520"/>
            </a:xfrm>
            <a:custGeom>
              <a:avLst/>
              <a:gdLst/>
              <a:ahLst/>
              <a:cxnLst/>
              <a:rect l="l" t="t" r="r" b="b"/>
              <a:pathLst>
                <a:path w="4285615" h="477519">
                  <a:moveTo>
                    <a:pt x="0" y="477012"/>
                  </a:moveTo>
                  <a:lnTo>
                    <a:pt x="2421635" y="477012"/>
                  </a:lnTo>
                </a:path>
                <a:path w="4285615" h="477519">
                  <a:moveTo>
                    <a:pt x="0" y="472440"/>
                  </a:moveTo>
                  <a:lnTo>
                    <a:pt x="559307" y="472440"/>
                  </a:lnTo>
                </a:path>
                <a:path w="4285615" h="477519">
                  <a:moveTo>
                    <a:pt x="1304544" y="472440"/>
                  </a:moveTo>
                  <a:lnTo>
                    <a:pt x="2421635" y="472440"/>
                  </a:lnTo>
                </a:path>
                <a:path w="4285615" h="477519">
                  <a:moveTo>
                    <a:pt x="0" y="4572"/>
                  </a:moveTo>
                  <a:lnTo>
                    <a:pt x="559307" y="4572"/>
                  </a:lnTo>
                </a:path>
                <a:path w="4285615" h="477519">
                  <a:moveTo>
                    <a:pt x="0" y="0"/>
                  </a:moveTo>
                  <a:lnTo>
                    <a:pt x="559307" y="0"/>
                  </a:lnTo>
                </a:path>
                <a:path w="4285615" h="477519">
                  <a:moveTo>
                    <a:pt x="1304544" y="4572"/>
                  </a:moveTo>
                  <a:lnTo>
                    <a:pt x="4285487" y="4572"/>
                  </a:lnTo>
                </a:path>
                <a:path w="4285615" h="477519">
                  <a:moveTo>
                    <a:pt x="1304544" y="0"/>
                  </a:moveTo>
                  <a:lnTo>
                    <a:pt x="4285487" y="0"/>
                  </a:lnTo>
                </a:path>
              </a:pathLst>
            </a:custGeom>
            <a:ln w="4572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27988" y="2001011"/>
              <a:ext cx="745490" cy="565785"/>
            </a:xfrm>
            <a:custGeom>
              <a:avLst/>
              <a:gdLst/>
              <a:ahLst/>
              <a:cxnLst/>
              <a:rect l="l" t="t" r="r" b="b"/>
              <a:pathLst>
                <a:path w="745489" h="565785">
                  <a:moveTo>
                    <a:pt x="745236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745236" y="565404"/>
                  </a:lnTo>
                  <a:lnTo>
                    <a:pt x="745236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868680" y="3035045"/>
            <a:ext cx="559435" cy="5080"/>
          </a:xfrm>
          <a:custGeom>
            <a:avLst/>
            <a:gdLst/>
            <a:ahLst/>
            <a:cxnLst/>
            <a:rect l="l" t="t" r="r" b="b"/>
            <a:pathLst>
              <a:path w="559435" h="5080">
                <a:moveTo>
                  <a:pt x="0" y="4572"/>
                </a:moveTo>
                <a:lnTo>
                  <a:pt x="559307" y="4572"/>
                </a:lnTo>
              </a:path>
              <a:path w="559435" h="5080">
                <a:moveTo>
                  <a:pt x="0" y="0"/>
                </a:moveTo>
                <a:lnTo>
                  <a:pt x="559307" y="0"/>
                </a:lnTo>
              </a:path>
            </a:pathLst>
          </a:custGeom>
          <a:ln w="457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35552" y="2564129"/>
            <a:ext cx="1118870" cy="5080"/>
          </a:xfrm>
          <a:custGeom>
            <a:avLst/>
            <a:gdLst/>
            <a:ahLst/>
            <a:cxnLst/>
            <a:rect l="l" t="t" r="r" b="b"/>
            <a:pathLst>
              <a:path w="1118870" h="5080">
                <a:moveTo>
                  <a:pt x="0" y="4572"/>
                </a:moveTo>
                <a:lnTo>
                  <a:pt x="1118615" y="4572"/>
                </a:lnTo>
              </a:path>
              <a:path w="1118870" h="5080">
                <a:moveTo>
                  <a:pt x="0" y="0"/>
                </a:moveTo>
                <a:lnTo>
                  <a:pt x="1118615" y="0"/>
                </a:lnTo>
              </a:path>
            </a:pathLst>
          </a:custGeom>
          <a:ln w="457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99403" y="2091689"/>
            <a:ext cx="2421890" cy="5080"/>
          </a:xfrm>
          <a:custGeom>
            <a:avLst/>
            <a:gdLst/>
            <a:ahLst/>
            <a:cxnLst/>
            <a:rect l="l" t="t" r="r" b="b"/>
            <a:pathLst>
              <a:path w="2421890" h="5080">
                <a:moveTo>
                  <a:pt x="0" y="4572"/>
                </a:moveTo>
                <a:lnTo>
                  <a:pt x="2421636" y="4572"/>
                </a:lnTo>
              </a:path>
              <a:path w="2421890" h="5080">
                <a:moveTo>
                  <a:pt x="0" y="0"/>
                </a:moveTo>
                <a:lnTo>
                  <a:pt x="1117092" y="0"/>
                </a:lnTo>
              </a:path>
              <a:path w="2421890" h="5080">
                <a:moveTo>
                  <a:pt x="1862327" y="0"/>
                </a:moveTo>
                <a:lnTo>
                  <a:pt x="2421636" y="0"/>
                </a:lnTo>
              </a:path>
            </a:pathLst>
          </a:custGeom>
          <a:ln w="457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8680" y="1623060"/>
            <a:ext cx="6148070" cy="0"/>
          </a:xfrm>
          <a:custGeom>
            <a:avLst/>
            <a:gdLst/>
            <a:ahLst/>
            <a:cxnLst/>
            <a:rect l="l" t="t" r="r" b="b"/>
            <a:pathLst>
              <a:path w="6148070">
                <a:moveTo>
                  <a:pt x="0" y="0"/>
                </a:moveTo>
                <a:lnTo>
                  <a:pt x="614781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61731" y="1623060"/>
            <a:ext cx="559435" cy="0"/>
          </a:xfrm>
          <a:custGeom>
            <a:avLst/>
            <a:gdLst/>
            <a:ahLst/>
            <a:cxnLst/>
            <a:rect l="l" t="t" r="r" b="b"/>
            <a:pathLst>
              <a:path w="559434">
                <a:moveTo>
                  <a:pt x="0" y="0"/>
                </a:moveTo>
                <a:lnTo>
                  <a:pt x="55930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8680" y="1149858"/>
            <a:ext cx="7452359" cy="5080"/>
          </a:xfrm>
          <a:custGeom>
            <a:avLst/>
            <a:gdLst/>
            <a:ahLst/>
            <a:cxnLst/>
            <a:rect l="l" t="t" r="r" b="b"/>
            <a:pathLst>
              <a:path w="7452359" h="5080">
                <a:moveTo>
                  <a:pt x="0" y="4572"/>
                </a:moveTo>
                <a:lnTo>
                  <a:pt x="7452360" y="4572"/>
                </a:lnTo>
              </a:path>
              <a:path w="7452359" h="5080">
                <a:moveTo>
                  <a:pt x="0" y="0"/>
                </a:moveTo>
                <a:lnTo>
                  <a:pt x="7452360" y="0"/>
                </a:lnTo>
              </a:path>
            </a:pathLst>
          </a:custGeom>
          <a:ln w="457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8680" y="681227"/>
            <a:ext cx="7452359" cy="0"/>
          </a:xfrm>
          <a:custGeom>
            <a:avLst/>
            <a:gdLst/>
            <a:ahLst/>
            <a:cxnLst/>
            <a:rect l="l" t="t" r="r" b="b"/>
            <a:pathLst>
              <a:path w="7452359">
                <a:moveTo>
                  <a:pt x="0" y="0"/>
                </a:moveTo>
                <a:lnTo>
                  <a:pt x="74523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756029" y="3507485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14056" y="3413252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27988" y="2848355"/>
            <a:ext cx="745490" cy="37846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054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30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19627" y="3601592"/>
            <a:ext cx="1953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5789" algn="l"/>
              </a:tabLst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6	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54167" y="3037332"/>
            <a:ext cx="745490" cy="37655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047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82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58760" y="2658872"/>
            <a:ext cx="768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27988" y="2569845"/>
            <a:ext cx="745490" cy="278765"/>
          </a:xfrm>
          <a:prstGeom prst="rect">
            <a:avLst/>
          </a:prstGeom>
          <a:solidFill>
            <a:srgbClr val="9BBA58"/>
          </a:solidFill>
        </p:spPr>
        <p:txBody>
          <a:bodyPr vert="horz" wrap="square" lIns="0" tIns="53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32327" y="3035630"/>
            <a:ext cx="774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95544" y="2752801"/>
            <a:ext cx="774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16495" y="2097404"/>
            <a:ext cx="745490" cy="374650"/>
          </a:xfrm>
          <a:prstGeom prst="rect">
            <a:avLst/>
          </a:prstGeom>
          <a:solidFill>
            <a:srgbClr val="9BBA58"/>
          </a:solidFill>
        </p:spPr>
        <p:txBody>
          <a:bodyPr vert="horz" wrap="square" lIns="0" tIns="10223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80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768729" y="2187016"/>
            <a:ext cx="774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90315" y="2377439"/>
            <a:ext cx="745490" cy="471170"/>
          </a:xfrm>
          <a:prstGeom prst="rect">
            <a:avLst/>
          </a:prstGeom>
          <a:solidFill>
            <a:srgbClr val="8063A1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54167" y="1717548"/>
            <a:ext cx="745490" cy="943610"/>
          </a:xfrm>
          <a:prstGeom prst="rect">
            <a:avLst/>
          </a:prstGeom>
          <a:solidFill>
            <a:srgbClr val="8063A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  <a:spcBef>
                <a:spcPts val="755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016495" y="1156716"/>
            <a:ext cx="745490" cy="936625"/>
          </a:xfrm>
          <a:prstGeom prst="rect">
            <a:avLst/>
          </a:prstGeom>
          <a:solidFill>
            <a:srgbClr val="8063A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3175" algn="ctr">
              <a:lnSpc>
                <a:spcPct val="100000"/>
              </a:lnSpc>
              <a:spcBef>
                <a:spcPts val="715"/>
              </a:spcBef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4014" y="3406266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9396" y="2934715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9396" y="2462860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585858"/>
                </a:solidFill>
                <a:latin typeface="Calibri"/>
                <a:cs typeface="Calibri"/>
              </a:rPr>
              <a:t>15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09396" y="1991994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9396" y="152044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585858"/>
                </a:solidFill>
                <a:latin typeface="Calibri"/>
                <a:cs typeface="Calibri"/>
              </a:rPr>
              <a:t>25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9396" y="104927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585858"/>
                </a:solidFill>
                <a:latin typeface="Calibri"/>
                <a:cs typeface="Calibri"/>
              </a:rPr>
              <a:t>30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09396" y="57772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585858"/>
                </a:solidFill>
                <a:latin typeface="Calibri"/>
                <a:cs typeface="Calibri"/>
              </a:rPr>
              <a:t>35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712720" y="4378452"/>
            <a:ext cx="70485" cy="68580"/>
          </a:xfrm>
          <a:custGeom>
            <a:avLst/>
            <a:gdLst/>
            <a:ahLst/>
            <a:cxnLst/>
            <a:rect l="l" t="t" r="r" b="b"/>
            <a:pathLst>
              <a:path w="70485" h="68579">
                <a:moveTo>
                  <a:pt x="70104" y="0"/>
                </a:moveTo>
                <a:lnTo>
                  <a:pt x="0" y="0"/>
                </a:lnTo>
                <a:lnTo>
                  <a:pt x="0" y="68580"/>
                </a:lnTo>
                <a:lnTo>
                  <a:pt x="70104" y="68580"/>
                </a:lnTo>
                <a:lnTo>
                  <a:pt x="7010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552444" y="4378452"/>
            <a:ext cx="70485" cy="68580"/>
          </a:xfrm>
          <a:custGeom>
            <a:avLst/>
            <a:gdLst/>
            <a:ahLst/>
            <a:cxnLst/>
            <a:rect l="l" t="t" r="r" b="b"/>
            <a:pathLst>
              <a:path w="70485" h="68579">
                <a:moveTo>
                  <a:pt x="70103" y="0"/>
                </a:moveTo>
                <a:lnTo>
                  <a:pt x="0" y="0"/>
                </a:lnTo>
                <a:lnTo>
                  <a:pt x="0" y="68580"/>
                </a:lnTo>
                <a:lnTo>
                  <a:pt x="70103" y="68580"/>
                </a:lnTo>
                <a:lnTo>
                  <a:pt x="7010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352544" y="4378452"/>
            <a:ext cx="70485" cy="68580"/>
          </a:xfrm>
          <a:custGeom>
            <a:avLst/>
            <a:gdLst/>
            <a:ahLst/>
            <a:cxnLst/>
            <a:rect l="l" t="t" r="r" b="b"/>
            <a:pathLst>
              <a:path w="70485" h="68579">
                <a:moveTo>
                  <a:pt x="70103" y="0"/>
                </a:moveTo>
                <a:lnTo>
                  <a:pt x="0" y="0"/>
                </a:lnTo>
                <a:lnTo>
                  <a:pt x="0" y="68580"/>
                </a:lnTo>
                <a:lnTo>
                  <a:pt x="70103" y="68580"/>
                </a:lnTo>
                <a:lnTo>
                  <a:pt x="7010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61076" y="4378452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68579" y="0"/>
                </a:moveTo>
                <a:lnTo>
                  <a:pt x="0" y="0"/>
                </a:lnTo>
                <a:lnTo>
                  <a:pt x="0" y="68580"/>
                </a:lnTo>
                <a:lnTo>
                  <a:pt x="68579" y="68580"/>
                </a:lnTo>
                <a:lnTo>
                  <a:pt x="68579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674014" y="3884472"/>
            <a:ext cx="7660005" cy="603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957830" algn="l"/>
                <a:tab pos="7646670" algn="l"/>
              </a:tabLst>
            </a:pPr>
            <a:r>
              <a:rPr sz="1500" b="1" spc="-7" baseline="2777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000" b="1" strike="sngStrike" spc="-5" dirty="0">
                <a:solidFill>
                  <a:srgbClr val="FFFFFF"/>
                </a:solidFill>
                <a:latin typeface="Calibri"/>
                <a:cs typeface="Calibri"/>
              </a:rPr>
              <a:t>	0	</a:t>
            </a:r>
            <a:endParaRPr sz="1000">
              <a:latin typeface="Calibri"/>
              <a:cs typeface="Calibri"/>
            </a:endParaRPr>
          </a:p>
          <a:p>
            <a:pPr marL="867410">
              <a:lnSpc>
                <a:spcPct val="100000"/>
              </a:lnSpc>
              <a:spcBef>
                <a:spcPts val="45"/>
              </a:spcBef>
              <a:tabLst>
                <a:tab pos="2760980" algn="l"/>
                <a:tab pos="4740275" algn="l"/>
                <a:tab pos="6567170" algn="l"/>
              </a:tabLst>
            </a:pPr>
            <a:r>
              <a:rPr sz="1000" b="1" spc="-5" dirty="0">
                <a:solidFill>
                  <a:srgbClr val="585858"/>
                </a:solidFill>
                <a:latin typeface="Calibri"/>
                <a:cs typeface="Calibri"/>
              </a:rPr>
              <a:t>Alejandro	Santiago	Jose	Pablo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Calibri"/>
              <a:cs typeface="Calibri"/>
            </a:endParaRPr>
          </a:p>
          <a:p>
            <a:pPr marL="142240" algn="ctr">
              <a:lnSpc>
                <a:spcPct val="100000"/>
              </a:lnSpc>
              <a:tabLst>
                <a:tab pos="981710" algn="l"/>
                <a:tab pos="1781810" algn="l"/>
                <a:tab pos="2990215" algn="l"/>
              </a:tabLst>
            </a:pP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Inteligence	Being</a:t>
            </a:r>
            <a:r>
              <a:rPr sz="100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nice	Financial</a:t>
            </a:r>
            <a:r>
              <a:rPr sz="100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585858"/>
                </a:solidFill>
                <a:latin typeface="Calibri"/>
                <a:cs typeface="Calibri"/>
              </a:rPr>
              <a:t>situation	Attractivness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8199" y="1481074"/>
            <a:ext cx="5407660" cy="170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Scenario</a:t>
            </a:r>
            <a:r>
              <a:rPr spc="-40" dirty="0"/>
              <a:t> </a:t>
            </a:r>
            <a:r>
              <a:rPr spc="-10" dirty="0"/>
              <a:t>Analysis</a:t>
            </a:r>
            <a:r>
              <a:rPr spc="20" dirty="0"/>
              <a:t> </a:t>
            </a:r>
            <a:r>
              <a:rPr spc="-5" dirty="0"/>
              <a:t>– </a:t>
            </a:r>
            <a:r>
              <a:rPr spc="-1230" dirty="0"/>
              <a:t> </a:t>
            </a:r>
            <a:r>
              <a:rPr spc="-15" dirty="0"/>
              <a:t>Introduction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168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45795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latin typeface="Calibri"/>
                <a:cs typeface="Calibri"/>
              </a:rPr>
              <a:t>Future</a:t>
            </a:r>
            <a:r>
              <a:rPr sz="1700" b="1" dirty="0">
                <a:latin typeface="Calibri"/>
                <a:cs typeface="Calibri"/>
              </a:rPr>
              <a:t> is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pretty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difficult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figure </a:t>
            </a:r>
            <a:r>
              <a:rPr sz="1700" b="1" spc="-5" dirty="0">
                <a:latin typeface="Calibri"/>
                <a:cs typeface="Calibri"/>
              </a:rPr>
              <a:t>out.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45" dirty="0">
                <a:solidFill>
                  <a:srgbClr val="C0504D"/>
                </a:solidFill>
                <a:latin typeface="Calibri"/>
                <a:cs typeface="Calibri"/>
              </a:rPr>
              <a:t>You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don’t</a:t>
            </a:r>
            <a:r>
              <a:rPr sz="1700" b="1" spc="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know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what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will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happen. </a:t>
            </a:r>
            <a:r>
              <a:rPr sz="1700" b="1" spc="-37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In </a:t>
            </a:r>
            <a:r>
              <a:rPr sz="1700" b="1" spc="-5" dirty="0">
                <a:latin typeface="Calibri"/>
                <a:cs typeface="Calibri"/>
              </a:rPr>
              <a:t>those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cases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it 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10" dirty="0">
                <a:latin typeface="Calibri"/>
                <a:cs typeface="Calibri"/>
              </a:rPr>
              <a:t>good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idea</a:t>
            </a:r>
            <a:r>
              <a:rPr sz="1700" b="1" spc="-10" dirty="0">
                <a:latin typeface="Calibri"/>
                <a:cs typeface="Calibri"/>
              </a:rPr>
              <a:t> to</a:t>
            </a:r>
            <a:r>
              <a:rPr sz="1700" b="1" spc="-5" dirty="0">
                <a:latin typeface="Calibri"/>
                <a:cs typeface="Calibri"/>
              </a:rPr>
              <a:t> consider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15" dirty="0">
                <a:latin typeface="Calibri"/>
                <a:cs typeface="Calibri"/>
              </a:rPr>
              <a:t>few</a:t>
            </a:r>
            <a:r>
              <a:rPr sz="1700" b="1" spc="-10" dirty="0">
                <a:latin typeface="Calibri"/>
                <a:cs typeface="Calibri"/>
              </a:rPr>
              <a:t> different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scenarios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169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45795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latin typeface="Calibri"/>
                <a:cs typeface="Calibri"/>
              </a:rPr>
              <a:t>Future</a:t>
            </a:r>
            <a:r>
              <a:rPr sz="1700" b="1" dirty="0">
                <a:latin typeface="Calibri"/>
                <a:cs typeface="Calibri"/>
              </a:rPr>
              <a:t> is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pretty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difficult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figure </a:t>
            </a:r>
            <a:r>
              <a:rPr sz="1700" b="1" spc="-5" dirty="0">
                <a:latin typeface="Calibri"/>
                <a:cs typeface="Calibri"/>
              </a:rPr>
              <a:t>out.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45" dirty="0">
                <a:solidFill>
                  <a:srgbClr val="C0504D"/>
                </a:solidFill>
                <a:latin typeface="Calibri"/>
                <a:cs typeface="Calibri"/>
              </a:rPr>
              <a:t>You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don’t</a:t>
            </a:r>
            <a:r>
              <a:rPr sz="1700" b="1" spc="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know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what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will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happen. </a:t>
            </a:r>
            <a:r>
              <a:rPr sz="1700" b="1" spc="-37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In </a:t>
            </a:r>
            <a:r>
              <a:rPr sz="1700" b="1" spc="-5" dirty="0">
                <a:latin typeface="Calibri"/>
                <a:cs typeface="Calibri"/>
              </a:rPr>
              <a:t>this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cases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it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10" dirty="0">
                <a:latin typeface="Calibri"/>
                <a:cs typeface="Calibri"/>
              </a:rPr>
              <a:t>good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idea</a:t>
            </a:r>
            <a:r>
              <a:rPr sz="1700" b="1" spc="-10" dirty="0">
                <a:latin typeface="Calibri"/>
                <a:cs typeface="Calibri"/>
              </a:rPr>
              <a:t> to</a:t>
            </a:r>
            <a:r>
              <a:rPr sz="1700" b="1" spc="-5" dirty="0">
                <a:latin typeface="Calibri"/>
                <a:cs typeface="Calibri"/>
              </a:rPr>
              <a:t> consider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15" dirty="0">
                <a:latin typeface="Calibri"/>
                <a:cs typeface="Calibri"/>
              </a:rPr>
              <a:t>few</a:t>
            </a:r>
            <a:r>
              <a:rPr sz="1700" b="1" spc="-10" dirty="0">
                <a:latin typeface="Calibri"/>
                <a:cs typeface="Calibri"/>
              </a:rPr>
              <a:t> different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scenarios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8966"/>
            <a:ext cx="7567930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19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that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19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006FC0"/>
                </a:solidFill>
                <a:latin typeface="Calibri"/>
                <a:cs typeface="Calibri"/>
              </a:rPr>
              <a:t>are</a:t>
            </a:r>
            <a:r>
              <a:rPr sz="19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ice</a:t>
            </a:r>
            <a:r>
              <a:rPr sz="19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cream</a:t>
            </a:r>
            <a:r>
              <a:rPr sz="19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producer</a:t>
            </a:r>
            <a:r>
              <a:rPr sz="19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19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19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19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19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decide</a:t>
            </a:r>
            <a:r>
              <a:rPr sz="19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19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much </a:t>
            </a:r>
            <a:r>
              <a:rPr sz="1900" b="1" spc="-4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ice-cream</a:t>
            </a:r>
            <a:r>
              <a:rPr sz="19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19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produce</a:t>
            </a:r>
            <a:r>
              <a:rPr sz="1900" b="1" spc="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19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19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next</a:t>
            </a:r>
            <a:r>
              <a:rPr sz="19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006FC0"/>
                </a:solidFill>
                <a:latin typeface="Calibri"/>
                <a:cs typeface="Calibri"/>
              </a:rPr>
              <a:t>day</a:t>
            </a:r>
            <a:r>
              <a:rPr sz="19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without</a:t>
            </a:r>
            <a:r>
              <a:rPr sz="19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knowing</a:t>
            </a:r>
            <a:r>
              <a:rPr sz="19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19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will</a:t>
            </a:r>
            <a:r>
              <a:rPr sz="19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be</a:t>
            </a:r>
            <a:r>
              <a:rPr sz="19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19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30" dirty="0">
                <a:solidFill>
                  <a:srgbClr val="006FC0"/>
                </a:solidFill>
                <a:latin typeface="Calibri"/>
                <a:cs typeface="Calibri"/>
              </a:rPr>
              <a:t>weather.</a:t>
            </a:r>
            <a:r>
              <a:rPr sz="19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006FC0"/>
                </a:solidFill>
                <a:latin typeface="Calibri"/>
                <a:cs typeface="Calibri"/>
              </a:rPr>
              <a:t>Therefore,</a:t>
            </a:r>
            <a:r>
              <a:rPr sz="19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19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19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19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consider</a:t>
            </a:r>
            <a:r>
              <a:rPr sz="19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006FC0"/>
                </a:solidFill>
                <a:latin typeface="Calibri"/>
                <a:cs typeface="Calibri"/>
              </a:rPr>
              <a:t>different</a:t>
            </a:r>
            <a:r>
              <a:rPr sz="19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06FC0"/>
                </a:solidFill>
                <a:latin typeface="Calibri"/>
                <a:cs typeface="Calibri"/>
              </a:rPr>
              <a:t>scenarios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9160" y="1385316"/>
            <a:ext cx="2016760" cy="48196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06045" rIns="0" bIns="0" rtlCol="0">
            <a:spAutoFit/>
          </a:bodyPr>
          <a:lstStyle/>
          <a:p>
            <a:pPr marL="571500">
              <a:lnSpc>
                <a:spcPct val="100000"/>
              </a:lnSpc>
              <a:spcBef>
                <a:spcPts val="83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Scenario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64635" y="1385316"/>
            <a:ext cx="2014855" cy="48196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06045" rIns="0" bIns="0" rtlCol="0">
            <a:spAutoFit/>
          </a:bodyPr>
          <a:lstStyle/>
          <a:p>
            <a:pPr marL="570230">
              <a:lnSpc>
                <a:spcPct val="100000"/>
              </a:lnSpc>
              <a:spcBef>
                <a:spcPts val="83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Scenario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98108" y="1385316"/>
            <a:ext cx="2016760" cy="48196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06045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83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Scenario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8255" y="2135955"/>
            <a:ext cx="839585" cy="83958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00252" y="2189156"/>
            <a:ext cx="806334" cy="71489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7118" y="2318973"/>
            <a:ext cx="656705" cy="59851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72767" y="3444240"/>
            <a:ext cx="792480" cy="48196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88900" rIns="0" bIns="0" rtlCol="0">
            <a:spAutoFit/>
          </a:bodyPr>
          <a:lstStyle/>
          <a:p>
            <a:pPr marL="221615">
              <a:lnSpc>
                <a:spcPct val="100000"/>
              </a:lnSpc>
              <a:spcBef>
                <a:spcPts val="7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168140" y="3435096"/>
            <a:ext cx="792480" cy="48196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895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70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0192" y="3435096"/>
            <a:ext cx="792480" cy="48196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895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705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50387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scenario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analysis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consists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5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steps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459" y="1059180"/>
            <a:ext cx="1403985" cy="7562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8745" rIns="0" bIns="0" rtlCol="0">
            <a:spAutoFit/>
          </a:bodyPr>
          <a:lstStyle/>
          <a:p>
            <a:pPr marL="90805" marR="208915">
              <a:lnSpc>
                <a:spcPct val="100000"/>
              </a:lnSpc>
              <a:spcBef>
                <a:spcPts val="935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thing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(goal</a:t>
            </a:r>
            <a:r>
              <a:rPr sz="11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function)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1100" b="1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analyze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1764" y="1059180"/>
            <a:ext cx="1403985" cy="7562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Times New Roman"/>
              <a:cs typeface="Times New Roman"/>
            </a:endParaRPr>
          </a:p>
          <a:p>
            <a:pPr marL="91440" marR="10922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1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drivers </a:t>
            </a:r>
            <a:r>
              <a:rPr sz="1100" b="1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least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certain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0544" y="1059180"/>
            <a:ext cx="1405255" cy="7562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</a:t>
            </a:r>
            <a:r>
              <a:rPr sz="11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scenarios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55826" y="1394460"/>
            <a:ext cx="266065" cy="86995"/>
          </a:xfrm>
          <a:custGeom>
            <a:avLst/>
            <a:gdLst/>
            <a:ahLst/>
            <a:cxnLst/>
            <a:rect l="l" t="t" r="r" b="b"/>
            <a:pathLst>
              <a:path w="266064" h="86994">
                <a:moveTo>
                  <a:pt x="178816" y="0"/>
                </a:moveTo>
                <a:lnTo>
                  <a:pt x="178816" y="86867"/>
                </a:lnTo>
                <a:lnTo>
                  <a:pt x="236728" y="57912"/>
                </a:lnTo>
                <a:lnTo>
                  <a:pt x="193294" y="57912"/>
                </a:lnTo>
                <a:lnTo>
                  <a:pt x="193294" y="28955"/>
                </a:lnTo>
                <a:lnTo>
                  <a:pt x="236727" y="28955"/>
                </a:lnTo>
                <a:lnTo>
                  <a:pt x="178816" y="0"/>
                </a:lnTo>
                <a:close/>
              </a:path>
              <a:path w="266064" h="86994">
                <a:moveTo>
                  <a:pt x="178816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178816" y="57912"/>
                </a:lnTo>
                <a:lnTo>
                  <a:pt x="178816" y="28955"/>
                </a:lnTo>
                <a:close/>
              </a:path>
              <a:path w="266064" h="86994">
                <a:moveTo>
                  <a:pt x="236727" y="28955"/>
                </a:moveTo>
                <a:lnTo>
                  <a:pt x="193294" y="28955"/>
                </a:lnTo>
                <a:lnTo>
                  <a:pt x="193294" y="57912"/>
                </a:lnTo>
                <a:lnTo>
                  <a:pt x="236728" y="57912"/>
                </a:lnTo>
                <a:lnTo>
                  <a:pt x="265684" y="43434"/>
                </a:lnTo>
                <a:lnTo>
                  <a:pt x="236727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6129" y="1394460"/>
            <a:ext cx="266065" cy="86995"/>
          </a:xfrm>
          <a:custGeom>
            <a:avLst/>
            <a:gdLst/>
            <a:ahLst/>
            <a:cxnLst/>
            <a:rect l="l" t="t" r="r" b="b"/>
            <a:pathLst>
              <a:path w="266064" h="86994">
                <a:moveTo>
                  <a:pt x="178816" y="0"/>
                </a:moveTo>
                <a:lnTo>
                  <a:pt x="178816" y="86867"/>
                </a:lnTo>
                <a:lnTo>
                  <a:pt x="236728" y="57912"/>
                </a:lnTo>
                <a:lnTo>
                  <a:pt x="193294" y="57912"/>
                </a:lnTo>
                <a:lnTo>
                  <a:pt x="193294" y="28955"/>
                </a:lnTo>
                <a:lnTo>
                  <a:pt x="236727" y="28955"/>
                </a:lnTo>
                <a:lnTo>
                  <a:pt x="178816" y="0"/>
                </a:lnTo>
                <a:close/>
              </a:path>
              <a:path w="266064" h="86994">
                <a:moveTo>
                  <a:pt x="178816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178816" y="57912"/>
                </a:lnTo>
                <a:lnTo>
                  <a:pt x="178816" y="28955"/>
                </a:lnTo>
                <a:close/>
              </a:path>
              <a:path w="266064" h="86994">
                <a:moveTo>
                  <a:pt x="236727" y="28955"/>
                </a:moveTo>
                <a:lnTo>
                  <a:pt x="193294" y="28955"/>
                </a:lnTo>
                <a:lnTo>
                  <a:pt x="193294" y="57912"/>
                </a:lnTo>
                <a:lnTo>
                  <a:pt x="236728" y="57912"/>
                </a:lnTo>
                <a:lnTo>
                  <a:pt x="265684" y="43434"/>
                </a:lnTo>
                <a:lnTo>
                  <a:pt x="236727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60847" y="1059180"/>
            <a:ext cx="1403985" cy="7562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Times New Roman"/>
              <a:cs typeface="Times New Roman"/>
            </a:endParaRPr>
          </a:p>
          <a:p>
            <a:pPr marL="92075" marR="289560">
              <a:lnSpc>
                <a:spcPct val="100000"/>
              </a:lnSpc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Define your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behavior</a:t>
            </a:r>
            <a:r>
              <a:rPr sz="1100" b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1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policy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96434" y="1394460"/>
            <a:ext cx="266065" cy="86995"/>
          </a:xfrm>
          <a:custGeom>
            <a:avLst/>
            <a:gdLst/>
            <a:ahLst/>
            <a:cxnLst/>
            <a:rect l="l" t="t" r="r" b="b"/>
            <a:pathLst>
              <a:path w="266064" h="86994">
                <a:moveTo>
                  <a:pt x="178815" y="0"/>
                </a:moveTo>
                <a:lnTo>
                  <a:pt x="178815" y="86867"/>
                </a:lnTo>
                <a:lnTo>
                  <a:pt x="236727" y="57912"/>
                </a:lnTo>
                <a:lnTo>
                  <a:pt x="193293" y="57912"/>
                </a:lnTo>
                <a:lnTo>
                  <a:pt x="193293" y="28955"/>
                </a:lnTo>
                <a:lnTo>
                  <a:pt x="236727" y="28955"/>
                </a:lnTo>
                <a:lnTo>
                  <a:pt x="178815" y="0"/>
                </a:lnTo>
                <a:close/>
              </a:path>
              <a:path w="266064" h="86994">
                <a:moveTo>
                  <a:pt x="178815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178815" y="57912"/>
                </a:lnTo>
                <a:lnTo>
                  <a:pt x="178815" y="28955"/>
                </a:lnTo>
                <a:close/>
              </a:path>
              <a:path w="266064" h="86994">
                <a:moveTo>
                  <a:pt x="236727" y="28955"/>
                </a:moveTo>
                <a:lnTo>
                  <a:pt x="193293" y="28955"/>
                </a:lnTo>
                <a:lnTo>
                  <a:pt x="193293" y="57912"/>
                </a:lnTo>
                <a:lnTo>
                  <a:pt x="236727" y="57912"/>
                </a:lnTo>
                <a:lnTo>
                  <a:pt x="265683" y="43434"/>
                </a:lnTo>
                <a:lnTo>
                  <a:pt x="236727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92695" y="1059180"/>
            <a:ext cx="1403985" cy="7562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8745" rIns="0" bIns="0" rtlCol="0">
            <a:spAutoFit/>
          </a:bodyPr>
          <a:lstStyle/>
          <a:p>
            <a:pPr marL="92075" marR="260350">
              <a:lnSpc>
                <a:spcPct val="100000"/>
              </a:lnSpc>
              <a:spcBef>
                <a:spcPts val="935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Check the goal </a:t>
            </a:r>
            <a:r>
              <a:rPr sz="11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function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every </a:t>
            </a:r>
            <a:r>
              <a:rPr sz="1100" b="1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policy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65214" y="1394460"/>
            <a:ext cx="427355" cy="86995"/>
          </a:xfrm>
          <a:custGeom>
            <a:avLst/>
            <a:gdLst/>
            <a:ahLst/>
            <a:cxnLst/>
            <a:rect l="l" t="t" r="r" b="b"/>
            <a:pathLst>
              <a:path w="427354" h="86994">
                <a:moveTo>
                  <a:pt x="340359" y="0"/>
                </a:moveTo>
                <a:lnTo>
                  <a:pt x="340359" y="86867"/>
                </a:lnTo>
                <a:lnTo>
                  <a:pt x="398272" y="57912"/>
                </a:lnTo>
                <a:lnTo>
                  <a:pt x="354837" y="57912"/>
                </a:lnTo>
                <a:lnTo>
                  <a:pt x="354837" y="28955"/>
                </a:lnTo>
                <a:lnTo>
                  <a:pt x="398271" y="28955"/>
                </a:lnTo>
                <a:lnTo>
                  <a:pt x="340359" y="0"/>
                </a:lnTo>
                <a:close/>
              </a:path>
              <a:path w="427354" h="86994">
                <a:moveTo>
                  <a:pt x="340359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340359" y="57912"/>
                </a:lnTo>
                <a:lnTo>
                  <a:pt x="340359" y="28955"/>
                </a:lnTo>
                <a:close/>
              </a:path>
              <a:path w="427354" h="86994">
                <a:moveTo>
                  <a:pt x="398271" y="28955"/>
                </a:moveTo>
                <a:lnTo>
                  <a:pt x="354837" y="28955"/>
                </a:lnTo>
                <a:lnTo>
                  <a:pt x="354837" y="57912"/>
                </a:lnTo>
                <a:lnTo>
                  <a:pt x="398272" y="57912"/>
                </a:lnTo>
                <a:lnTo>
                  <a:pt x="427227" y="43434"/>
                </a:lnTo>
                <a:lnTo>
                  <a:pt x="398271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9778" y="2021839"/>
            <a:ext cx="1222375" cy="1866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You </a:t>
            </a:r>
            <a:r>
              <a:rPr sz="1000" spc="-5" dirty="0">
                <a:latin typeface="Calibri"/>
                <a:cs typeface="Calibri"/>
              </a:rPr>
              <a:t>should be </a:t>
            </a:r>
            <a:r>
              <a:rPr sz="1000" dirty="0">
                <a:latin typeface="Calibri"/>
                <a:cs typeface="Calibri"/>
              </a:rPr>
              <a:t> analyzing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things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that are threatened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by different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scenarios and are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important for your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business</a:t>
            </a:r>
            <a:endParaRPr sz="1000">
              <a:latin typeface="Calibri"/>
              <a:cs typeface="Calibri"/>
            </a:endParaRPr>
          </a:p>
          <a:p>
            <a:pPr marL="184785" marR="18986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It can be profit,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NPV from new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investment,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inventory you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should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have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etc.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3658361" y="2021839"/>
            <a:ext cx="1160780" cy="1575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It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good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define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3-5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different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scenarios</a:t>
            </a:r>
            <a:endParaRPr sz="1000">
              <a:latin typeface="Calibri"/>
              <a:cs typeface="Calibri"/>
            </a:endParaRPr>
          </a:p>
          <a:p>
            <a:pPr marL="184785" marR="3556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In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every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scenario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 main drivers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will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have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different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value</a:t>
            </a:r>
            <a:endParaRPr sz="1000">
              <a:latin typeface="Calibri"/>
              <a:cs typeface="Calibri"/>
            </a:endParaRPr>
          </a:p>
          <a:p>
            <a:pPr marL="184785" marR="19685" indent="-172720" algn="just">
              <a:lnSpc>
                <a:spcPct val="100000"/>
              </a:lnSpc>
              <a:spcBef>
                <a:spcPts val="110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You </a:t>
            </a:r>
            <a:r>
              <a:rPr sz="1000" spc="-5" dirty="0">
                <a:latin typeface="Calibri"/>
                <a:cs typeface="Calibri"/>
              </a:rPr>
              <a:t>should assign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certain probability </a:t>
            </a:r>
            <a:r>
              <a:rPr sz="1000" spc="-2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every scenario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6097" y="2021839"/>
            <a:ext cx="1221105" cy="1104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Scenarios do not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depend on you but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your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behavior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does.</a:t>
            </a:r>
            <a:endParaRPr sz="1000">
              <a:latin typeface="Calibri"/>
              <a:cs typeface="Calibri"/>
            </a:endParaRPr>
          </a:p>
          <a:p>
            <a:pPr marL="184785" marR="812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You </a:t>
            </a:r>
            <a:r>
              <a:rPr sz="1000" spc="-5" dirty="0">
                <a:latin typeface="Calibri"/>
                <a:cs typeface="Calibri"/>
              </a:rPr>
              <a:t>can define a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policy / behavior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that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helps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you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specific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situation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82851" y="2021839"/>
            <a:ext cx="11423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5" dirty="0">
                <a:latin typeface="Calibri"/>
                <a:cs typeface="Calibri"/>
              </a:rPr>
              <a:t>Concentrate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on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drivers that have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big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impact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and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big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volatility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87565" y="2021839"/>
            <a:ext cx="1207135" cy="156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The </a:t>
            </a:r>
            <a:r>
              <a:rPr sz="1000" spc="-5" dirty="0">
                <a:latin typeface="Calibri"/>
                <a:cs typeface="Calibri"/>
              </a:rPr>
              <a:t>aim of this </a:t>
            </a:r>
            <a:r>
              <a:rPr sz="1000" spc="-10" dirty="0">
                <a:latin typeface="Calibri"/>
                <a:cs typeface="Calibri"/>
              </a:rPr>
              <a:t>step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is to pick the right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policy, given the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scenarios and their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policy</a:t>
            </a:r>
            <a:endParaRPr sz="1000">
              <a:latin typeface="Calibri"/>
              <a:cs typeface="Calibri"/>
            </a:endParaRPr>
          </a:p>
          <a:p>
            <a:pPr marL="184785" marR="8890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The best </a:t>
            </a:r>
            <a:r>
              <a:rPr sz="1000" spc="-5" dirty="0">
                <a:latin typeface="Calibri"/>
                <a:cs typeface="Calibri"/>
              </a:rPr>
              <a:t>policy is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one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that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gives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you highest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benefits (highest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goal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function)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2292" y="1848434"/>
            <a:ext cx="612330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Car</a:t>
            </a:r>
            <a:r>
              <a:rPr sz="4500" spc="-15" dirty="0"/>
              <a:t> </a:t>
            </a:r>
            <a:r>
              <a:rPr sz="4500" spc="-20" dirty="0"/>
              <a:t>vs</a:t>
            </a:r>
            <a:r>
              <a:rPr sz="4500" spc="-15" dirty="0"/>
              <a:t> </a:t>
            </a:r>
            <a:r>
              <a:rPr sz="4500" dirty="0"/>
              <a:t>Uber</a:t>
            </a:r>
            <a:r>
              <a:rPr sz="4500" spc="-10" dirty="0"/>
              <a:t> </a:t>
            </a:r>
            <a:r>
              <a:rPr sz="4500" dirty="0"/>
              <a:t>–</a:t>
            </a:r>
            <a:r>
              <a:rPr sz="4500" spc="-20" dirty="0"/>
              <a:t> </a:t>
            </a:r>
            <a:r>
              <a:rPr sz="4500" spc="-15" dirty="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173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40588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5" dirty="0">
                <a:latin typeface="Calibri"/>
                <a:cs typeface="Calibri"/>
              </a:rPr>
              <a:t>Let’s </a:t>
            </a:r>
            <a:r>
              <a:rPr sz="1700" b="1" dirty="0">
                <a:latin typeface="Calibri"/>
                <a:cs typeface="Calibri"/>
              </a:rPr>
              <a:t>imagine </a:t>
            </a:r>
            <a:r>
              <a:rPr sz="1700" b="1" spc="-5" dirty="0">
                <a:latin typeface="Calibri"/>
                <a:cs typeface="Calibri"/>
              </a:rPr>
              <a:t>that </a:t>
            </a:r>
            <a:r>
              <a:rPr sz="1700" b="1" spc="-10" dirty="0">
                <a:latin typeface="Calibri"/>
                <a:cs typeface="Calibri"/>
              </a:rPr>
              <a:t>you </a:t>
            </a:r>
            <a:r>
              <a:rPr sz="1700" b="1" spc="-15" dirty="0">
                <a:latin typeface="Calibri"/>
                <a:cs typeface="Calibri"/>
              </a:rPr>
              <a:t>were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spc="-5" dirty="0">
                <a:latin typeface="Calibri"/>
                <a:cs typeface="Calibri"/>
              </a:rPr>
              <a:t>decided </a:t>
            </a:r>
            <a:r>
              <a:rPr sz="1700" b="1" spc="-10" dirty="0">
                <a:latin typeface="Calibri"/>
                <a:cs typeface="Calibri"/>
              </a:rPr>
              <a:t>whether </a:t>
            </a:r>
            <a:r>
              <a:rPr sz="1700" b="1" dirty="0">
                <a:latin typeface="Calibri"/>
                <a:cs typeface="Calibri"/>
              </a:rPr>
              <a:t>it </a:t>
            </a:r>
            <a:r>
              <a:rPr sz="1700" b="1" spc="-15" dirty="0">
                <a:latin typeface="Calibri"/>
                <a:cs typeface="Calibri"/>
              </a:rPr>
              <a:t>makes </a:t>
            </a:r>
            <a:r>
              <a:rPr sz="1700" b="1" spc="-10" dirty="0">
                <a:latin typeface="Calibri"/>
                <a:cs typeface="Calibri"/>
              </a:rPr>
              <a:t>more </a:t>
            </a:r>
            <a:r>
              <a:rPr sz="1700" b="1" dirty="0">
                <a:latin typeface="Calibri"/>
                <a:cs typeface="Calibri"/>
              </a:rPr>
              <a:t>sense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buy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a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car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or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to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use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Uber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31400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35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will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consider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3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scenarios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0064" y="448055"/>
            <a:ext cx="5116068" cy="444703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62355" y="2820923"/>
          <a:ext cx="2620010" cy="2269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1688">
                <a:tc>
                  <a:txBody>
                    <a:bodyPr/>
                    <a:lstStyle/>
                    <a:p>
                      <a:pPr marL="552450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Consider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882">
                <a:tc>
                  <a:txBody>
                    <a:bodyPr/>
                    <a:lstStyle/>
                    <a:p>
                      <a:pPr marL="790575" marR="101600" indent="-68516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just </a:t>
                      </a:r>
                      <a:r>
                        <a:rPr sz="1400" b="1" spc="-3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get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337820" marR="164465" indent="-16764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you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use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also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buying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visiting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friends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also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travel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weekends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2355" y="710183"/>
            <a:ext cx="2869692" cy="191262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0735" marR="508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Intermediate</a:t>
            </a:r>
            <a:r>
              <a:rPr spc="-25" dirty="0"/>
              <a:t> </a:t>
            </a:r>
            <a:r>
              <a:rPr spc="-15" dirty="0"/>
              <a:t>tools</a:t>
            </a:r>
            <a:r>
              <a:rPr spc="-65" dirty="0"/>
              <a:t> </a:t>
            </a:r>
            <a:r>
              <a:rPr spc="-5" dirty="0"/>
              <a:t>–</a:t>
            </a:r>
            <a:r>
              <a:rPr spc="-30" dirty="0"/>
              <a:t> </a:t>
            </a:r>
            <a:r>
              <a:rPr spc="-10" dirty="0"/>
              <a:t>Case </a:t>
            </a:r>
            <a:r>
              <a:rPr spc="-1230" dirty="0"/>
              <a:t> </a:t>
            </a:r>
            <a:r>
              <a:rPr spc="-15" dirty="0"/>
              <a:t>studies</a:t>
            </a:r>
            <a:r>
              <a:rPr spc="-10" dirty="0"/>
              <a:t> overview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381444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see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difference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" y="1412747"/>
            <a:ext cx="1679575" cy="10229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73025" rIns="0" bIns="0" rtlCol="0">
            <a:spAutoFit/>
          </a:bodyPr>
          <a:lstStyle/>
          <a:p>
            <a:pPr marL="91440" marR="243840">
              <a:lnSpc>
                <a:spcPct val="100000"/>
              </a:lnSpc>
              <a:spcBef>
                <a:spcPts val="57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# of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days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during 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car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during the 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month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51304" y="1347216"/>
            <a:ext cx="6913245" cy="0"/>
          </a:xfrm>
          <a:custGeom>
            <a:avLst/>
            <a:gdLst/>
            <a:ahLst/>
            <a:cxnLst/>
            <a:rect l="l" t="t" r="r" b="b"/>
            <a:pathLst>
              <a:path w="6913245">
                <a:moveTo>
                  <a:pt x="0" y="0"/>
                </a:moveTo>
                <a:lnTo>
                  <a:pt x="6912737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75129" y="795654"/>
            <a:ext cx="1600835" cy="85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Scenario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1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-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just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to </a:t>
            </a:r>
            <a:r>
              <a:rPr sz="1200" b="1" spc="-15" dirty="0">
                <a:latin typeface="Calibri"/>
                <a:cs typeface="Calibri"/>
              </a:rPr>
              <a:t>get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to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work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28600" y="2683764"/>
            <a:ext cx="1679575" cy="8642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km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covered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75129" y="2709798"/>
            <a:ext cx="353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1628" y="795654"/>
            <a:ext cx="1816735" cy="85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Scenario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-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work, </a:t>
            </a:r>
            <a:r>
              <a:rPr sz="1200" b="1" dirty="0">
                <a:latin typeface="Calibri"/>
                <a:cs typeface="Calibri"/>
              </a:rPr>
              <a:t>shopping,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friends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51628" y="2709798"/>
            <a:ext cx="353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70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4034" y="795654"/>
            <a:ext cx="1816735" cy="85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Scenario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3 -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work, </a:t>
            </a:r>
            <a:r>
              <a:rPr sz="1200" b="1" dirty="0">
                <a:latin typeface="Calibri"/>
                <a:cs typeface="Calibri"/>
              </a:rPr>
              <a:t>shopping,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friends,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weekends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4034" y="2709798"/>
            <a:ext cx="353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90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8600" y="3954779"/>
            <a:ext cx="1679575" cy="86423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marL="91440" marR="409575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obability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  scenario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75129" y="3981703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51628" y="3981703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30%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84034" y="3981703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6930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few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hints</a:t>
            </a:r>
            <a:r>
              <a:rPr sz="24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what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costs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should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take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into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consideration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own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car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option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60347" y="1040891"/>
            <a:ext cx="302387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123189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Purchasing</a:t>
            </a:r>
            <a:r>
              <a:rPr sz="16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the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car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&amp; financing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905000"/>
            <a:ext cx="302387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956944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Maintenance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2769107"/>
            <a:ext cx="302387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Insurance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5255" y="1040891"/>
            <a:ext cx="302514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Fuel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5255" y="1905000"/>
            <a:ext cx="302514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3175"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Parking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2769107"/>
            <a:ext cx="302514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30861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Other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i.e.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traffic</a:t>
            </a:r>
            <a:r>
              <a:rPr sz="16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tickets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8199" y="1427225"/>
            <a:ext cx="6786880" cy="170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Representative</a:t>
            </a:r>
            <a:r>
              <a:rPr spc="-95" dirty="0"/>
              <a:t> </a:t>
            </a:r>
            <a:r>
              <a:rPr spc="-10" dirty="0"/>
              <a:t>element </a:t>
            </a:r>
            <a:r>
              <a:rPr spc="-1230" dirty="0"/>
              <a:t> </a:t>
            </a:r>
            <a:r>
              <a:rPr spc="-15" dirty="0"/>
              <a:t>analysis</a:t>
            </a:r>
            <a:r>
              <a:rPr spc="5" dirty="0"/>
              <a:t> </a:t>
            </a:r>
            <a:r>
              <a:rPr spc="-5" dirty="0"/>
              <a:t>–</a:t>
            </a:r>
            <a:r>
              <a:rPr spc="-20" dirty="0"/>
              <a:t> </a:t>
            </a:r>
            <a:r>
              <a:rPr spc="-15" dirty="0"/>
              <a:t>Introduction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178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53720"/>
            </a:xfrm>
            <a:custGeom>
              <a:avLst/>
              <a:gdLst/>
              <a:ahLst/>
              <a:cxnLst/>
              <a:rect l="l" t="t" r="r" b="b"/>
              <a:pathLst>
                <a:path w="6731634" h="553720">
                  <a:moveTo>
                    <a:pt x="6731508" y="0"/>
                  </a:moveTo>
                  <a:lnTo>
                    <a:pt x="0" y="0"/>
                  </a:lnTo>
                  <a:lnTo>
                    <a:pt x="0" y="553212"/>
                  </a:lnTo>
                  <a:lnTo>
                    <a:pt x="6731508" y="553212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70577"/>
            <a:ext cx="633031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Calibri"/>
                <a:cs typeface="Calibri"/>
              </a:rPr>
              <a:t>In</a:t>
            </a:r>
            <a:r>
              <a:rPr sz="1500" b="1" spc="-10" dirty="0">
                <a:latin typeface="Calibri"/>
                <a:cs typeface="Calibri"/>
              </a:rPr>
              <a:t> many</a:t>
            </a:r>
            <a:r>
              <a:rPr sz="1500" b="1" spc="-5" dirty="0">
                <a:latin typeface="Calibri"/>
                <a:cs typeface="Calibri"/>
              </a:rPr>
              <a:t> cases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there are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lot of </a:t>
            </a:r>
            <a:r>
              <a:rPr sz="1500" b="1" spc="-5" dirty="0">
                <a:latin typeface="Calibri"/>
                <a:cs typeface="Calibri"/>
              </a:rPr>
              <a:t>options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that </a:t>
            </a:r>
            <a:r>
              <a:rPr sz="1500" b="1" spc="-10" dirty="0">
                <a:latin typeface="Calibri"/>
                <a:cs typeface="Calibri"/>
              </a:rPr>
              <a:t>you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can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20" dirty="0">
                <a:latin typeface="Calibri"/>
                <a:cs typeface="Calibri"/>
              </a:rPr>
              <a:t>consider.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For</a:t>
            </a:r>
            <a:r>
              <a:rPr sz="1500" b="1" spc="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simplicity</a:t>
            </a:r>
            <a:r>
              <a:rPr sz="1500" b="1" spc="-3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you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00" b="1" spc="-10" dirty="0">
                <a:latin typeface="Calibri"/>
                <a:cs typeface="Calibri"/>
              </a:rPr>
              <a:t>want</a:t>
            </a:r>
            <a:r>
              <a:rPr sz="1500" b="1" spc="-2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to</a:t>
            </a:r>
            <a:r>
              <a:rPr sz="1500" b="1" spc="2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limit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the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options</a:t>
            </a:r>
            <a:r>
              <a:rPr sz="1500" b="1" spc="1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and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spc="-15" dirty="0">
                <a:latin typeface="Calibri"/>
                <a:cs typeface="Calibri"/>
              </a:rPr>
              <a:t>get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down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15" dirty="0">
                <a:latin typeface="Calibri"/>
                <a:cs typeface="Calibri"/>
              </a:rPr>
              <a:t>to</a:t>
            </a:r>
            <a:r>
              <a:rPr sz="1500" b="1" spc="20" dirty="0"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1-5</a:t>
            </a:r>
            <a:r>
              <a:rPr sz="1500" b="1" spc="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C0504D"/>
                </a:solidFill>
                <a:latin typeface="Calibri"/>
                <a:cs typeface="Calibri"/>
              </a:rPr>
              <a:t>representative</a:t>
            </a:r>
            <a:r>
              <a:rPr sz="15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C0504D"/>
                </a:solidFill>
                <a:latin typeface="Calibri"/>
                <a:cs typeface="Calibri"/>
              </a:rPr>
              <a:t>elements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67524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There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are</a:t>
            </a:r>
            <a:r>
              <a:rPr sz="21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usually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2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main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5" dirty="0">
                <a:solidFill>
                  <a:srgbClr val="006FC0"/>
                </a:solidFill>
                <a:latin typeface="Calibri"/>
                <a:cs typeface="Calibri"/>
              </a:rPr>
              <a:t>ways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use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representative</a:t>
            </a:r>
            <a:r>
              <a:rPr sz="21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element</a:t>
            </a:r>
            <a:r>
              <a:rPr sz="21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analysis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34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36420" y="1731264"/>
            <a:ext cx="2016760" cy="480059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06045" rIns="0" bIns="0" rtlCol="0">
            <a:spAutoFit/>
          </a:bodyPr>
          <a:lstStyle/>
          <a:p>
            <a:pPr marL="667385">
              <a:lnSpc>
                <a:spcPct val="100000"/>
              </a:lnSpc>
              <a:spcBef>
                <a:spcPts val="835"/>
              </a:spcBef>
            </a:pP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Average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1515" y="1731264"/>
            <a:ext cx="2016760" cy="480059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06045" rIns="0" bIns="0" rtlCol="0">
            <a:spAutoFit/>
          </a:bodyPr>
          <a:lstStyle/>
          <a:p>
            <a:pPr marL="615950">
              <a:lnSpc>
                <a:spcPct val="100000"/>
              </a:lnSpc>
              <a:spcBef>
                <a:spcPts val="83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options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65238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Thanks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representative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element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analysis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achieve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lot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interesting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things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35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60347" y="1040891"/>
            <a:ext cx="302387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774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61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Compare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different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solutions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decide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which is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905000"/>
            <a:ext cx="302387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77470" rIns="0" bIns="0" rtlCol="0">
            <a:spAutoFit/>
          </a:bodyPr>
          <a:lstStyle/>
          <a:p>
            <a:pPr marL="588010" marR="281305" indent="-300355">
              <a:lnSpc>
                <a:spcPct val="100000"/>
              </a:lnSpc>
              <a:spcBef>
                <a:spcPts val="61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Compare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different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offers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decide which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2769107"/>
            <a:ext cx="302387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61595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optimal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solution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5255" y="1040891"/>
            <a:ext cx="302514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704850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Create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benchmarks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5255" y="1905000"/>
            <a:ext cx="3025140" cy="6680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86042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Forecast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2763011"/>
            <a:ext cx="302514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62865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the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segmentation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9691" y="1427225"/>
            <a:ext cx="6244590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Decision</a:t>
            </a:r>
            <a:r>
              <a:rPr spc="-20" dirty="0"/>
              <a:t> </a:t>
            </a:r>
            <a:r>
              <a:rPr spc="-105" dirty="0"/>
              <a:t>Tree</a:t>
            </a:r>
            <a:r>
              <a:rPr spc="-35" dirty="0"/>
              <a:t> </a:t>
            </a:r>
            <a:r>
              <a:rPr spc="-15" dirty="0"/>
              <a:t>Analysis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182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87239"/>
              <a:ext cx="6731634" cy="554990"/>
            </a:xfrm>
            <a:custGeom>
              <a:avLst/>
              <a:gdLst/>
              <a:ahLst/>
              <a:cxnLst/>
              <a:rect l="l" t="t" r="r" b="b"/>
              <a:pathLst>
                <a:path w="6731634" h="554989">
                  <a:moveTo>
                    <a:pt x="6731508" y="0"/>
                  </a:moveTo>
                  <a:lnTo>
                    <a:pt x="0" y="0"/>
                  </a:lnTo>
                  <a:lnTo>
                    <a:pt x="0" y="554735"/>
                  </a:lnTo>
                  <a:lnTo>
                    <a:pt x="6731508" y="554735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610201"/>
            <a:ext cx="64452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latin typeface="Calibri"/>
                <a:cs typeface="Calibri"/>
              </a:rPr>
              <a:t>Quite often </a:t>
            </a:r>
            <a:r>
              <a:rPr sz="1500" b="1" spc="-5" dirty="0">
                <a:latin typeface="Calibri"/>
                <a:cs typeface="Calibri"/>
              </a:rPr>
              <a:t>you </a:t>
            </a:r>
            <a:r>
              <a:rPr sz="1500" b="1" spc="-15" dirty="0">
                <a:latin typeface="Calibri"/>
                <a:cs typeface="Calibri"/>
              </a:rPr>
              <a:t>have </a:t>
            </a:r>
            <a:r>
              <a:rPr sz="1500" b="1" spc="-10" dirty="0">
                <a:latin typeface="Calibri"/>
                <a:cs typeface="Calibri"/>
              </a:rPr>
              <a:t>to make </a:t>
            </a:r>
            <a:r>
              <a:rPr sz="1500" b="1" spc="-5" dirty="0">
                <a:latin typeface="Calibri"/>
                <a:cs typeface="Calibri"/>
              </a:rPr>
              <a:t>important </a:t>
            </a:r>
            <a:r>
              <a:rPr sz="1500" b="1" dirty="0">
                <a:latin typeface="Calibri"/>
                <a:cs typeface="Calibri"/>
              </a:rPr>
              <a:t>decision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faced with </a:t>
            </a:r>
            <a:r>
              <a:rPr sz="1500" b="1" spc="-15" dirty="0">
                <a:solidFill>
                  <a:srgbClr val="C0504D"/>
                </a:solidFill>
                <a:latin typeface="Calibri"/>
                <a:cs typeface="Calibri"/>
              </a:rPr>
              <a:t>uncertainty</a:t>
            </a:r>
            <a:r>
              <a:rPr sz="1500" b="1" spc="-15" dirty="0">
                <a:latin typeface="Calibri"/>
                <a:cs typeface="Calibri"/>
              </a:rPr>
              <a:t>. </a:t>
            </a:r>
            <a:r>
              <a:rPr sz="1500" b="1" dirty="0">
                <a:latin typeface="Calibri"/>
                <a:cs typeface="Calibri"/>
              </a:rPr>
              <a:t>In </a:t>
            </a:r>
            <a:r>
              <a:rPr sz="1500" b="1" spc="-5" dirty="0">
                <a:latin typeface="Calibri"/>
                <a:cs typeface="Calibri"/>
              </a:rPr>
              <a:t>those </a:t>
            </a:r>
            <a:r>
              <a:rPr sz="1500" b="1" spc="-32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situation</a:t>
            </a:r>
            <a:r>
              <a:rPr sz="1500" b="1" spc="-2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it</a:t>
            </a:r>
            <a:r>
              <a:rPr sz="1500" b="1" spc="-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is </a:t>
            </a:r>
            <a:r>
              <a:rPr sz="1500" b="1" spc="-5" dirty="0">
                <a:latin typeface="Calibri"/>
                <a:cs typeface="Calibri"/>
              </a:rPr>
              <a:t>very useful</a:t>
            </a:r>
            <a:r>
              <a:rPr sz="1500" b="1" spc="-2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to</a:t>
            </a:r>
            <a:r>
              <a:rPr sz="1500" b="1" spc="1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apply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the</a:t>
            </a:r>
            <a:r>
              <a:rPr sz="1500" b="1" dirty="0">
                <a:latin typeface="Calibri"/>
                <a:cs typeface="Calibri"/>
              </a:rPr>
              <a:t> so </a:t>
            </a:r>
            <a:r>
              <a:rPr sz="1500" b="1" spc="-5" dirty="0">
                <a:latin typeface="Calibri"/>
                <a:cs typeface="Calibri"/>
              </a:rPr>
              <a:t>called</a:t>
            </a:r>
            <a:r>
              <a:rPr sz="1500" b="1" spc="-35" dirty="0"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C0504D"/>
                </a:solidFill>
                <a:latin typeface="Calibri"/>
                <a:cs typeface="Calibri"/>
              </a:rPr>
              <a:t>decision</a:t>
            </a:r>
            <a:r>
              <a:rPr sz="15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C0504D"/>
                </a:solidFill>
                <a:latin typeface="Calibri"/>
                <a:cs typeface="Calibri"/>
              </a:rPr>
              <a:t>tree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3196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Let’s have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a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look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at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example.</a:t>
            </a:r>
            <a:r>
              <a:rPr sz="20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are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build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chocolate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factory.</a:t>
            </a:r>
            <a:r>
              <a:rPr sz="20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0442" y="312801"/>
            <a:ext cx="33032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decide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size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it.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3783" y="1635251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Factory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$50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204" y="2644139"/>
            <a:ext cx="136715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58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5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factory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endParaRPr sz="12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build?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3783" y="3779520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Factory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$30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4144" y="987552"/>
            <a:ext cx="1369060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958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5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(EBITDA=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$100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4144" y="2211323"/>
            <a:ext cx="1369060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9715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(EBITDA=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$20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13097" y="1232916"/>
            <a:ext cx="1512570" cy="1310640"/>
            <a:chOff x="4213097" y="1232916"/>
            <a:chExt cx="1512570" cy="1310640"/>
          </a:xfrm>
        </p:grpSpPr>
        <p:sp>
          <p:nvSpPr>
            <p:cNvPr id="10" name="object 10"/>
            <p:cNvSpPr/>
            <p:nvPr/>
          </p:nvSpPr>
          <p:spPr>
            <a:xfrm>
              <a:off x="4213098" y="1232915"/>
              <a:ext cx="1512570" cy="1310640"/>
            </a:xfrm>
            <a:custGeom>
              <a:avLst/>
              <a:gdLst/>
              <a:ahLst/>
              <a:cxnLst/>
              <a:rect l="l" t="t" r="r" b="b"/>
              <a:pathLst>
                <a:path w="1512570" h="1310639">
                  <a:moveTo>
                    <a:pt x="1512189" y="43434"/>
                  </a:moveTo>
                  <a:lnTo>
                    <a:pt x="1483233" y="28956"/>
                  </a:lnTo>
                  <a:lnTo>
                    <a:pt x="1425321" y="0"/>
                  </a:lnTo>
                  <a:lnTo>
                    <a:pt x="1425321" y="28956"/>
                  </a:lnTo>
                  <a:lnTo>
                    <a:pt x="748030" y="28956"/>
                  </a:lnTo>
                  <a:lnTo>
                    <a:pt x="741553" y="35433"/>
                  </a:lnTo>
                  <a:lnTo>
                    <a:pt x="741553" y="676656"/>
                  </a:lnTo>
                  <a:lnTo>
                    <a:pt x="0" y="676656"/>
                  </a:lnTo>
                  <a:lnTo>
                    <a:pt x="0" y="677164"/>
                  </a:lnTo>
                  <a:lnTo>
                    <a:pt x="0" y="705612"/>
                  </a:lnTo>
                  <a:lnTo>
                    <a:pt x="0" y="706120"/>
                  </a:lnTo>
                  <a:lnTo>
                    <a:pt x="741553" y="706120"/>
                  </a:lnTo>
                  <a:lnTo>
                    <a:pt x="741553" y="1275207"/>
                  </a:lnTo>
                  <a:lnTo>
                    <a:pt x="748030" y="1281684"/>
                  </a:lnTo>
                  <a:lnTo>
                    <a:pt x="1425321" y="1281684"/>
                  </a:lnTo>
                  <a:lnTo>
                    <a:pt x="1425321" y="1310640"/>
                  </a:lnTo>
                  <a:lnTo>
                    <a:pt x="1483233" y="1281684"/>
                  </a:lnTo>
                  <a:lnTo>
                    <a:pt x="1512189" y="1267206"/>
                  </a:lnTo>
                  <a:lnTo>
                    <a:pt x="1483233" y="1252728"/>
                  </a:lnTo>
                  <a:lnTo>
                    <a:pt x="1425321" y="1223772"/>
                  </a:lnTo>
                  <a:lnTo>
                    <a:pt x="1425321" y="1252728"/>
                  </a:lnTo>
                  <a:lnTo>
                    <a:pt x="770509" y="1252728"/>
                  </a:lnTo>
                  <a:lnTo>
                    <a:pt x="770509" y="57912"/>
                  </a:lnTo>
                  <a:lnTo>
                    <a:pt x="1425321" y="57912"/>
                  </a:lnTo>
                  <a:lnTo>
                    <a:pt x="1425321" y="86868"/>
                  </a:lnTo>
                  <a:lnTo>
                    <a:pt x="1483233" y="57912"/>
                  </a:lnTo>
                  <a:lnTo>
                    <a:pt x="1512189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6611" y="1847088"/>
              <a:ext cx="143255" cy="14325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724144" y="3147060"/>
            <a:ext cx="1369060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9715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(EBITDA=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$50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24144" y="4372355"/>
            <a:ext cx="1369060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(EBITDA=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$30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213097" y="3392423"/>
            <a:ext cx="1512570" cy="1312545"/>
            <a:chOff x="4213097" y="3392423"/>
            <a:chExt cx="1512570" cy="1312545"/>
          </a:xfrm>
        </p:grpSpPr>
        <p:sp>
          <p:nvSpPr>
            <p:cNvPr id="15" name="object 15"/>
            <p:cNvSpPr/>
            <p:nvPr/>
          </p:nvSpPr>
          <p:spPr>
            <a:xfrm>
              <a:off x="4213098" y="3392423"/>
              <a:ext cx="1512570" cy="1312545"/>
            </a:xfrm>
            <a:custGeom>
              <a:avLst/>
              <a:gdLst/>
              <a:ahLst/>
              <a:cxnLst/>
              <a:rect l="l" t="t" r="r" b="b"/>
              <a:pathLst>
                <a:path w="1512570" h="1312545">
                  <a:moveTo>
                    <a:pt x="1512189" y="43434"/>
                  </a:moveTo>
                  <a:lnTo>
                    <a:pt x="1483233" y="28956"/>
                  </a:lnTo>
                  <a:lnTo>
                    <a:pt x="1425321" y="0"/>
                  </a:lnTo>
                  <a:lnTo>
                    <a:pt x="1425321" y="28956"/>
                  </a:lnTo>
                  <a:lnTo>
                    <a:pt x="748030" y="28956"/>
                  </a:lnTo>
                  <a:lnTo>
                    <a:pt x="741553" y="35433"/>
                  </a:lnTo>
                  <a:lnTo>
                    <a:pt x="741553" y="660577"/>
                  </a:lnTo>
                  <a:lnTo>
                    <a:pt x="0" y="660577"/>
                  </a:lnTo>
                  <a:lnTo>
                    <a:pt x="0" y="661416"/>
                  </a:lnTo>
                  <a:lnTo>
                    <a:pt x="0" y="689533"/>
                  </a:lnTo>
                  <a:lnTo>
                    <a:pt x="0" y="690372"/>
                  </a:lnTo>
                  <a:lnTo>
                    <a:pt x="741553" y="690372"/>
                  </a:lnTo>
                  <a:lnTo>
                    <a:pt x="741553" y="1276578"/>
                  </a:lnTo>
                  <a:lnTo>
                    <a:pt x="748030" y="1283055"/>
                  </a:lnTo>
                  <a:lnTo>
                    <a:pt x="1425321" y="1283055"/>
                  </a:lnTo>
                  <a:lnTo>
                    <a:pt x="1425321" y="1312011"/>
                  </a:lnTo>
                  <a:lnTo>
                    <a:pt x="1483233" y="1283055"/>
                  </a:lnTo>
                  <a:lnTo>
                    <a:pt x="1512189" y="1268577"/>
                  </a:lnTo>
                  <a:lnTo>
                    <a:pt x="1483233" y="1254099"/>
                  </a:lnTo>
                  <a:lnTo>
                    <a:pt x="1425321" y="1225143"/>
                  </a:lnTo>
                  <a:lnTo>
                    <a:pt x="1425321" y="1254099"/>
                  </a:lnTo>
                  <a:lnTo>
                    <a:pt x="770509" y="1254099"/>
                  </a:lnTo>
                  <a:lnTo>
                    <a:pt x="770509" y="57912"/>
                  </a:lnTo>
                  <a:lnTo>
                    <a:pt x="1425321" y="57912"/>
                  </a:lnTo>
                  <a:lnTo>
                    <a:pt x="1425321" y="86880"/>
                  </a:lnTo>
                  <a:lnTo>
                    <a:pt x="1483233" y="57912"/>
                  </a:lnTo>
                  <a:lnTo>
                    <a:pt x="1512189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6611" y="4006595"/>
              <a:ext cx="143255" cy="14477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475994" y="1880616"/>
            <a:ext cx="1368425" cy="2231390"/>
            <a:chOff x="1475994" y="1880616"/>
            <a:chExt cx="1368425" cy="2231390"/>
          </a:xfrm>
        </p:grpSpPr>
        <p:sp>
          <p:nvSpPr>
            <p:cNvPr id="18" name="object 18"/>
            <p:cNvSpPr/>
            <p:nvPr/>
          </p:nvSpPr>
          <p:spPr>
            <a:xfrm>
              <a:off x="1475994" y="1880615"/>
              <a:ext cx="1368425" cy="2231390"/>
            </a:xfrm>
            <a:custGeom>
              <a:avLst/>
              <a:gdLst/>
              <a:ahLst/>
              <a:cxnLst/>
              <a:rect l="l" t="t" r="r" b="b"/>
              <a:pathLst>
                <a:path w="1368425" h="2231390">
                  <a:moveTo>
                    <a:pt x="1368171" y="43434"/>
                  </a:moveTo>
                  <a:lnTo>
                    <a:pt x="1339215" y="28956"/>
                  </a:lnTo>
                  <a:lnTo>
                    <a:pt x="1281303" y="0"/>
                  </a:lnTo>
                  <a:lnTo>
                    <a:pt x="1281303" y="28956"/>
                  </a:lnTo>
                  <a:lnTo>
                    <a:pt x="676021" y="28956"/>
                  </a:lnTo>
                  <a:lnTo>
                    <a:pt x="669544" y="35433"/>
                  </a:lnTo>
                  <a:lnTo>
                    <a:pt x="669544" y="1037082"/>
                  </a:lnTo>
                  <a:lnTo>
                    <a:pt x="0" y="1037082"/>
                  </a:lnTo>
                  <a:lnTo>
                    <a:pt x="0" y="1037844"/>
                  </a:lnTo>
                  <a:lnTo>
                    <a:pt x="0" y="1066038"/>
                  </a:lnTo>
                  <a:lnTo>
                    <a:pt x="0" y="1066800"/>
                  </a:lnTo>
                  <a:lnTo>
                    <a:pt x="669544" y="1066800"/>
                  </a:lnTo>
                  <a:lnTo>
                    <a:pt x="669544" y="2195817"/>
                  </a:lnTo>
                  <a:lnTo>
                    <a:pt x="676021" y="2202294"/>
                  </a:lnTo>
                  <a:lnTo>
                    <a:pt x="1281303" y="2202294"/>
                  </a:lnTo>
                  <a:lnTo>
                    <a:pt x="1281303" y="2231250"/>
                  </a:lnTo>
                  <a:lnTo>
                    <a:pt x="1339227" y="2202294"/>
                  </a:lnTo>
                  <a:lnTo>
                    <a:pt x="1368171" y="2187829"/>
                  </a:lnTo>
                  <a:lnTo>
                    <a:pt x="1339215" y="2173351"/>
                  </a:lnTo>
                  <a:lnTo>
                    <a:pt x="1281303" y="2144395"/>
                  </a:lnTo>
                  <a:lnTo>
                    <a:pt x="1281303" y="2173351"/>
                  </a:lnTo>
                  <a:lnTo>
                    <a:pt x="698500" y="2173351"/>
                  </a:lnTo>
                  <a:lnTo>
                    <a:pt x="698500" y="57912"/>
                  </a:lnTo>
                  <a:lnTo>
                    <a:pt x="1281303" y="57912"/>
                  </a:lnTo>
                  <a:lnTo>
                    <a:pt x="1281303" y="86868"/>
                  </a:lnTo>
                  <a:lnTo>
                    <a:pt x="1339215" y="57912"/>
                  </a:lnTo>
                  <a:lnTo>
                    <a:pt x="1368171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04644" y="2862072"/>
              <a:ext cx="143510" cy="144780"/>
            </a:xfrm>
            <a:custGeom>
              <a:avLst/>
              <a:gdLst/>
              <a:ahLst/>
              <a:cxnLst/>
              <a:rect l="l" t="t" r="r" b="b"/>
              <a:pathLst>
                <a:path w="143510" h="144780">
                  <a:moveTo>
                    <a:pt x="143256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143256" y="144780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7668768" y="915924"/>
            <a:ext cx="1296670" cy="0"/>
          </a:xfrm>
          <a:custGeom>
            <a:avLst/>
            <a:gdLst/>
            <a:ahLst/>
            <a:cxnLst/>
            <a:rect l="l" t="t" r="r" b="b"/>
            <a:pathLst>
              <a:path w="1296670">
                <a:moveTo>
                  <a:pt x="0" y="0"/>
                </a:moveTo>
                <a:lnTo>
                  <a:pt x="1296161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322309" y="1022350"/>
            <a:ext cx="353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38</a:t>
            </a:fld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8177530" y="464058"/>
            <a:ext cx="609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Ou</a:t>
            </a:r>
            <a:r>
              <a:rPr sz="1200" b="1" spc="-10" dirty="0">
                <a:latin typeface="Calibri"/>
                <a:cs typeface="Calibri"/>
              </a:rPr>
              <a:t>t</a:t>
            </a:r>
            <a:r>
              <a:rPr sz="1200" b="1" spc="-5" dirty="0">
                <a:latin typeface="Calibri"/>
                <a:cs typeface="Calibri"/>
              </a:rPr>
              <a:t>c</a:t>
            </a: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-5" dirty="0">
                <a:latin typeface="Calibri"/>
                <a:cs typeface="Calibri"/>
              </a:rPr>
              <a:t>m</a:t>
            </a:r>
            <a:r>
              <a:rPr sz="1200" b="1" dirty="0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In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75066" y="2366010"/>
            <a:ext cx="400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-30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22309" y="3298063"/>
            <a:ext cx="353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80152" y="1007744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60%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80152" y="2247645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40%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80152" y="3207257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60%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80152" y="4447133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40%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400033" y="4553508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09739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Once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you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outcomes</a:t>
            </a:r>
            <a:r>
              <a:rPr sz="20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each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and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every</a:t>
            </a:r>
            <a:r>
              <a:rPr sz="20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option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it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time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to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calculate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expected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value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both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decisions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27532" y="1153667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Expected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4823" y="1328673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=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84120" y="1153667"/>
            <a:ext cx="899160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Outcome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99230" y="1328673"/>
            <a:ext cx="95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1315" y="1153667"/>
            <a:ext cx="1332230" cy="57658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9588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75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Probability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1200">
              <a:latin typeface="Calibri"/>
              <a:cs typeface="Calibri"/>
            </a:endParaRPr>
          </a:p>
          <a:p>
            <a:pPr marL="9271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Outcome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55438" y="1328673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+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36108" y="1153667"/>
            <a:ext cx="90106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Outcome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2108" y="1328673"/>
            <a:ext cx="95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24828" y="1153667"/>
            <a:ext cx="1332230" cy="57658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958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5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Probability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Outcome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7532" y="2104644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155" rIns="0" bIns="0" rtlCol="0">
            <a:spAutoFit/>
          </a:bodyPr>
          <a:lstStyle/>
          <a:p>
            <a:pPr marL="91440" marR="86360">
              <a:lnSpc>
                <a:spcPct val="100000"/>
              </a:lnSpc>
              <a:spcBef>
                <a:spcPts val="76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Expected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200" b="1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Factor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74823" y="2280361"/>
            <a:ext cx="1016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=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84120" y="2104644"/>
            <a:ext cx="899160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99230" y="2280361"/>
            <a:ext cx="958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1315" y="2104644"/>
            <a:ext cx="1332230" cy="57658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3175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60%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55438" y="2280361"/>
            <a:ext cx="1016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+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36108" y="2104644"/>
            <a:ext cx="90106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52108" y="2280361"/>
            <a:ext cx="958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24828" y="2104644"/>
            <a:ext cx="1332230" cy="57658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40%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08264" y="2098548"/>
            <a:ext cx="46799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036432" y="2280361"/>
            <a:ext cx="1016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=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7532" y="3075432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1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6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Expected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Value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endParaRPr sz="12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Factor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74823" y="3251454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=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84120" y="3075432"/>
            <a:ext cx="899160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99230" y="3251454"/>
            <a:ext cx="95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71315" y="3075432"/>
            <a:ext cx="1332230" cy="57658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60%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55438" y="3251454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+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36108" y="3075432"/>
            <a:ext cx="90106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52108" y="3251454"/>
            <a:ext cx="95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624828" y="3075432"/>
            <a:ext cx="1332230" cy="57658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40%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08264" y="3069335"/>
            <a:ext cx="46799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36432" y="3251454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=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148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49986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 </a:t>
            </a:r>
            <a:r>
              <a:rPr sz="1700" b="1" spc="-5" dirty="0">
                <a:latin typeface="Calibri"/>
                <a:cs typeface="Calibri"/>
              </a:rPr>
              <a:t>will help </a:t>
            </a:r>
            <a:r>
              <a:rPr sz="1700" b="1" dirty="0">
                <a:latin typeface="Calibri"/>
                <a:cs typeface="Calibri"/>
              </a:rPr>
              <a:t>Maria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pick the ideal guy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/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boyfriend</a:t>
            </a:r>
            <a:r>
              <a:rPr sz="1700" b="1" spc="-5" dirty="0">
                <a:latin typeface="Calibri"/>
                <a:cs typeface="Calibri"/>
              </a:rPr>
              <a:t>. </a:t>
            </a:r>
            <a:r>
              <a:rPr sz="1700" b="1" spc="-10" dirty="0">
                <a:latin typeface="Calibri"/>
                <a:cs typeface="Calibri"/>
              </a:rPr>
              <a:t>For </a:t>
            </a:r>
            <a:r>
              <a:rPr sz="1700" b="1" spc="-5" dirty="0">
                <a:latin typeface="Calibri"/>
                <a:cs typeface="Calibri"/>
              </a:rPr>
              <a:t>this </a:t>
            </a:r>
            <a:r>
              <a:rPr sz="1700" b="1" dirty="0">
                <a:latin typeface="Calibri"/>
                <a:cs typeface="Calibri"/>
              </a:rPr>
              <a:t>try </a:t>
            </a:r>
            <a:r>
              <a:rPr sz="1700" b="1" spc="-5" dirty="0">
                <a:latin typeface="Calibri"/>
                <a:cs typeface="Calibri"/>
              </a:rPr>
              <a:t>we will </a:t>
            </a:r>
            <a:r>
              <a:rPr sz="1700" b="1" dirty="0">
                <a:latin typeface="Calibri"/>
                <a:cs typeface="Calibri"/>
              </a:rPr>
              <a:t>use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5" dirty="0">
                <a:latin typeface="Calibri"/>
                <a:cs typeface="Calibri"/>
              </a:rPr>
              <a:t>specific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ranking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which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20" dirty="0">
                <a:latin typeface="Calibri"/>
                <a:cs typeface="Calibri"/>
              </a:rPr>
              <a:t>take </a:t>
            </a:r>
            <a:r>
              <a:rPr sz="1700" b="1" spc="-10" dirty="0">
                <a:latin typeface="Calibri"/>
                <a:cs typeface="Calibri"/>
              </a:rPr>
              <a:t>into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account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4 </a:t>
            </a:r>
            <a:r>
              <a:rPr sz="1700" b="1" spc="-10" dirty="0">
                <a:latin typeface="Calibri"/>
                <a:cs typeface="Calibri"/>
              </a:rPr>
              <a:t>criteria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09739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Once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you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outcomes</a:t>
            </a:r>
            <a:r>
              <a:rPr sz="20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each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and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every</a:t>
            </a:r>
            <a:r>
              <a:rPr sz="20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option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it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time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to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0442" y="312801"/>
            <a:ext cx="35693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calculate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expected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value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6755" y="389127"/>
            <a:ext cx="4167504" cy="2221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5"/>
              </a:lnSpc>
              <a:tabLst>
                <a:tab pos="3583304" algn="l"/>
              </a:tabLst>
            </a:pP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decisio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	</a:t>
            </a:r>
            <a:r>
              <a:rPr sz="1800" b="1" baseline="9259" dirty="0">
                <a:latin typeface="Calibri"/>
                <a:cs typeface="Calibri"/>
              </a:rPr>
              <a:t>Ou</a:t>
            </a:r>
            <a:r>
              <a:rPr sz="1800" b="1" spc="-15" baseline="9259" dirty="0">
                <a:latin typeface="Calibri"/>
                <a:cs typeface="Calibri"/>
              </a:rPr>
              <a:t>t</a:t>
            </a:r>
            <a:r>
              <a:rPr sz="1800" b="1" spc="-7" baseline="9259" dirty="0">
                <a:latin typeface="Calibri"/>
                <a:cs typeface="Calibri"/>
              </a:rPr>
              <a:t>c</a:t>
            </a:r>
            <a:r>
              <a:rPr sz="1800" b="1" baseline="9259" dirty="0">
                <a:latin typeface="Calibri"/>
                <a:cs typeface="Calibri"/>
              </a:rPr>
              <a:t>o</a:t>
            </a:r>
            <a:r>
              <a:rPr sz="1800" b="1" spc="-7" baseline="9259" dirty="0">
                <a:latin typeface="Calibri"/>
                <a:cs typeface="Calibri"/>
              </a:rPr>
              <a:t>m</a:t>
            </a:r>
            <a:r>
              <a:rPr sz="1800" b="1" baseline="9259" dirty="0">
                <a:latin typeface="Calibri"/>
                <a:cs typeface="Calibri"/>
              </a:rPr>
              <a:t>e</a:t>
            </a:r>
            <a:endParaRPr sz="1800" baseline="9259">
              <a:latin typeface="Calibri"/>
              <a:cs typeface="Calibri"/>
            </a:endParaRPr>
          </a:p>
          <a:p>
            <a:pPr algn="r">
              <a:lnSpc>
                <a:spcPts val="1270"/>
              </a:lnSpc>
            </a:pPr>
            <a:r>
              <a:rPr sz="1200" dirty="0">
                <a:latin typeface="Calibri"/>
                <a:cs typeface="Calibri"/>
              </a:rPr>
              <a:t>In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USD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Calibri"/>
              <a:cs typeface="Calibri"/>
            </a:endParaRPr>
          </a:p>
          <a:p>
            <a:pPr marL="685800">
              <a:lnSpc>
                <a:spcPct val="100000"/>
              </a:lnSpc>
              <a:tabLst>
                <a:tab pos="1209040" algn="l"/>
                <a:tab pos="3728085" algn="l"/>
              </a:tabLst>
            </a:pPr>
            <a:r>
              <a:rPr sz="1500" b="1" spc="-15" baseline="38888" dirty="0">
                <a:latin typeface="Calibri"/>
                <a:cs typeface="Calibri"/>
              </a:rPr>
              <a:t>60%	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Demand	</a:t>
            </a:r>
            <a:r>
              <a:rPr sz="1800" baseline="18518" dirty="0">
                <a:latin typeface="Wingdings"/>
                <a:cs typeface="Wingdings"/>
              </a:rPr>
              <a:t></a:t>
            </a:r>
            <a:r>
              <a:rPr sz="1800" spc="652" baseline="18518" dirty="0">
                <a:latin typeface="Times New Roman"/>
                <a:cs typeface="Times New Roman"/>
              </a:rPr>
              <a:t> </a:t>
            </a:r>
            <a:r>
              <a:rPr sz="1800" baseline="18518" dirty="0">
                <a:latin typeface="Calibri"/>
                <a:cs typeface="Calibri"/>
              </a:rPr>
              <a:t>50</a:t>
            </a:r>
            <a:endParaRPr sz="1800" baseline="18518">
              <a:latin typeface="Calibri"/>
              <a:cs typeface="Calibri"/>
            </a:endParaRPr>
          </a:p>
          <a:p>
            <a:pPr marL="1209675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(EBITDA=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$100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Calibri"/>
              <a:cs typeface="Calibri"/>
            </a:endParaRPr>
          </a:p>
          <a:p>
            <a:pPr marL="685800">
              <a:lnSpc>
                <a:spcPts val="790"/>
              </a:lnSpc>
              <a:spcBef>
                <a:spcPts val="5"/>
              </a:spcBef>
            </a:pPr>
            <a:r>
              <a:rPr sz="1000" b="1" spc="-10" dirty="0">
                <a:latin typeface="Calibri"/>
                <a:cs typeface="Calibri"/>
              </a:rPr>
              <a:t>40%</a:t>
            </a:r>
            <a:endParaRPr sz="1000">
              <a:latin typeface="Calibri"/>
              <a:cs typeface="Calibri"/>
            </a:endParaRPr>
          </a:p>
          <a:p>
            <a:pPr marL="1209675">
              <a:lnSpc>
                <a:spcPts val="1030"/>
              </a:lnSpc>
              <a:tabLst>
                <a:tab pos="3680460" algn="l"/>
              </a:tabLst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Demand	</a:t>
            </a:r>
            <a:r>
              <a:rPr sz="1800" baseline="-25462" dirty="0">
                <a:latin typeface="Wingdings"/>
                <a:cs typeface="Wingdings"/>
              </a:rPr>
              <a:t></a:t>
            </a:r>
            <a:r>
              <a:rPr sz="1800" spc="217" baseline="-25462" dirty="0">
                <a:latin typeface="Times New Roman"/>
                <a:cs typeface="Times New Roman"/>
              </a:rPr>
              <a:t> </a:t>
            </a:r>
            <a:r>
              <a:rPr sz="1800" baseline="-25462" dirty="0">
                <a:latin typeface="Calibri"/>
                <a:cs typeface="Calibri"/>
              </a:rPr>
              <a:t>-30</a:t>
            </a:r>
            <a:endParaRPr sz="1800" baseline="-25462">
              <a:latin typeface="Calibri"/>
              <a:cs typeface="Calibri"/>
            </a:endParaRPr>
          </a:p>
          <a:p>
            <a:pPr marL="1209675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(EBITDA=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$20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43783" y="1563624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Factory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$50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204" y="2570988"/>
            <a:ext cx="136715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155" rIns="0" bIns="0" rtlCol="0">
            <a:spAutoFit/>
          </a:bodyPr>
          <a:lstStyle/>
          <a:p>
            <a:pPr marL="90805" marR="175260">
              <a:lnSpc>
                <a:spcPct val="100000"/>
              </a:lnSpc>
              <a:spcBef>
                <a:spcPts val="765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factory</a:t>
            </a:r>
            <a:r>
              <a:rPr sz="1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build?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43783" y="3707891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Factory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$30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92852" y="3179572"/>
            <a:ext cx="3369945" cy="1591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  <a:tabLst>
                <a:tab pos="523240" algn="l"/>
                <a:tab pos="3041650" algn="l"/>
              </a:tabLst>
            </a:pPr>
            <a:r>
              <a:rPr sz="1500" b="1" spc="-15" baseline="22222" dirty="0">
                <a:latin typeface="Calibri"/>
                <a:cs typeface="Calibri"/>
              </a:rPr>
              <a:t>60%	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Demand	</a:t>
            </a:r>
            <a:r>
              <a:rPr sz="1800" baseline="-23148" dirty="0">
                <a:latin typeface="Wingdings"/>
                <a:cs typeface="Wingdings"/>
              </a:rPr>
              <a:t></a:t>
            </a:r>
            <a:r>
              <a:rPr sz="1800" spc="630" baseline="-23148" dirty="0">
                <a:latin typeface="Times New Roman"/>
                <a:cs typeface="Times New Roman"/>
              </a:rPr>
              <a:t> </a:t>
            </a:r>
            <a:r>
              <a:rPr sz="1800" baseline="-23148" dirty="0">
                <a:latin typeface="Calibri"/>
                <a:cs typeface="Calibri"/>
              </a:rPr>
              <a:t>20</a:t>
            </a:r>
            <a:endParaRPr sz="1800" baseline="-23148">
              <a:latin typeface="Calibri"/>
              <a:cs typeface="Calibri"/>
            </a:endParaRPr>
          </a:p>
          <a:p>
            <a:pPr marL="52324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(EBITDA=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$50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523240" indent="-523875">
              <a:lnSpc>
                <a:spcPct val="100000"/>
              </a:lnSpc>
              <a:spcBef>
                <a:spcPts val="900"/>
              </a:spcBef>
              <a:tabLst>
                <a:tab pos="523240" algn="l"/>
                <a:tab pos="3119755" algn="l"/>
              </a:tabLst>
            </a:pPr>
            <a:r>
              <a:rPr sz="1500" b="1" spc="-15" baseline="16666" dirty="0">
                <a:latin typeface="Calibri"/>
                <a:cs typeface="Calibri"/>
              </a:rPr>
              <a:t>40%	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Demand	</a:t>
            </a:r>
            <a:r>
              <a:rPr sz="1800" baseline="-34722" dirty="0">
                <a:latin typeface="Wingdings"/>
                <a:cs typeface="Wingdings"/>
              </a:rPr>
              <a:t></a:t>
            </a:r>
            <a:r>
              <a:rPr sz="1800" spc="165" baseline="-34722" dirty="0">
                <a:latin typeface="Times New Roman"/>
                <a:cs typeface="Times New Roman"/>
              </a:rPr>
              <a:t> </a:t>
            </a:r>
            <a:r>
              <a:rPr sz="1800" baseline="-34722" dirty="0">
                <a:latin typeface="Calibri"/>
                <a:cs typeface="Calibri"/>
              </a:rPr>
              <a:t>0 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(EBITDA=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$30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13097" y="915924"/>
            <a:ext cx="2879725" cy="3959860"/>
            <a:chOff x="4213097" y="915924"/>
            <a:chExt cx="2879725" cy="3959860"/>
          </a:xfrm>
        </p:grpSpPr>
        <p:sp>
          <p:nvSpPr>
            <p:cNvPr id="10" name="object 10"/>
            <p:cNvSpPr/>
            <p:nvPr/>
          </p:nvSpPr>
          <p:spPr>
            <a:xfrm>
              <a:off x="5724143" y="915924"/>
              <a:ext cx="1369060" cy="576580"/>
            </a:xfrm>
            <a:custGeom>
              <a:avLst/>
              <a:gdLst/>
              <a:ahLst/>
              <a:cxnLst/>
              <a:rect l="l" t="t" r="r" b="b"/>
              <a:pathLst>
                <a:path w="1369059" h="576580">
                  <a:moveTo>
                    <a:pt x="1368552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1368552" y="576072"/>
                  </a:lnTo>
                  <a:lnTo>
                    <a:pt x="136855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13097" y="1161288"/>
              <a:ext cx="1512570" cy="706120"/>
            </a:xfrm>
            <a:custGeom>
              <a:avLst/>
              <a:gdLst/>
              <a:ahLst/>
              <a:cxnLst/>
              <a:rect l="l" t="t" r="r" b="b"/>
              <a:pathLst>
                <a:path w="1512570" h="706119">
                  <a:moveTo>
                    <a:pt x="741552" y="677163"/>
                  </a:moveTo>
                  <a:lnTo>
                    <a:pt x="0" y="677163"/>
                  </a:lnTo>
                  <a:lnTo>
                    <a:pt x="0" y="706120"/>
                  </a:lnTo>
                  <a:lnTo>
                    <a:pt x="764031" y="706120"/>
                  </a:lnTo>
                  <a:lnTo>
                    <a:pt x="770509" y="699642"/>
                  </a:lnTo>
                  <a:lnTo>
                    <a:pt x="770509" y="691641"/>
                  </a:lnTo>
                  <a:lnTo>
                    <a:pt x="741552" y="691641"/>
                  </a:lnTo>
                  <a:lnTo>
                    <a:pt x="741552" y="677163"/>
                  </a:lnTo>
                  <a:close/>
                </a:path>
                <a:path w="1512570" h="706119">
                  <a:moveTo>
                    <a:pt x="1425321" y="28956"/>
                  </a:moveTo>
                  <a:lnTo>
                    <a:pt x="748029" y="28956"/>
                  </a:lnTo>
                  <a:lnTo>
                    <a:pt x="741552" y="35433"/>
                  </a:lnTo>
                  <a:lnTo>
                    <a:pt x="741552" y="691641"/>
                  </a:lnTo>
                  <a:lnTo>
                    <a:pt x="756030" y="677163"/>
                  </a:lnTo>
                  <a:lnTo>
                    <a:pt x="770509" y="677163"/>
                  </a:lnTo>
                  <a:lnTo>
                    <a:pt x="770509" y="57912"/>
                  </a:lnTo>
                  <a:lnTo>
                    <a:pt x="756030" y="57912"/>
                  </a:lnTo>
                  <a:lnTo>
                    <a:pt x="770509" y="43434"/>
                  </a:lnTo>
                  <a:lnTo>
                    <a:pt x="1425321" y="43434"/>
                  </a:lnTo>
                  <a:lnTo>
                    <a:pt x="1425321" y="28956"/>
                  </a:lnTo>
                  <a:close/>
                </a:path>
                <a:path w="1512570" h="706119">
                  <a:moveTo>
                    <a:pt x="770509" y="677163"/>
                  </a:moveTo>
                  <a:lnTo>
                    <a:pt x="756030" y="677163"/>
                  </a:lnTo>
                  <a:lnTo>
                    <a:pt x="741552" y="691641"/>
                  </a:lnTo>
                  <a:lnTo>
                    <a:pt x="770509" y="691641"/>
                  </a:lnTo>
                  <a:lnTo>
                    <a:pt x="770509" y="677163"/>
                  </a:lnTo>
                  <a:close/>
                </a:path>
                <a:path w="1512570" h="706119">
                  <a:moveTo>
                    <a:pt x="1425321" y="0"/>
                  </a:moveTo>
                  <a:lnTo>
                    <a:pt x="1425321" y="86867"/>
                  </a:lnTo>
                  <a:lnTo>
                    <a:pt x="1483233" y="57912"/>
                  </a:lnTo>
                  <a:lnTo>
                    <a:pt x="1439799" y="57912"/>
                  </a:lnTo>
                  <a:lnTo>
                    <a:pt x="1439799" y="28956"/>
                  </a:lnTo>
                  <a:lnTo>
                    <a:pt x="1483233" y="28956"/>
                  </a:lnTo>
                  <a:lnTo>
                    <a:pt x="1425321" y="0"/>
                  </a:lnTo>
                  <a:close/>
                </a:path>
                <a:path w="1512570" h="706119">
                  <a:moveTo>
                    <a:pt x="770509" y="43434"/>
                  </a:moveTo>
                  <a:lnTo>
                    <a:pt x="756030" y="57912"/>
                  </a:lnTo>
                  <a:lnTo>
                    <a:pt x="770509" y="57912"/>
                  </a:lnTo>
                  <a:lnTo>
                    <a:pt x="770509" y="43434"/>
                  </a:lnTo>
                  <a:close/>
                </a:path>
                <a:path w="1512570" h="706119">
                  <a:moveTo>
                    <a:pt x="1425321" y="43434"/>
                  </a:moveTo>
                  <a:lnTo>
                    <a:pt x="770509" y="43434"/>
                  </a:lnTo>
                  <a:lnTo>
                    <a:pt x="770509" y="57912"/>
                  </a:lnTo>
                  <a:lnTo>
                    <a:pt x="1425321" y="57912"/>
                  </a:lnTo>
                  <a:lnTo>
                    <a:pt x="1425321" y="43434"/>
                  </a:lnTo>
                  <a:close/>
                </a:path>
                <a:path w="1512570" h="706119">
                  <a:moveTo>
                    <a:pt x="1483233" y="28956"/>
                  </a:moveTo>
                  <a:lnTo>
                    <a:pt x="1439799" y="28956"/>
                  </a:lnTo>
                  <a:lnTo>
                    <a:pt x="1439799" y="57912"/>
                  </a:lnTo>
                  <a:lnTo>
                    <a:pt x="1483233" y="57912"/>
                  </a:lnTo>
                  <a:lnTo>
                    <a:pt x="1512189" y="43434"/>
                  </a:lnTo>
                  <a:lnTo>
                    <a:pt x="1483233" y="289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24143" y="2139696"/>
              <a:ext cx="1369060" cy="576580"/>
            </a:xfrm>
            <a:custGeom>
              <a:avLst/>
              <a:gdLst/>
              <a:ahLst/>
              <a:cxnLst/>
              <a:rect l="l" t="t" r="r" b="b"/>
              <a:pathLst>
                <a:path w="1369059" h="576580">
                  <a:moveTo>
                    <a:pt x="1368552" y="0"/>
                  </a:moveTo>
                  <a:lnTo>
                    <a:pt x="0" y="0"/>
                  </a:lnTo>
                  <a:lnTo>
                    <a:pt x="0" y="576071"/>
                  </a:lnTo>
                  <a:lnTo>
                    <a:pt x="1368552" y="576071"/>
                  </a:lnTo>
                  <a:lnTo>
                    <a:pt x="136855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13097" y="1837944"/>
              <a:ext cx="1512570" cy="634365"/>
            </a:xfrm>
            <a:custGeom>
              <a:avLst/>
              <a:gdLst/>
              <a:ahLst/>
              <a:cxnLst/>
              <a:rect l="l" t="t" r="r" b="b"/>
              <a:pathLst>
                <a:path w="1512570" h="634364">
                  <a:moveTo>
                    <a:pt x="1425321" y="547115"/>
                  </a:moveTo>
                  <a:lnTo>
                    <a:pt x="1425321" y="633983"/>
                  </a:lnTo>
                  <a:lnTo>
                    <a:pt x="1483232" y="605027"/>
                  </a:lnTo>
                  <a:lnTo>
                    <a:pt x="1439799" y="605027"/>
                  </a:lnTo>
                  <a:lnTo>
                    <a:pt x="1439799" y="576071"/>
                  </a:lnTo>
                  <a:lnTo>
                    <a:pt x="1483233" y="576071"/>
                  </a:lnTo>
                  <a:lnTo>
                    <a:pt x="1425321" y="547115"/>
                  </a:lnTo>
                  <a:close/>
                </a:path>
                <a:path w="1512570" h="634364">
                  <a:moveTo>
                    <a:pt x="741552" y="14477"/>
                  </a:moveTo>
                  <a:lnTo>
                    <a:pt x="741552" y="598550"/>
                  </a:lnTo>
                  <a:lnTo>
                    <a:pt x="748029" y="605027"/>
                  </a:lnTo>
                  <a:lnTo>
                    <a:pt x="1425321" y="605027"/>
                  </a:lnTo>
                  <a:lnTo>
                    <a:pt x="1425321" y="590549"/>
                  </a:lnTo>
                  <a:lnTo>
                    <a:pt x="770509" y="590549"/>
                  </a:lnTo>
                  <a:lnTo>
                    <a:pt x="756030" y="576071"/>
                  </a:lnTo>
                  <a:lnTo>
                    <a:pt x="770509" y="576071"/>
                  </a:lnTo>
                  <a:lnTo>
                    <a:pt x="770509" y="28955"/>
                  </a:lnTo>
                  <a:lnTo>
                    <a:pt x="756030" y="28955"/>
                  </a:lnTo>
                  <a:lnTo>
                    <a:pt x="741552" y="14477"/>
                  </a:lnTo>
                  <a:close/>
                </a:path>
                <a:path w="1512570" h="634364">
                  <a:moveTo>
                    <a:pt x="1483233" y="576071"/>
                  </a:moveTo>
                  <a:lnTo>
                    <a:pt x="1439799" y="576071"/>
                  </a:lnTo>
                  <a:lnTo>
                    <a:pt x="1439799" y="605027"/>
                  </a:lnTo>
                  <a:lnTo>
                    <a:pt x="1483232" y="605027"/>
                  </a:lnTo>
                  <a:lnTo>
                    <a:pt x="1512189" y="590549"/>
                  </a:lnTo>
                  <a:lnTo>
                    <a:pt x="1483233" y="576071"/>
                  </a:lnTo>
                  <a:close/>
                </a:path>
                <a:path w="1512570" h="634364">
                  <a:moveTo>
                    <a:pt x="770509" y="576071"/>
                  </a:moveTo>
                  <a:lnTo>
                    <a:pt x="756030" y="576071"/>
                  </a:lnTo>
                  <a:lnTo>
                    <a:pt x="770509" y="590549"/>
                  </a:lnTo>
                  <a:lnTo>
                    <a:pt x="770509" y="576071"/>
                  </a:lnTo>
                  <a:close/>
                </a:path>
                <a:path w="1512570" h="634364">
                  <a:moveTo>
                    <a:pt x="1425321" y="576071"/>
                  </a:moveTo>
                  <a:lnTo>
                    <a:pt x="770509" y="576071"/>
                  </a:lnTo>
                  <a:lnTo>
                    <a:pt x="770509" y="590549"/>
                  </a:lnTo>
                  <a:lnTo>
                    <a:pt x="1425321" y="590549"/>
                  </a:lnTo>
                  <a:lnTo>
                    <a:pt x="1425321" y="576071"/>
                  </a:lnTo>
                  <a:close/>
                </a:path>
                <a:path w="1512570" h="634364">
                  <a:moveTo>
                    <a:pt x="764031" y="0"/>
                  </a:moveTo>
                  <a:lnTo>
                    <a:pt x="0" y="0"/>
                  </a:lnTo>
                  <a:lnTo>
                    <a:pt x="0" y="28955"/>
                  </a:lnTo>
                  <a:lnTo>
                    <a:pt x="741552" y="28955"/>
                  </a:lnTo>
                  <a:lnTo>
                    <a:pt x="741552" y="14477"/>
                  </a:lnTo>
                  <a:lnTo>
                    <a:pt x="770509" y="14477"/>
                  </a:lnTo>
                  <a:lnTo>
                    <a:pt x="770509" y="6476"/>
                  </a:lnTo>
                  <a:lnTo>
                    <a:pt x="764031" y="0"/>
                  </a:lnTo>
                  <a:close/>
                </a:path>
                <a:path w="1512570" h="634364">
                  <a:moveTo>
                    <a:pt x="770509" y="14477"/>
                  </a:moveTo>
                  <a:lnTo>
                    <a:pt x="741552" y="14477"/>
                  </a:lnTo>
                  <a:lnTo>
                    <a:pt x="756030" y="28955"/>
                  </a:lnTo>
                  <a:lnTo>
                    <a:pt x="770509" y="28955"/>
                  </a:lnTo>
                  <a:lnTo>
                    <a:pt x="770509" y="1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24143" y="3075431"/>
              <a:ext cx="1369060" cy="576580"/>
            </a:xfrm>
            <a:custGeom>
              <a:avLst/>
              <a:gdLst/>
              <a:ahLst/>
              <a:cxnLst/>
              <a:rect l="l" t="t" r="r" b="b"/>
              <a:pathLst>
                <a:path w="1369059" h="576579">
                  <a:moveTo>
                    <a:pt x="1368552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1368552" y="576072"/>
                  </a:lnTo>
                  <a:lnTo>
                    <a:pt x="136855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13097" y="3320796"/>
              <a:ext cx="1512570" cy="689610"/>
            </a:xfrm>
            <a:custGeom>
              <a:avLst/>
              <a:gdLst/>
              <a:ahLst/>
              <a:cxnLst/>
              <a:rect l="l" t="t" r="r" b="b"/>
              <a:pathLst>
                <a:path w="1512570" h="689610">
                  <a:moveTo>
                    <a:pt x="741552" y="660577"/>
                  </a:moveTo>
                  <a:lnTo>
                    <a:pt x="0" y="660577"/>
                  </a:lnTo>
                  <a:lnTo>
                    <a:pt x="0" y="689533"/>
                  </a:lnTo>
                  <a:lnTo>
                    <a:pt x="764031" y="689533"/>
                  </a:lnTo>
                  <a:lnTo>
                    <a:pt x="770509" y="683044"/>
                  </a:lnTo>
                  <a:lnTo>
                    <a:pt x="770509" y="675055"/>
                  </a:lnTo>
                  <a:lnTo>
                    <a:pt x="741552" y="675055"/>
                  </a:lnTo>
                  <a:lnTo>
                    <a:pt x="741552" y="660577"/>
                  </a:lnTo>
                  <a:close/>
                </a:path>
                <a:path w="1512570" h="689610">
                  <a:moveTo>
                    <a:pt x="1425321" y="28955"/>
                  </a:moveTo>
                  <a:lnTo>
                    <a:pt x="748029" y="28955"/>
                  </a:lnTo>
                  <a:lnTo>
                    <a:pt x="741552" y="35432"/>
                  </a:lnTo>
                  <a:lnTo>
                    <a:pt x="741552" y="675055"/>
                  </a:lnTo>
                  <a:lnTo>
                    <a:pt x="756030" y="660577"/>
                  </a:lnTo>
                  <a:lnTo>
                    <a:pt x="770509" y="660577"/>
                  </a:lnTo>
                  <a:lnTo>
                    <a:pt x="770509" y="57911"/>
                  </a:lnTo>
                  <a:lnTo>
                    <a:pt x="756030" y="57911"/>
                  </a:lnTo>
                  <a:lnTo>
                    <a:pt x="770509" y="43433"/>
                  </a:lnTo>
                  <a:lnTo>
                    <a:pt x="1425321" y="43433"/>
                  </a:lnTo>
                  <a:lnTo>
                    <a:pt x="1425321" y="28955"/>
                  </a:lnTo>
                  <a:close/>
                </a:path>
                <a:path w="1512570" h="689610">
                  <a:moveTo>
                    <a:pt x="770509" y="660577"/>
                  </a:moveTo>
                  <a:lnTo>
                    <a:pt x="756030" y="660577"/>
                  </a:lnTo>
                  <a:lnTo>
                    <a:pt x="741552" y="675055"/>
                  </a:lnTo>
                  <a:lnTo>
                    <a:pt x="770509" y="675055"/>
                  </a:lnTo>
                  <a:lnTo>
                    <a:pt x="770509" y="660577"/>
                  </a:lnTo>
                  <a:close/>
                </a:path>
                <a:path w="1512570" h="689610">
                  <a:moveTo>
                    <a:pt x="1425321" y="0"/>
                  </a:moveTo>
                  <a:lnTo>
                    <a:pt x="1425321" y="86867"/>
                  </a:lnTo>
                  <a:lnTo>
                    <a:pt x="1483233" y="57911"/>
                  </a:lnTo>
                  <a:lnTo>
                    <a:pt x="1439799" y="57911"/>
                  </a:lnTo>
                  <a:lnTo>
                    <a:pt x="1439799" y="28955"/>
                  </a:lnTo>
                  <a:lnTo>
                    <a:pt x="1483232" y="28955"/>
                  </a:lnTo>
                  <a:lnTo>
                    <a:pt x="1425321" y="0"/>
                  </a:lnTo>
                  <a:close/>
                </a:path>
                <a:path w="1512570" h="689610">
                  <a:moveTo>
                    <a:pt x="770509" y="43433"/>
                  </a:moveTo>
                  <a:lnTo>
                    <a:pt x="756030" y="57911"/>
                  </a:lnTo>
                  <a:lnTo>
                    <a:pt x="770509" y="57911"/>
                  </a:lnTo>
                  <a:lnTo>
                    <a:pt x="770509" y="43433"/>
                  </a:lnTo>
                  <a:close/>
                </a:path>
                <a:path w="1512570" h="689610">
                  <a:moveTo>
                    <a:pt x="1425321" y="43433"/>
                  </a:moveTo>
                  <a:lnTo>
                    <a:pt x="770509" y="43433"/>
                  </a:lnTo>
                  <a:lnTo>
                    <a:pt x="770509" y="57911"/>
                  </a:lnTo>
                  <a:lnTo>
                    <a:pt x="1425321" y="57911"/>
                  </a:lnTo>
                  <a:lnTo>
                    <a:pt x="1425321" y="43433"/>
                  </a:lnTo>
                  <a:close/>
                </a:path>
                <a:path w="1512570" h="689610">
                  <a:moveTo>
                    <a:pt x="1483232" y="28955"/>
                  </a:moveTo>
                  <a:lnTo>
                    <a:pt x="1439799" y="28955"/>
                  </a:lnTo>
                  <a:lnTo>
                    <a:pt x="1439799" y="57911"/>
                  </a:lnTo>
                  <a:lnTo>
                    <a:pt x="1483233" y="57911"/>
                  </a:lnTo>
                  <a:lnTo>
                    <a:pt x="1512189" y="43433"/>
                  </a:lnTo>
                  <a:lnTo>
                    <a:pt x="1483232" y="28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24143" y="4299203"/>
              <a:ext cx="1369060" cy="576580"/>
            </a:xfrm>
            <a:custGeom>
              <a:avLst/>
              <a:gdLst/>
              <a:ahLst/>
              <a:cxnLst/>
              <a:rect l="l" t="t" r="r" b="b"/>
              <a:pathLst>
                <a:path w="1369059" h="576579">
                  <a:moveTo>
                    <a:pt x="1368552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1368552" y="576072"/>
                  </a:lnTo>
                  <a:lnTo>
                    <a:pt x="136855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13097" y="3982212"/>
              <a:ext cx="1512570" cy="650875"/>
            </a:xfrm>
            <a:custGeom>
              <a:avLst/>
              <a:gdLst/>
              <a:ahLst/>
              <a:cxnLst/>
              <a:rect l="l" t="t" r="r" b="b"/>
              <a:pathLst>
                <a:path w="1512570" h="650875">
                  <a:moveTo>
                    <a:pt x="1425321" y="563727"/>
                  </a:moveTo>
                  <a:lnTo>
                    <a:pt x="1425321" y="650595"/>
                  </a:lnTo>
                  <a:lnTo>
                    <a:pt x="1483233" y="621639"/>
                  </a:lnTo>
                  <a:lnTo>
                    <a:pt x="1439799" y="621639"/>
                  </a:lnTo>
                  <a:lnTo>
                    <a:pt x="1439799" y="592683"/>
                  </a:lnTo>
                  <a:lnTo>
                    <a:pt x="1483233" y="592683"/>
                  </a:lnTo>
                  <a:lnTo>
                    <a:pt x="1425321" y="563727"/>
                  </a:lnTo>
                  <a:close/>
                </a:path>
                <a:path w="1512570" h="650875">
                  <a:moveTo>
                    <a:pt x="741552" y="14478"/>
                  </a:moveTo>
                  <a:lnTo>
                    <a:pt x="741552" y="615162"/>
                  </a:lnTo>
                  <a:lnTo>
                    <a:pt x="748029" y="621639"/>
                  </a:lnTo>
                  <a:lnTo>
                    <a:pt x="1425321" y="621639"/>
                  </a:lnTo>
                  <a:lnTo>
                    <a:pt x="1425321" y="607161"/>
                  </a:lnTo>
                  <a:lnTo>
                    <a:pt x="770509" y="607161"/>
                  </a:lnTo>
                  <a:lnTo>
                    <a:pt x="756030" y="592683"/>
                  </a:lnTo>
                  <a:lnTo>
                    <a:pt x="770509" y="592683"/>
                  </a:lnTo>
                  <a:lnTo>
                    <a:pt x="770509" y="28956"/>
                  </a:lnTo>
                  <a:lnTo>
                    <a:pt x="756030" y="28956"/>
                  </a:lnTo>
                  <a:lnTo>
                    <a:pt x="741552" y="14478"/>
                  </a:lnTo>
                  <a:close/>
                </a:path>
                <a:path w="1512570" h="650875">
                  <a:moveTo>
                    <a:pt x="1483233" y="592683"/>
                  </a:moveTo>
                  <a:lnTo>
                    <a:pt x="1439799" y="592683"/>
                  </a:lnTo>
                  <a:lnTo>
                    <a:pt x="1439799" y="621639"/>
                  </a:lnTo>
                  <a:lnTo>
                    <a:pt x="1483233" y="621639"/>
                  </a:lnTo>
                  <a:lnTo>
                    <a:pt x="1512189" y="607161"/>
                  </a:lnTo>
                  <a:lnTo>
                    <a:pt x="1483233" y="592683"/>
                  </a:lnTo>
                  <a:close/>
                </a:path>
                <a:path w="1512570" h="650875">
                  <a:moveTo>
                    <a:pt x="770509" y="592683"/>
                  </a:moveTo>
                  <a:lnTo>
                    <a:pt x="756030" y="592683"/>
                  </a:lnTo>
                  <a:lnTo>
                    <a:pt x="770509" y="607161"/>
                  </a:lnTo>
                  <a:lnTo>
                    <a:pt x="770509" y="592683"/>
                  </a:lnTo>
                  <a:close/>
                </a:path>
                <a:path w="1512570" h="650875">
                  <a:moveTo>
                    <a:pt x="1425321" y="592683"/>
                  </a:moveTo>
                  <a:lnTo>
                    <a:pt x="770509" y="592683"/>
                  </a:lnTo>
                  <a:lnTo>
                    <a:pt x="770509" y="607161"/>
                  </a:lnTo>
                  <a:lnTo>
                    <a:pt x="1425321" y="607161"/>
                  </a:lnTo>
                  <a:lnTo>
                    <a:pt x="1425321" y="592683"/>
                  </a:lnTo>
                  <a:close/>
                </a:path>
                <a:path w="1512570" h="650875">
                  <a:moveTo>
                    <a:pt x="764031" y="0"/>
                  </a:moveTo>
                  <a:lnTo>
                    <a:pt x="0" y="0"/>
                  </a:lnTo>
                  <a:lnTo>
                    <a:pt x="0" y="28956"/>
                  </a:lnTo>
                  <a:lnTo>
                    <a:pt x="741552" y="28956"/>
                  </a:lnTo>
                  <a:lnTo>
                    <a:pt x="741552" y="14478"/>
                  </a:lnTo>
                  <a:lnTo>
                    <a:pt x="770509" y="14478"/>
                  </a:lnTo>
                  <a:lnTo>
                    <a:pt x="770509" y="6476"/>
                  </a:lnTo>
                  <a:lnTo>
                    <a:pt x="764031" y="0"/>
                  </a:lnTo>
                  <a:close/>
                </a:path>
                <a:path w="1512570" h="650875">
                  <a:moveTo>
                    <a:pt x="770509" y="14478"/>
                  </a:moveTo>
                  <a:lnTo>
                    <a:pt x="741552" y="14478"/>
                  </a:lnTo>
                  <a:lnTo>
                    <a:pt x="756030" y="28956"/>
                  </a:lnTo>
                  <a:lnTo>
                    <a:pt x="770509" y="28956"/>
                  </a:lnTo>
                  <a:lnTo>
                    <a:pt x="770509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475994" y="1808988"/>
            <a:ext cx="1368425" cy="2230120"/>
            <a:chOff x="1475994" y="1808988"/>
            <a:chExt cx="1368425" cy="2230120"/>
          </a:xfrm>
        </p:grpSpPr>
        <p:sp>
          <p:nvSpPr>
            <p:cNvPr id="19" name="object 19"/>
            <p:cNvSpPr/>
            <p:nvPr/>
          </p:nvSpPr>
          <p:spPr>
            <a:xfrm>
              <a:off x="1475994" y="1808987"/>
              <a:ext cx="1368425" cy="2230120"/>
            </a:xfrm>
            <a:custGeom>
              <a:avLst/>
              <a:gdLst/>
              <a:ahLst/>
              <a:cxnLst/>
              <a:rect l="l" t="t" r="r" b="b"/>
              <a:pathLst>
                <a:path w="1368425" h="2230120">
                  <a:moveTo>
                    <a:pt x="1368171" y="43434"/>
                  </a:moveTo>
                  <a:lnTo>
                    <a:pt x="1339215" y="28968"/>
                  </a:lnTo>
                  <a:lnTo>
                    <a:pt x="1281303" y="0"/>
                  </a:lnTo>
                  <a:lnTo>
                    <a:pt x="1281303" y="28968"/>
                  </a:lnTo>
                  <a:lnTo>
                    <a:pt x="676021" y="28968"/>
                  </a:lnTo>
                  <a:lnTo>
                    <a:pt x="669544" y="35445"/>
                  </a:lnTo>
                  <a:lnTo>
                    <a:pt x="669544" y="1036320"/>
                  </a:lnTo>
                  <a:lnTo>
                    <a:pt x="0" y="1036320"/>
                  </a:lnTo>
                  <a:lnTo>
                    <a:pt x="0" y="1037082"/>
                  </a:lnTo>
                  <a:lnTo>
                    <a:pt x="0" y="1065276"/>
                  </a:lnTo>
                  <a:lnTo>
                    <a:pt x="0" y="1066038"/>
                  </a:lnTo>
                  <a:lnTo>
                    <a:pt x="669544" y="1066038"/>
                  </a:lnTo>
                  <a:lnTo>
                    <a:pt x="669544" y="2194293"/>
                  </a:lnTo>
                  <a:lnTo>
                    <a:pt x="676021" y="2200770"/>
                  </a:lnTo>
                  <a:lnTo>
                    <a:pt x="1281303" y="2200770"/>
                  </a:lnTo>
                  <a:lnTo>
                    <a:pt x="1281303" y="2229726"/>
                  </a:lnTo>
                  <a:lnTo>
                    <a:pt x="1339227" y="2200770"/>
                  </a:lnTo>
                  <a:lnTo>
                    <a:pt x="1368171" y="2186305"/>
                  </a:lnTo>
                  <a:lnTo>
                    <a:pt x="1339215" y="2171827"/>
                  </a:lnTo>
                  <a:lnTo>
                    <a:pt x="1281303" y="2142871"/>
                  </a:lnTo>
                  <a:lnTo>
                    <a:pt x="1281303" y="2171827"/>
                  </a:lnTo>
                  <a:lnTo>
                    <a:pt x="698500" y="2171827"/>
                  </a:lnTo>
                  <a:lnTo>
                    <a:pt x="698500" y="57912"/>
                  </a:lnTo>
                  <a:lnTo>
                    <a:pt x="1281303" y="57912"/>
                  </a:lnTo>
                  <a:lnTo>
                    <a:pt x="1281303" y="86868"/>
                  </a:lnTo>
                  <a:lnTo>
                    <a:pt x="1339215" y="57912"/>
                  </a:lnTo>
                  <a:lnTo>
                    <a:pt x="1368171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04644" y="2790444"/>
              <a:ext cx="143510" cy="144780"/>
            </a:xfrm>
            <a:custGeom>
              <a:avLst/>
              <a:gdLst/>
              <a:ahLst/>
              <a:cxnLst/>
              <a:rect l="l" t="t" r="r" b="b"/>
              <a:pathLst>
                <a:path w="143510" h="144780">
                  <a:moveTo>
                    <a:pt x="143256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143256" y="144780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631372" y="297116"/>
            <a:ext cx="4491355" cy="2534920"/>
            <a:chOff x="4631372" y="297116"/>
            <a:chExt cx="4491355" cy="2534920"/>
          </a:xfrm>
        </p:grpSpPr>
        <p:sp>
          <p:nvSpPr>
            <p:cNvPr id="22" name="object 22"/>
            <p:cNvSpPr/>
            <p:nvPr/>
          </p:nvSpPr>
          <p:spPr>
            <a:xfrm>
              <a:off x="4644389" y="310134"/>
              <a:ext cx="4465320" cy="2508885"/>
            </a:xfrm>
            <a:custGeom>
              <a:avLst/>
              <a:gdLst/>
              <a:ahLst/>
              <a:cxnLst/>
              <a:rect l="l" t="t" r="r" b="b"/>
              <a:pathLst>
                <a:path w="4465320" h="2508885">
                  <a:moveTo>
                    <a:pt x="4465320" y="0"/>
                  </a:moveTo>
                  <a:lnTo>
                    <a:pt x="0" y="0"/>
                  </a:lnTo>
                  <a:lnTo>
                    <a:pt x="0" y="2508504"/>
                  </a:lnTo>
                  <a:lnTo>
                    <a:pt x="4465320" y="2508504"/>
                  </a:lnTo>
                  <a:lnTo>
                    <a:pt x="4465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44389" y="310134"/>
              <a:ext cx="4465320" cy="2508885"/>
            </a:xfrm>
            <a:custGeom>
              <a:avLst/>
              <a:gdLst/>
              <a:ahLst/>
              <a:cxnLst/>
              <a:rect l="l" t="t" r="r" b="b"/>
              <a:pathLst>
                <a:path w="4465320" h="2508885">
                  <a:moveTo>
                    <a:pt x="0" y="2508504"/>
                  </a:moveTo>
                  <a:lnTo>
                    <a:pt x="4465320" y="2508504"/>
                  </a:lnTo>
                  <a:lnTo>
                    <a:pt x="4465320" y="0"/>
                  </a:lnTo>
                  <a:lnTo>
                    <a:pt x="0" y="0"/>
                  </a:lnTo>
                  <a:lnTo>
                    <a:pt x="0" y="250850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608576" y="1563624"/>
            <a:ext cx="46799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596384" y="2470404"/>
            <a:ext cx="4490085" cy="2536190"/>
            <a:chOff x="4596384" y="2470404"/>
            <a:chExt cx="4490085" cy="2536190"/>
          </a:xfrm>
        </p:grpSpPr>
        <p:sp>
          <p:nvSpPr>
            <p:cNvPr id="26" name="object 26"/>
            <p:cNvSpPr/>
            <p:nvPr/>
          </p:nvSpPr>
          <p:spPr>
            <a:xfrm>
              <a:off x="4609338" y="2483358"/>
              <a:ext cx="4464050" cy="2510155"/>
            </a:xfrm>
            <a:custGeom>
              <a:avLst/>
              <a:gdLst/>
              <a:ahLst/>
              <a:cxnLst/>
              <a:rect l="l" t="t" r="r" b="b"/>
              <a:pathLst>
                <a:path w="4464050" h="2510154">
                  <a:moveTo>
                    <a:pt x="4463796" y="0"/>
                  </a:moveTo>
                  <a:lnTo>
                    <a:pt x="0" y="0"/>
                  </a:lnTo>
                  <a:lnTo>
                    <a:pt x="0" y="2510028"/>
                  </a:lnTo>
                  <a:lnTo>
                    <a:pt x="4463796" y="2510028"/>
                  </a:lnTo>
                  <a:lnTo>
                    <a:pt x="4463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09338" y="2483358"/>
              <a:ext cx="4464050" cy="2510155"/>
            </a:xfrm>
            <a:custGeom>
              <a:avLst/>
              <a:gdLst/>
              <a:ahLst/>
              <a:cxnLst/>
              <a:rect l="l" t="t" r="r" b="b"/>
              <a:pathLst>
                <a:path w="4464050" h="2510154">
                  <a:moveTo>
                    <a:pt x="0" y="2510028"/>
                  </a:moveTo>
                  <a:lnTo>
                    <a:pt x="4463796" y="2510028"/>
                  </a:lnTo>
                  <a:lnTo>
                    <a:pt x="4463796" y="0"/>
                  </a:lnTo>
                  <a:lnTo>
                    <a:pt x="0" y="0"/>
                  </a:lnTo>
                  <a:lnTo>
                    <a:pt x="0" y="251002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608576" y="3729228"/>
            <a:ext cx="46799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40</a:t>
            </a:fld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2612390" marR="5080" indent="-2373630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How big house should </a:t>
            </a:r>
            <a:r>
              <a:rPr sz="4500" spc="-25" dirty="0"/>
              <a:t>we </a:t>
            </a:r>
            <a:r>
              <a:rPr sz="4500" spc="-5" dirty="0"/>
              <a:t>build </a:t>
            </a:r>
            <a:r>
              <a:rPr sz="4500" dirty="0"/>
              <a:t>– </a:t>
            </a:r>
            <a:r>
              <a:rPr sz="4500" spc="-1005" dirty="0"/>
              <a:t> </a:t>
            </a:r>
            <a:r>
              <a:rPr sz="4500" spc="-15" dirty="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188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08632" y="4578095"/>
              <a:ext cx="7129780" cy="554990"/>
            </a:xfrm>
            <a:custGeom>
              <a:avLst/>
              <a:gdLst/>
              <a:ahLst/>
              <a:cxnLst/>
              <a:rect l="l" t="t" r="r" b="b"/>
              <a:pathLst>
                <a:path w="7129780" h="554989">
                  <a:moveTo>
                    <a:pt x="7129272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7129272" y="554736"/>
                  </a:lnTo>
                  <a:lnTo>
                    <a:pt x="7129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88260" y="4600447"/>
            <a:ext cx="667448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latin typeface="Calibri"/>
                <a:cs typeface="Calibri"/>
              </a:rPr>
              <a:t>Let’s </a:t>
            </a:r>
            <a:r>
              <a:rPr sz="1500" b="1" dirty="0">
                <a:latin typeface="Calibri"/>
                <a:cs typeface="Calibri"/>
              </a:rPr>
              <a:t>imagine </a:t>
            </a:r>
            <a:r>
              <a:rPr sz="1500" b="1" spc="-5" dirty="0">
                <a:latin typeface="Calibri"/>
                <a:cs typeface="Calibri"/>
              </a:rPr>
              <a:t>that </a:t>
            </a:r>
            <a:r>
              <a:rPr sz="1500" b="1" spc="-10" dirty="0">
                <a:latin typeface="Calibri"/>
                <a:cs typeface="Calibri"/>
              </a:rPr>
              <a:t>you have to </a:t>
            </a:r>
            <a:r>
              <a:rPr sz="1500" b="1" dirty="0">
                <a:latin typeface="Calibri"/>
                <a:cs typeface="Calibri"/>
              </a:rPr>
              <a:t>help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Adam and </a:t>
            </a:r>
            <a:r>
              <a:rPr sz="1500" b="1" spc="-25" dirty="0">
                <a:latin typeface="Calibri"/>
                <a:cs typeface="Calibri"/>
              </a:rPr>
              <a:t>Eva </a:t>
            </a:r>
            <a:r>
              <a:rPr sz="1500" b="1" dirty="0">
                <a:solidFill>
                  <a:srgbClr val="C0504D"/>
                </a:solidFill>
                <a:latin typeface="Calibri"/>
                <a:cs typeface="Calibri"/>
              </a:rPr>
              <a:t>pick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the best size </a:t>
            </a:r>
            <a:r>
              <a:rPr sz="1500" b="1" dirty="0">
                <a:solidFill>
                  <a:srgbClr val="C0504D"/>
                </a:solidFill>
                <a:latin typeface="Calibri"/>
                <a:cs typeface="Calibri"/>
              </a:rPr>
              <a:t>of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the </a:t>
            </a:r>
            <a:r>
              <a:rPr sz="1500" b="1" spc="-5" dirty="0">
                <a:latin typeface="Calibri"/>
                <a:cs typeface="Calibri"/>
              </a:rPr>
              <a:t>house </a:t>
            </a:r>
            <a:r>
              <a:rPr sz="1500" b="1" spc="-10" dirty="0">
                <a:latin typeface="Calibri"/>
                <a:cs typeface="Calibri"/>
              </a:rPr>
              <a:t>for </a:t>
            </a:r>
            <a:r>
              <a:rPr sz="1500" b="1" spc="-32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their </a:t>
            </a:r>
            <a:r>
              <a:rPr sz="1500" b="1" spc="-20" dirty="0">
                <a:latin typeface="Calibri"/>
                <a:cs typeface="Calibri"/>
              </a:rPr>
              <a:t>family.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They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have currently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1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kid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but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will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have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more.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Pick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the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optimal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solution.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43745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few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information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about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Adam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35" dirty="0">
                <a:solidFill>
                  <a:srgbClr val="006FC0"/>
                </a:solidFill>
                <a:latin typeface="Calibri"/>
                <a:cs typeface="Calibri"/>
              </a:rPr>
              <a:t>Eva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0064" y="448055"/>
            <a:ext cx="5116068" cy="444703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62355" y="2820923"/>
          <a:ext cx="2620010" cy="2269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1688">
                <a:tc>
                  <a:txBody>
                    <a:bodyPr/>
                    <a:lstStyle/>
                    <a:p>
                      <a:pPr marL="1160780" marR="242570" indent="-9137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 </a:t>
                      </a:r>
                      <a:r>
                        <a:rPr sz="1400" b="1" spc="-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kids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882">
                <a:tc>
                  <a:txBody>
                    <a:bodyPr/>
                    <a:lstStyle/>
                    <a:p>
                      <a:pPr marL="729615" marR="358140" indent="-3663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kids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with </a:t>
                      </a:r>
                      <a:r>
                        <a:rPr sz="1400" b="1" spc="-3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probability</a:t>
                      </a:r>
                      <a:r>
                        <a:rPr sz="1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60%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Small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house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EUR 150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7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Big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house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EUR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250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648" y="850391"/>
            <a:ext cx="2817876" cy="188061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8077"/>
            <a:ext cx="74834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If the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house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too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big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too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small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they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will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cover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additional</a:t>
            </a:r>
            <a:r>
              <a:rPr sz="20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costs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55748" y="1635251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250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K)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204" y="2644139"/>
            <a:ext cx="136715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58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5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endParaRPr sz="12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55748" y="3779520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150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K)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4647" y="987552"/>
            <a:ext cx="136715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4647" y="2211323"/>
            <a:ext cx="136715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25061" y="1232916"/>
            <a:ext cx="1260475" cy="1310640"/>
            <a:chOff x="3925061" y="1232916"/>
            <a:chExt cx="1260475" cy="1310640"/>
          </a:xfrm>
        </p:grpSpPr>
        <p:sp>
          <p:nvSpPr>
            <p:cNvPr id="9" name="object 9"/>
            <p:cNvSpPr/>
            <p:nvPr/>
          </p:nvSpPr>
          <p:spPr>
            <a:xfrm>
              <a:off x="3925062" y="1232915"/>
              <a:ext cx="1260475" cy="1310640"/>
            </a:xfrm>
            <a:custGeom>
              <a:avLst/>
              <a:gdLst/>
              <a:ahLst/>
              <a:cxnLst/>
              <a:rect l="l" t="t" r="r" b="b"/>
              <a:pathLst>
                <a:path w="1260475" h="1310639">
                  <a:moveTo>
                    <a:pt x="1260094" y="43434"/>
                  </a:moveTo>
                  <a:lnTo>
                    <a:pt x="1231138" y="28956"/>
                  </a:lnTo>
                  <a:lnTo>
                    <a:pt x="1173226" y="0"/>
                  </a:lnTo>
                  <a:lnTo>
                    <a:pt x="1173226" y="28956"/>
                  </a:lnTo>
                  <a:lnTo>
                    <a:pt x="622046" y="28956"/>
                  </a:lnTo>
                  <a:lnTo>
                    <a:pt x="615569" y="35433"/>
                  </a:lnTo>
                  <a:lnTo>
                    <a:pt x="615569" y="676656"/>
                  </a:lnTo>
                  <a:lnTo>
                    <a:pt x="0" y="676656"/>
                  </a:lnTo>
                  <a:lnTo>
                    <a:pt x="0" y="677164"/>
                  </a:lnTo>
                  <a:lnTo>
                    <a:pt x="0" y="705612"/>
                  </a:lnTo>
                  <a:lnTo>
                    <a:pt x="0" y="706120"/>
                  </a:lnTo>
                  <a:lnTo>
                    <a:pt x="615569" y="706120"/>
                  </a:lnTo>
                  <a:lnTo>
                    <a:pt x="615569" y="1275207"/>
                  </a:lnTo>
                  <a:lnTo>
                    <a:pt x="622046" y="1281684"/>
                  </a:lnTo>
                  <a:lnTo>
                    <a:pt x="1173226" y="1281684"/>
                  </a:lnTo>
                  <a:lnTo>
                    <a:pt x="1173226" y="1310640"/>
                  </a:lnTo>
                  <a:lnTo>
                    <a:pt x="1231138" y="1281684"/>
                  </a:lnTo>
                  <a:lnTo>
                    <a:pt x="1260094" y="1267206"/>
                  </a:lnTo>
                  <a:lnTo>
                    <a:pt x="1231125" y="1252728"/>
                  </a:lnTo>
                  <a:lnTo>
                    <a:pt x="1173226" y="1223772"/>
                  </a:lnTo>
                  <a:lnTo>
                    <a:pt x="1173226" y="1252728"/>
                  </a:lnTo>
                  <a:lnTo>
                    <a:pt x="644525" y="1252728"/>
                  </a:lnTo>
                  <a:lnTo>
                    <a:pt x="644525" y="57912"/>
                  </a:lnTo>
                  <a:lnTo>
                    <a:pt x="1173226" y="57912"/>
                  </a:lnTo>
                  <a:lnTo>
                    <a:pt x="1173226" y="86868"/>
                  </a:lnTo>
                  <a:lnTo>
                    <a:pt x="1231138" y="57912"/>
                  </a:lnTo>
                  <a:lnTo>
                    <a:pt x="1260094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5591" y="1847088"/>
              <a:ext cx="144780" cy="14325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184647" y="3147060"/>
            <a:ext cx="136715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84647" y="4372355"/>
            <a:ext cx="136715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25061" y="3392423"/>
            <a:ext cx="1260475" cy="1312545"/>
            <a:chOff x="3925061" y="3392423"/>
            <a:chExt cx="1260475" cy="1312545"/>
          </a:xfrm>
        </p:grpSpPr>
        <p:sp>
          <p:nvSpPr>
            <p:cNvPr id="14" name="object 14"/>
            <p:cNvSpPr/>
            <p:nvPr/>
          </p:nvSpPr>
          <p:spPr>
            <a:xfrm>
              <a:off x="3925062" y="3392423"/>
              <a:ext cx="1260475" cy="1312545"/>
            </a:xfrm>
            <a:custGeom>
              <a:avLst/>
              <a:gdLst/>
              <a:ahLst/>
              <a:cxnLst/>
              <a:rect l="l" t="t" r="r" b="b"/>
              <a:pathLst>
                <a:path w="1260475" h="1312545">
                  <a:moveTo>
                    <a:pt x="1260094" y="43434"/>
                  </a:moveTo>
                  <a:lnTo>
                    <a:pt x="1231138" y="28956"/>
                  </a:lnTo>
                  <a:lnTo>
                    <a:pt x="1173226" y="0"/>
                  </a:lnTo>
                  <a:lnTo>
                    <a:pt x="1173226" y="28956"/>
                  </a:lnTo>
                  <a:lnTo>
                    <a:pt x="622046" y="28956"/>
                  </a:lnTo>
                  <a:lnTo>
                    <a:pt x="615569" y="35433"/>
                  </a:lnTo>
                  <a:lnTo>
                    <a:pt x="615569" y="660590"/>
                  </a:lnTo>
                  <a:lnTo>
                    <a:pt x="0" y="660590"/>
                  </a:lnTo>
                  <a:lnTo>
                    <a:pt x="0" y="661416"/>
                  </a:lnTo>
                  <a:lnTo>
                    <a:pt x="0" y="689533"/>
                  </a:lnTo>
                  <a:lnTo>
                    <a:pt x="0" y="690372"/>
                  </a:lnTo>
                  <a:lnTo>
                    <a:pt x="615569" y="690372"/>
                  </a:lnTo>
                  <a:lnTo>
                    <a:pt x="615569" y="1276578"/>
                  </a:lnTo>
                  <a:lnTo>
                    <a:pt x="622046" y="1283055"/>
                  </a:lnTo>
                  <a:lnTo>
                    <a:pt x="1173226" y="1283055"/>
                  </a:lnTo>
                  <a:lnTo>
                    <a:pt x="1173226" y="1312011"/>
                  </a:lnTo>
                  <a:lnTo>
                    <a:pt x="1231138" y="1283055"/>
                  </a:lnTo>
                  <a:lnTo>
                    <a:pt x="1260094" y="1268577"/>
                  </a:lnTo>
                  <a:lnTo>
                    <a:pt x="1231138" y="1254099"/>
                  </a:lnTo>
                  <a:lnTo>
                    <a:pt x="1173226" y="1225143"/>
                  </a:lnTo>
                  <a:lnTo>
                    <a:pt x="1173226" y="1254099"/>
                  </a:lnTo>
                  <a:lnTo>
                    <a:pt x="644525" y="1254099"/>
                  </a:lnTo>
                  <a:lnTo>
                    <a:pt x="644525" y="57912"/>
                  </a:lnTo>
                  <a:lnTo>
                    <a:pt x="1173226" y="57912"/>
                  </a:lnTo>
                  <a:lnTo>
                    <a:pt x="1173226" y="86880"/>
                  </a:lnTo>
                  <a:lnTo>
                    <a:pt x="1231125" y="57912"/>
                  </a:lnTo>
                  <a:lnTo>
                    <a:pt x="1260094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5591" y="4006595"/>
              <a:ext cx="144780" cy="14477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475994" y="1880616"/>
            <a:ext cx="1080135" cy="2231390"/>
            <a:chOff x="1475994" y="1880616"/>
            <a:chExt cx="1080135" cy="2231390"/>
          </a:xfrm>
        </p:grpSpPr>
        <p:sp>
          <p:nvSpPr>
            <p:cNvPr id="17" name="object 17"/>
            <p:cNvSpPr/>
            <p:nvPr/>
          </p:nvSpPr>
          <p:spPr>
            <a:xfrm>
              <a:off x="1475994" y="1880615"/>
              <a:ext cx="1080135" cy="2231390"/>
            </a:xfrm>
            <a:custGeom>
              <a:avLst/>
              <a:gdLst/>
              <a:ahLst/>
              <a:cxnLst/>
              <a:rect l="l" t="t" r="r" b="b"/>
              <a:pathLst>
                <a:path w="1080135" h="2231390">
                  <a:moveTo>
                    <a:pt x="1080135" y="43434"/>
                  </a:moveTo>
                  <a:lnTo>
                    <a:pt x="1051179" y="28956"/>
                  </a:lnTo>
                  <a:lnTo>
                    <a:pt x="993267" y="0"/>
                  </a:lnTo>
                  <a:lnTo>
                    <a:pt x="993267" y="28956"/>
                  </a:lnTo>
                  <a:lnTo>
                    <a:pt x="532003" y="28956"/>
                  </a:lnTo>
                  <a:lnTo>
                    <a:pt x="525526" y="35433"/>
                  </a:lnTo>
                  <a:lnTo>
                    <a:pt x="525526" y="1037082"/>
                  </a:lnTo>
                  <a:lnTo>
                    <a:pt x="0" y="1037082"/>
                  </a:lnTo>
                  <a:lnTo>
                    <a:pt x="0" y="1037844"/>
                  </a:lnTo>
                  <a:lnTo>
                    <a:pt x="0" y="1066038"/>
                  </a:lnTo>
                  <a:lnTo>
                    <a:pt x="0" y="1066800"/>
                  </a:lnTo>
                  <a:lnTo>
                    <a:pt x="525526" y="1066800"/>
                  </a:lnTo>
                  <a:lnTo>
                    <a:pt x="525526" y="2195817"/>
                  </a:lnTo>
                  <a:lnTo>
                    <a:pt x="532003" y="2202294"/>
                  </a:lnTo>
                  <a:lnTo>
                    <a:pt x="993267" y="2202294"/>
                  </a:lnTo>
                  <a:lnTo>
                    <a:pt x="993267" y="2231250"/>
                  </a:lnTo>
                  <a:lnTo>
                    <a:pt x="1051191" y="2202294"/>
                  </a:lnTo>
                  <a:lnTo>
                    <a:pt x="1080135" y="2187829"/>
                  </a:lnTo>
                  <a:lnTo>
                    <a:pt x="1051179" y="2173351"/>
                  </a:lnTo>
                  <a:lnTo>
                    <a:pt x="993267" y="2144395"/>
                  </a:lnTo>
                  <a:lnTo>
                    <a:pt x="993267" y="2173351"/>
                  </a:lnTo>
                  <a:lnTo>
                    <a:pt x="554482" y="2173351"/>
                  </a:lnTo>
                  <a:lnTo>
                    <a:pt x="554482" y="57912"/>
                  </a:lnTo>
                  <a:lnTo>
                    <a:pt x="993267" y="57912"/>
                  </a:lnTo>
                  <a:lnTo>
                    <a:pt x="993267" y="86868"/>
                  </a:lnTo>
                  <a:lnTo>
                    <a:pt x="1051179" y="57912"/>
                  </a:lnTo>
                  <a:lnTo>
                    <a:pt x="1080135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58340" y="2862072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80">
                  <a:moveTo>
                    <a:pt x="144780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792594" y="996188"/>
            <a:ext cx="13493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92835" algn="l"/>
              </a:tabLst>
            </a:pPr>
            <a:r>
              <a:rPr sz="1100" dirty="0">
                <a:latin typeface="Wingdings"/>
                <a:cs typeface="Wingdings"/>
              </a:rPr>
              <a:t></a:t>
            </a:r>
            <a:r>
              <a:rPr sz="1100" dirty="0">
                <a:latin typeface="Times New Roman"/>
                <a:cs typeface="Times New Roman"/>
              </a:rPr>
              <a:t> 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50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spc="4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44</a:t>
            </a:fld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7873110" y="394843"/>
            <a:ext cx="4749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Renting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73110" y="562482"/>
            <a:ext cx="9753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additional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space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91959" y="730122"/>
            <a:ext cx="20421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93470" algn="l"/>
                <a:tab pos="2028825" algn="l"/>
              </a:tabLst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In</a:t>
            </a:r>
            <a:r>
              <a:rPr sz="11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</a:t>
            </a:r>
            <a:r>
              <a:rPr sz="11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EUR	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73110" y="2339721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73110" y="3271773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40021" y="1007744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60%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40021" y="2247645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40%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40021" y="3207257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60%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40021" y="4447133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40%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73110" y="4485843"/>
            <a:ext cx="4127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151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92594" y="478993"/>
            <a:ext cx="90995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Not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used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space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92594" y="647191"/>
            <a:ext cx="5041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EUR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92594" y="2339721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92594" y="3271773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92594" y="4485843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3096895" marR="5080" indent="-2858135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How big house should </a:t>
            </a:r>
            <a:r>
              <a:rPr sz="4500" spc="-25" dirty="0"/>
              <a:t>we </a:t>
            </a:r>
            <a:r>
              <a:rPr sz="4500" spc="-5" dirty="0"/>
              <a:t>build </a:t>
            </a:r>
            <a:r>
              <a:rPr sz="4500" dirty="0"/>
              <a:t>– </a:t>
            </a:r>
            <a:r>
              <a:rPr sz="4500" spc="-1005" dirty="0"/>
              <a:t> </a:t>
            </a:r>
            <a:r>
              <a:rPr sz="4500" spc="-5" dirty="0"/>
              <a:t>Solution</a:t>
            </a:r>
            <a:endParaRPr sz="45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192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08632" y="4578095"/>
              <a:ext cx="7129780" cy="554990"/>
            </a:xfrm>
            <a:custGeom>
              <a:avLst/>
              <a:gdLst/>
              <a:ahLst/>
              <a:cxnLst/>
              <a:rect l="l" t="t" r="r" b="b"/>
              <a:pathLst>
                <a:path w="7129780" h="554989">
                  <a:moveTo>
                    <a:pt x="7129272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7129272" y="554736"/>
                  </a:lnTo>
                  <a:lnTo>
                    <a:pt x="7129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88260" y="4600447"/>
            <a:ext cx="67202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latin typeface="Calibri"/>
                <a:cs typeface="Calibri"/>
              </a:rPr>
              <a:t>Just </a:t>
            </a:r>
            <a:r>
              <a:rPr sz="1500" b="1" dirty="0">
                <a:latin typeface="Calibri"/>
                <a:cs typeface="Calibri"/>
              </a:rPr>
              <a:t>as a </a:t>
            </a:r>
            <a:r>
              <a:rPr sz="1500" b="1" spc="-5" dirty="0">
                <a:latin typeface="Calibri"/>
                <a:cs typeface="Calibri"/>
              </a:rPr>
              <a:t>reminder you </a:t>
            </a:r>
            <a:r>
              <a:rPr sz="1500" b="1" spc="-15" dirty="0">
                <a:latin typeface="Calibri"/>
                <a:cs typeface="Calibri"/>
              </a:rPr>
              <a:t>were </a:t>
            </a:r>
            <a:r>
              <a:rPr sz="1500" b="1" spc="-10" dirty="0">
                <a:latin typeface="Calibri"/>
                <a:cs typeface="Calibri"/>
              </a:rPr>
              <a:t>to </a:t>
            </a:r>
            <a:r>
              <a:rPr sz="1500" b="1" dirty="0">
                <a:latin typeface="Calibri"/>
                <a:cs typeface="Calibri"/>
              </a:rPr>
              <a:t>help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Adam and </a:t>
            </a:r>
            <a:r>
              <a:rPr sz="1500" b="1" spc="-25" dirty="0">
                <a:latin typeface="Calibri"/>
                <a:cs typeface="Calibri"/>
              </a:rPr>
              <a:t>Eva </a:t>
            </a:r>
            <a:r>
              <a:rPr sz="1500" b="1" dirty="0">
                <a:solidFill>
                  <a:srgbClr val="C0504D"/>
                </a:solidFill>
                <a:latin typeface="Calibri"/>
                <a:cs typeface="Calibri"/>
              </a:rPr>
              <a:t>pick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the best </a:t>
            </a:r>
            <a:r>
              <a:rPr sz="1500" b="1" spc="-10" dirty="0">
                <a:solidFill>
                  <a:srgbClr val="C0504D"/>
                </a:solidFill>
                <a:latin typeface="Calibri"/>
                <a:cs typeface="Calibri"/>
              </a:rPr>
              <a:t>size </a:t>
            </a:r>
            <a:r>
              <a:rPr sz="1500" b="1" dirty="0">
                <a:solidFill>
                  <a:srgbClr val="C0504D"/>
                </a:solidFill>
                <a:latin typeface="Calibri"/>
                <a:cs typeface="Calibri"/>
              </a:rPr>
              <a:t>of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the </a:t>
            </a:r>
            <a:r>
              <a:rPr sz="1500" b="1" spc="-5" dirty="0">
                <a:latin typeface="Calibri"/>
                <a:cs typeface="Calibri"/>
              </a:rPr>
              <a:t>house </a:t>
            </a:r>
            <a:r>
              <a:rPr sz="1500" b="1" spc="-10" dirty="0">
                <a:latin typeface="Calibri"/>
                <a:cs typeface="Calibri"/>
              </a:rPr>
              <a:t>for </a:t>
            </a:r>
            <a:r>
              <a:rPr sz="1500" b="1" spc="-32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their </a:t>
            </a:r>
            <a:r>
              <a:rPr sz="1500" b="1" spc="-20" dirty="0">
                <a:latin typeface="Calibri"/>
                <a:cs typeface="Calibri"/>
              </a:rPr>
              <a:t>family.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They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have currently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1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kid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but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will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have more.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Pick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the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optimal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solution.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8077"/>
            <a:ext cx="74834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If the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house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too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big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or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too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small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they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will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cover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additional</a:t>
            </a:r>
            <a:r>
              <a:rPr sz="20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costs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55748" y="1635251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250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K)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204" y="2644139"/>
            <a:ext cx="136715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58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5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endParaRPr sz="12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55748" y="3779520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150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K)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4647" y="987552"/>
            <a:ext cx="136715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4647" y="2211323"/>
            <a:ext cx="136715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25061" y="1232916"/>
            <a:ext cx="1260475" cy="1310640"/>
            <a:chOff x="3925061" y="1232916"/>
            <a:chExt cx="1260475" cy="1310640"/>
          </a:xfrm>
        </p:grpSpPr>
        <p:sp>
          <p:nvSpPr>
            <p:cNvPr id="9" name="object 9"/>
            <p:cNvSpPr/>
            <p:nvPr/>
          </p:nvSpPr>
          <p:spPr>
            <a:xfrm>
              <a:off x="3925062" y="1232915"/>
              <a:ext cx="1260475" cy="1310640"/>
            </a:xfrm>
            <a:custGeom>
              <a:avLst/>
              <a:gdLst/>
              <a:ahLst/>
              <a:cxnLst/>
              <a:rect l="l" t="t" r="r" b="b"/>
              <a:pathLst>
                <a:path w="1260475" h="1310639">
                  <a:moveTo>
                    <a:pt x="1260094" y="43434"/>
                  </a:moveTo>
                  <a:lnTo>
                    <a:pt x="1231138" y="28956"/>
                  </a:lnTo>
                  <a:lnTo>
                    <a:pt x="1173226" y="0"/>
                  </a:lnTo>
                  <a:lnTo>
                    <a:pt x="1173226" y="28956"/>
                  </a:lnTo>
                  <a:lnTo>
                    <a:pt x="622046" y="28956"/>
                  </a:lnTo>
                  <a:lnTo>
                    <a:pt x="615569" y="35433"/>
                  </a:lnTo>
                  <a:lnTo>
                    <a:pt x="615569" y="676656"/>
                  </a:lnTo>
                  <a:lnTo>
                    <a:pt x="0" y="676656"/>
                  </a:lnTo>
                  <a:lnTo>
                    <a:pt x="0" y="677164"/>
                  </a:lnTo>
                  <a:lnTo>
                    <a:pt x="0" y="705612"/>
                  </a:lnTo>
                  <a:lnTo>
                    <a:pt x="0" y="706120"/>
                  </a:lnTo>
                  <a:lnTo>
                    <a:pt x="615569" y="706120"/>
                  </a:lnTo>
                  <a:lnTo>
                    <a:pt x="615569" y="1275207"/>
                  </a:lnTo>
                  <a:lnTo>
                    <a:pt x="622046" y="1281684"/>
                  </a:lnTo>
                  <a:lnTo>
                    <a:pt x="1173226" y="1281684"/>
                  </a:lnTo>
                  <a:lnTo>
                    <a:pt x="1173226" y="1310640"/>
                  </a:lnTo>
                  <a:lnTo>
                    <a:pt x="1231138" y="1281684"/>
                  </a:lnTo>
                  <a:lnTo>
                    <a:pt x="1260094" y="1267206"/>
                  </a:lnTo>
                  <a:lnTo>
                    <a:pt x="1231125" y="1252728"/>
                  </a:lnTo>
                  <a:lnTo>
                    <a:pt x="1173226" y="1223772"/>
                  </a:lnTo>
                  <a:lnTo>
                    <a:pt x="1173226" y="1252728"/>
                  </a:lnTo>
                  <a:lnTo>
                    <a:pt x="644525" y="1252728"/>
                  </a:lnTo>
                  <a:lnTo>
                    <a:pt x="644525" y="57912"/>
                  </a:lnTo>
                  <a:lnTo>
                    <a:pt x="1173226" y="57912"/>
                  </a:lnTo>
                  <a:lnTo>
                    <a:pt x="1173226" y="86868"/>
                  </a:lnTo>
                  <a:lnTo>
                    <a:pt x="1231138" y="57912"/>
                  </a:lnTo>
                  <a:lnTo>
                    <a:pt x="1260094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5591" y="1847088"/>
              <a:ext cx="144780" cy="14325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184647" y="3147060"/>
            <a:ext cx="136715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84647" y="4372355"/>
            <a:ext cx="1367155" cy="57658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25061" y="3392423"/>
            <a:ext cx="1260475" cy="1312545"/>
            <a:chOff x="3925061" y="3392423"/>
            <a:chExt cx="1260475" cy="1312545"/>
          </a:xfrm>
        </p:grpSpPr>
        <p:sp>
          <p:nvSpPr>
            <p:cNvPr id="14" name="object 14"/>
            <p:cNvSpPr/>
            <p:nvPr/>
          </p:nvSpPr>
          <p:spPr>
            <a:xfrm>
              <a:off x="3925062" y="3392423"/>
              <a:ext cx="1260475" cy="1312545"/>
            </a:xfrm>
            <a:custGeom>
              <a:avLst/>
              <a:gdLst/>
              <a:ahLst/>
              <a:cxnLst/>
              <a:rect l="l" t="t" r="r" b="b"/>
              <a:pathLst>
                <a:path w="1260475" h="1312545">
                  <a:moveTo>
                    <a:pt x="1260094" y="43434"/>
                  </a:moveTo>
                  <a:lnTo>
                    <a:pt x="1231138" y="28956"/>
                  </a:lnTo>
                  <a:lnTo>
                    <a:pt x="1173226" y="0"/>
                  </a:lnTo>
                  <a:lnTo>
                    <a:pt x="1173226" y="28956"/>
                  </a:lnTo>
                  <a:lnTo>
                    <a:pt x="622046" y="28956"/>
                  </a:lnTo>
                  <a:lnTo>
                    <a:pt x="615569" y="35433"/>
                  </a:lnTo>
                  <a:lnTo>
                    <a:pt x="615569" y="660590"/>
                  </a:lnTo>
                  <a:lnTo>
                    <a:pt x="0" y="660590"/>
                  </a:lnTo>
                  <a:lnTo>
                    <a:pt x="0" y="661416"/>
                  </a:lnTo>
                  <a:lnTo>
                    <a:pt x="0" y="689533"/>
                  </a:lnTo>
                  <a:lnTo>
                    <a:pt x="0" y="690372"/>
                  </a:lnTo>
                  <a:lnTo>
                    <a:pt x="615569" y="690372"/>
                  </a:lnTo>
                  <a:lnTo>
                    <a:pt x="615569" y="1276578"/>
                  </a:lnTo>
                  <a:lnTo>
                    <a:pt x="622046" y="1283055"/>
                  </a:lnTo>
                  <a:lnTo>
                    <a:pt x="1173226" y="1283055"/>
                  </a:lnTo>
                  <a:lnTo>
                    <a:pt x="1173226" y="1312011"/>
                  </a:lnTo>
                  <a:lnTo>
                    <a:pt x="1231138" y="1283055"/>
                  </a:lnTo>
                  <a:lnTo>
                    <a:pt x="1260094" y="1268577"/>
                  </a:lnTo>
                  <a:lnTo>
                    <a:pt x="1231138" y="1254099"/>
                  </a:lnTo>
                  <a:lnTo>
                    <a:pt x="1173226" y="1225143"/>
                  </a:lnTo>
                  <a:lnTo>
                    <a:pt x="1173226" y="1254099"/>
                  </a:lnTo>
                  <a:lnTo>
                    <a:pt x="644525" y="1254099"/>
                  </a:lnTo>
                  <a:lnTo>
                    <a:pt x="644525" y="57912"/>
                  </a:lnTo>
                  <a:lnTo>
                    <a:pt x="1173226" y="57912"/>
                  </a:lnTo>
                  <a:lnTo>
                    <a:pt x="1173226" y="86880"/>
                  </a:lnTo>
                  <a:lnTo>
                    <a:pt x="1231125" y="57912"/>
                  </a:lnTo>
                  <a:lnTo>
                    <a:pt x="1260094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5591" y="4006595"/>
              <a:ext cx="144780" cy="14477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475994" y="1880616"/>
            <a:ext cx="1080135" cy="2231390"/>
            <a:chOff x="1475994" y="1880616"/>
            <a:chExt cx="1080135" cy="2231390"/>
          </a:xfrm>
        </p:grpSpPr>
        <p:sp>
          <p:nvSpPr>
            <p:cNvPr id="17" name="object 17"/>
            <p:cNvSpPr/>
            <p:nvPr/>
          </p:nvSpPr>
          <p:spPr>
            <a:xfrm>
              <a:off x="1475994" y="1880615"/>
              <a:ext cx="1080135" cy="2231390"/>
            </a:xfrm>
            <a:custGeom>
              <a:avLst/>
              <a:gdLst/>
              <a:ahLst/>
              <a:cxnLst/>
              <a:rect l="l" t="t" r="r" b="b"/>
              <a:pathLst>
                <a:path w="1080135" h="2231390">
                  <a:moveTo>
                    <a:pt x="1080135" y="43434"/>
                  </a:moveTo>
                  <a:lnTo>
                    <a:pt x="1051179" y="28956"/>
                  </a:lnTo>
                  <a:lnTo>
                    <a:pt x="993267" y="0"/>
                  </a:lnTo>
                  <a:lnTo>
                    <a:pt x="993267" y="28956"/>
                  </a:lnTo>
                  <a:lnTo>
                    <a:pt x="532003" y="28956"/>
                  </a:lnTo>
                  <a:lnTo>
                    <a:pt x="525526" y="35433"/>
                  </a:lnTo>
                  <a:lnTo>
                    <a:pt x="525526" y="1037082"/>
                  </a:lnTo>
                  <a:lnTo>
                    <a:pt x="0" y="1037082"/>
                  </a:lnTo>
                  <a:lnTo>
                    <a:pt x="0" y="1037844"/>
                  </a:lnTo>
                  <a:lnTo>
                    <a:pt x="0" y="1066038"/>
                  </a:lnTo>
                  <a:lnTo>
                    <a:pt x="0" y="1066800"/>
                  </a:lnTo>
                  <a:lnTo>
                    <a:pt x="525526" y="1066800"/>
                  </a:lnTo>
                  <a:lnTo>
                    <a:pt x="525526" y="2195817"/>
                  </a:lnTo>
                  <a:lnTo>
                    <a:pt x="532003" y="2202294"/>
                  </a:lnTo>
                  <a:lnTo>
                    <a:pt x="993267" y="2202294"/>
                  </a:lnTo>
                  <a:lnTo>
                    <a:pt x="993267" y="2231250"/>
                  </a:lnTo>
                  <a:lnTo>
                    <a:pt x="1051191" y="2202294"/>
                  </a:lnTo>
                  <a:lnTo>
                    <a:pt x="1080135" y="2187829"/>
                  </a:lnTo>
                  <a:lnTo>
                    <a:pt x="1051179" y="2173351"/>
                  </a:lnTo>
                  <a:lnTo>
                    <a:pt x="993267" y="2144395"/>
                  </a:lnTo>
                  <a:lnTo>
                    <a:pt x="993267" y="2173351"/>
                  </a:lnTo>
                  <a:lnTo>
                    <a:pt x="554482" y="2173351"/>
                  </a:lnTo>
                  <a:lnTo>
                    <a:pt x="554482" y="57912"/>
                  </a:lnTo>
                  <a:lnTo>
                    <a:pt x="993267" y="57912"/>
                  </a:lnTo>
                  <a:lnTo>
                    <a:pt x="993267" y="86868"/>
                  </a:lnTo>
                  <a:lnTo>
                    <a:pt x="1051179" y="57912"/>
                  </a:lnTo>
                  <a:lnTo>
                    <a:pt x="1080135" y="434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58340" y="2862072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80">
                  <a:moveTo>
                    <a:pt x="144780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792594" y="996188"/>
            <a:ext cx="13493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92835" algn="l"/>
              </a:tabLst>
            </a:pPr>
            <a:r>
              <a:rPr sz="1100" dirty="0">
                <a:latin typeface="Wingdings"/>
                <a:cs typeface="Wingdings"/>
              </a:rPr>
              <a:t></a:t>
            </a:r>
            <a:r>
              <a:rPr sz="1100" dirty="0">
                <a:latin typeface="Times New Roman"/>
                <a:cs typeface="Times New Roman"/>
              </a:rPr>
              <a:t> 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50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spc="4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47</a:t>
            </a:fld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7873110" y="394843"/>
            <a:ext cx="4749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Renting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73110" y="562482"/>
            <a:ext cx="9753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additional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space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91959" y="730122"/>
            <a:ext cx="20421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93470" algn="l"/>
                <a:tab pos="2028825" algn="l"/>
              </a:tabLst>
            </a:pPr>
            <a:r>
              <a:rPr sz="11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In</a:t>
            </a:r>
            <a:r>
              <a:rPr sz="11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</a:t>
            </a:r>
            <a:r>
              <a:rPr sz="1100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EUR	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73110" y="2339721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73110" y="3271773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40021" y="1007744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60%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40021" y="2247645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40%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40021" y="3207257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60%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40021" y="4447133"/>
            <a:ext cx="245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Calibri"/>
                <a:cs typeface="Calibri"/>
              </a:rPr>
              <a:t>40%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73110" y="4485843"/>
            <a:ext cx="4127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151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92594" y="478993"/>
            <a:ext cx="90995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Not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used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space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92594" y="647191"/>
            <a:ext cx="5041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EUR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92594" y="2339721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92594" y="3271773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92594" y="4485843"/>
            <a:ext cx="269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8077"/>
            <a:ext cx="55187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see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what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get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after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calculation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Excel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55748" y="1627632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58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5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250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K)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204" y="2644139"/>
            <a:ext cx="136715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58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5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big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endParaRPr sz="12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55748" y="3779520"/>
            <a:ext cx="1369060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65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6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endParaRPr sz="12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(Invest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EUR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150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K)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52721" y="442594"/>
            <a:ext cx="4083050" cy="2148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92759" algn="r">
              <a:lnSpc>
                <a:spcPts val="1050"/>
              </a:lnSpc>
            </a:pPr>
            <a:r>
              <a:rPr sz="1100" b="1" spc="-5" dirty="0">
                <a:latin typeface="Calibri"/>
                <a:cs typeface="Calibri"/>
              </a:rPr>
              <a:t>Renting</a:t>
            </a:r>
            <a:endParaRPr sz="1100">
              <a:latin typeface="Calibri"/>
              <a:cs typeface="Calibri"/>
            </a:endParaRPr>
          </a:p>
          <a:p>
            <a:pPr marL="2052320">
              <a:lnSpc>
                <a:spcPts val="994"/>
              </a:lnSpc>
              <a:tabLst>
                <a:tab pos="3132455" algn="l"/>
              </a:tabLst>
            </a:pPr>
            <a:r>
              <a:rPr sz="1650" b="1" baseline="32828" dirty="0">
                <a:latin typeface="Calibri"/>
                <a:cs typeface="Calibri"/>
              </a:rPr>
              <a:t>Not</a:t>
            </a:r>
            <a:r>
              <a:rPr sz="1650" b="1" spc="-15" baseline="32828" dirty="0">
                <a:latin typeface="Calibri"/>
                <a:cs typeface="Calibri"/>
              </a:rPr>
              <a:t> </a:t>
            </a:r>
            <a:r>
              <a:rPr sz="1650" b="1" baseline="32828" dirty="0">
                <a:latin typeface="Calibri"/>
                <a:cs typeface="Calibri"/>
              </a:rPr>
              <a:t>used</a:t>
            </a:r>
            <a:r>
              <a:rPr sz="1650" b="1" spc="-7" baseline="32828" dirty="0">
                <a:latin typeface="Calibri"/>
                <a:cs typeface="Calibri"/>
              </a:rPr>
              <a:t> space	</a:t>
            </a:r>
            <a:r>
              <a:rPr sz="1100" b="1" spc="-5" dirty="0">
                <a:latin typeface="Calibri"/>
                <a:cs typeface="Calibri"/>
              </a:rPr>
              <a:t>additional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space</a:t>
            </a:r>
            <a:endParaRPr sz="1100">
              <a:latin typeface="Calibri"/>
              <a:cs typeface="Calibri"/>
            </a:endParaRPr>
          </a:p>
          <a:p>
            <a:pPr marL="2052320">
              <a:lnSpc>
                <a:spcPts val="994"/>
              </a:lnSpc>
              <a:tabLst>
                <a:tab pos="3132455" algn="l"/>
              </a:tabLst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</a:t>
            </a:r>
            <a:r>
              <a:rPr sz="1100" spc="-5" dirty="0">
                <a:latin typeface="Calibri"/>
                <a:cs typeface="Calibri"/>
              </a:rPr>
              <a:t> EUR	</a:t>
            </a:r>
            <a:r>
              <a:rPr sz="1650" baseline="-32828" dirty="0">
                <a:latin typeface="Calibri"/>
                <a:cs typeface="Calibri"/>
              </a:rPr>
              <a:t>In</a:t>
            </a:r>
            <a:r>
              <a:rPr sz="1650" spc="-44" baseline="-32828" dirty="0">
                <a:latin typeface="Calibri"/>
                <a:cs typeface="Calibri"/>
              </a:rPr>
              <a:t> </a:t>
            </a:r>
            <a:r>
              <a:rPr sz="1650" baseline="-32828" dirty="0">
                <a:latin typeface="Calibri"/>
                <a:cs typeface="Calibri"/>
              </a:rPr>
              <a:t>K</a:t>
            </a:r>
            <a:r>
              <a:rPr sz="1650" spc="-52" baseline="-32828" dirty="0">
                <a:latin typeface="Calibri"/>
                <a:cs typeface="Calibri"/>
              </a:rPr>
              <a:t> </a:t>
            </a:r>
            <a:r>
              <a:rPr sz="1650" spc="-7" baseline="-32828" dirty="0">
                <a:latin typeface="Calibri"/>
                <a:cs typeface="Calibri"/>
              </a:rPr>
              <a:t>EUR</a:t>
            </a:r>
            <a:endParaRPr sz="1650" baseline="-32828">
              <a:latin typeface="Calibri"/>
              <a:cs typeface="Calibri"/>
            </a:endParaRPr>
          </a:p>
          <a:p>
            <a:pPr>
              <a:lnSpc>
                <a:spcPts val="1315"/>
              </a:lnSpc>
              <a:spcBef>
                <a:spcPts val="1425"/>
              </a:spcBef>
              <a:tabLst>
                <a:tab pos="2052320" algn="l"/>
                <a:tab pos="3132455" algn="l"/>
              </a:tabLst>
            </a:pPr>
            <a:r>
              <a:rPr sz="1000" b="1" spc="-10" dirty="0">
                <a:latin typeface="Calibri"/>
                <a:cs typeface="Calibri"/>
              </a:rPr>
              <a:t>60%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dirty="0">
                <a:latin typeface="Times New Roman"/>
                <a:cs typeface="Times New Roman"/>
              </a:rPr>
              <a:t> 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50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spc="5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  <a:p>
            <a:pPr marL="523240">
              <a:lnSpc>
                <a:spcPts val="1435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Calibri"/>
              <a:cs typeface="Calibri"/>
            </a:endParaRPr>
          </a:p>
          <a:p>
            <a:pPr>
              <a:lnSpc>
                <a:spcPts val="1150"/>
              </a:lnSpc>
            </a:pPr>
            <a:r>
              <a:rPr sz="1000" b="1" spc="-10" dirty="0">
                <a:latin typeface="Calibri"/>
                <a:cs typeface="Calibri"/>
              </a:rPr>
              <a:t>40%</a:t>
            </a:r>
            <a:endParaRPr sz="1000">
              <a:latin typeface="Calibri"/>
              <a:cs typeface="Calibri"/>
            </a:endParaRPr>
          </a:p>
          <a:p>
            <a:pPr marL="523240">
              <a:lnSpc>
                <a:spcPts val="1390"/>
              </a:lnSpc>
              <a:tabLst>
                <a:tab pos="2052320" algn="l"/>
                <a:tab pos="3132455" algn="l"/>
              </a:tabLst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	</a:t>
            </a:r>
            <a:r>
              <a:rPr sz="1650" baseline="22727" dirty="0">
                <a:latin typeface="Wingdings"/>
                <a:cs typeface="Wingdings"/>
              </a:rPr>
              <a:t></a:t>
            </a:r>
            <a:r>
              <a:rPr sz="1650" baseline="22727" dirty="0">
                <a:latin typeface="Times New Roman"/>
                <a:cs typeface="Times New Roman"/>
              </a:rPr>
              <a:t>  </a:t>
            </a:r>
            <a:r>
              <a:rPr sz="1650" spc="37" baseline="22727" dirty="0">
                <a:latin typeface="Times New Roman"/>
                <a:cs typeface="Times New Roman"/>
              </a:rPr>
              <a:t> </a:t>
            </a:r>
            <a:r>
              <a:rPr sz="1650" baseline="22727" dirty="0">
                <a:latin typeface="Calibri"/>
                <a:cs typeface="Calibri"/>
              </a:rPr>
              <a:t>0	</a:t>
            </a:r>
            <a:r>
              <a:rPr sz="1650" baseline="22727" dirty="0">
                <a:latin typeface="Wingdings"/>
                <a:cs typeface="Wingdings"/>
              </a:rPr>
              <a:t></a:t>
            </a:r>
            <a:r>
              <a:rPr sz="1650" spc="359" baseline="22727" dirty="0">
                <a:latin typeface="Times New Roman"/>
                <a:cs typeface="Times New Roman"/>
              </a:rPr>
              <a:t> </a:t>
            </a:r>
            <a:r>
              <a:rPr sz="1650" baseline="22727" dirty="0">
                <a:latin typeface="Calibri"/>
                <a:cs typeface="Calibri"/>
              </a:rPr>
              <a:t>0</a:t>
            </a:r>
            <a:endParaRPr sz="1650" baseline="2272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52721" y="3251580"/>
            <a:ext cx="3520440" cy="149987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  <a:tabLst>
                <a:tab pos="523240" algn="l"/>
                <a:tab pos="2052320" algn="l"/>
                <a:tab pos="3132455" algn="l"/>
              </a:tabLst>
            </a:pPr>
            <a:r>
              <a:rPr sz="1500" b="1" spc="-15" baseline="61111" dirty="0">
                <a:latin typeface="Calibri"/>
                <a:cs typeface="Calibri"/>
              </a:rPr>
              <a:t>60%	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	</a:t>
            </a:r>
            <a:r>
              <a:rPr sz="1650" baseline="25252" dirty="0">
                <a:latin typeface="Wingdings"/>
                <a:cs typeface="Wingdings"/>
              </a:rPr>
              <a:t></a:t>
            </a:r>
            <a:r>
              <a:rPr sz="1650" baseline="25252" dirty="0">
                <a:latin typeface="Times New Roman"/>
                <a:cs typeface="Times New Roman"/>
              </a:rPr>
              <a:t>  </a:t>
            </a:r>
            <a:r>
              <a:rPr sz="1650" spc="37" baseline="25252" dirty="0">
                <a:latin typeface="Times New Roman"/>
                <a:cs typeface="Times New Roman"/>
              </a:rPr>
              <a:t> </a:t>
            </a:r>
            <a:r>
              <a:rPr sz="1650" baseline="25252" dirty="0">
                <a:latin typeface="Calibri"/>
                <a:cs typeface="Calibri"/>
              </a:rPr>
              <a:t>0	</a:t>
            </a:r>
            <a:r>
              <a:rPr sz="1650" baseline="25252" dirty="0">
                <a:latin typeface="Wingdings"/>
                <a:cs typeface="Wingdings"/>
              </a:rPr>
              <a:t></a:t>
            </a:r>
            <a:r>
              <a:rPr sz="1650" spc="757" baseline="25252" dirty="0">
                <a:latin typeface="Times New Roman"/>
                <a:cs typeface="Times New Roman"/>
              </a:rPr>
              <a:t> </a:t>
            </a:r>
            <a:r>
              <a:rPr sz="1650" baseline="25252" dirty="0">
                <a:latin typeface="Calibri"/>
                <a:cs typeface="Calibri"/>
              </a:rPr>
              <a:t>0</a:t>
            </a:r>
            <a:endParaRPr sz="1650" baseline="25252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00">
              <a:latin typeface="Calibri"/>
              <a:cs typeface="Calibri"/>
            </a:endParaRPr>
          </a:p>
          <a:p>
            <a:pPr>
              <a:lnSpc>
                <a:spcPts val="905"/>
              </a:lnSpc>
              <a:tabLst>
                <a:tab pos="2052320" algn="l"/>
                <a:tab pos="3132455" algn="l"/>
              </a:tabLst>
            </a:pPr>
            <a:r>
              <a:rPr sz="1500" b="1" spc="-15" baseline="22222" dirty="0">
                <a:latin typeface="Calibri"/>
                <a:cs typeface="Calibri"/>
              </a:rPr>
              <a:t>40%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dirty="0">
                <a:latin typeface="Times New Roman"/>
                <a:cs typeface="Times New Roman"/>
              </a:rPr>
              <a:t>  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0	</a:t>
            </a:r>
            <a:r>
              <a:rPr sz="1100" dirty="0">
                <a:latin typeface="Wingdings"/>
                <a:cs typeface="Wingdings"/>
              </a:rPr>
              <a:t></a:t>
            </a:r>
            <a:r>
              <a:rPr sz="1100" spc="5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Calibri"/>
                <a:cs typeface="Calibri"/>
              </a:rPr>
              <a:t>151</a:t>
            </a:r>
            <a:endParaRPr sz="1100">
              <a:latin typeface="Calibri"/>
              <a:cs typeface="Calibri"/>
            </a:endParaRPr>
          </a:p>
          <a:p>
            <a:pPr marL="523240">
              <a:lnSpc>
                <a:spcPts val="1025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25061" y="987552"/>
            <a:ext cx="2626995" cy="3961129"/>
            <a:chOff x="3925061" y="987552"/>
            <a:chExt cx="2626995" cy="3961129"/>
          </a:xfrm>
        </p:grpSpPr>
        <p:sp>
          <p:nvSpPr>
            <p:cNvPr id="9" name="object 9"/>
            <p:cNvSpPr/>
            <p:nvPr/>
          </p:nvSpPr>
          <p:spPr>
            <a:xfrm>
              <a:off x="5184647" y="987552"/>
              <a:ext cx="1367155" cy="576580"/>
            </a:xfrm>
            <a:custGeom>
              <a:avLst/>
              <a:gdLst/>
              <a:ahLst/>
              <a:cxnLst/>
              <a:rect l="l" t="t" r="r" b="b"/>
              <a:pathLst>
                <a:path w="1367154" h="576580">
                  <a:moveTo>
                    <a:pt x="1367027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1367027" y="576072"/>
                  </a:lnTo>
                  <a:lnTo>
                    <a:pt x="136702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25061" y="1232916"/>
              <a:ext cx="1260475" cy="697865"/>
            </a:xfrm>
            <a:custGeom>
              <a:avLst/>
              <a:gdLst/>
              <a:ahLst/>
              <a:cxnLst/>
              <a:rect l="l" t="t" r="r" b="b"/>
              <a:pathLst>
                <a:path w="1260475" h="697864">
                  <a:moveTo>
                    <a:pt x="615568" y="668909"/>
                  </a:moveTo>
                  <a:lnTo>
                    <a:pt x="0" y="668909"/>
                  </a:lnTo>
                  <a:lnTo>
                    <a:pt x="0" y="697865"/>
                  </a:lnTo>
                  <a:lnTo>
                    <a:pt x="638048" y="697865"/>
                  </a:lnTo>
                  <a:lnTo>
                    <a:pt x="644525" y="691388"/>
                  </a:lnTo>
                  <a:lnTo>
                    <a:pt x="644525" y="683387"/>
                  </a:lnTo>
                  <a:lnTo>
                    <a:pt x="615568" y="683387"/>
                  </a:lnTo>
                  <a:lnTo>
                    <a:pt x="615568" y="668909"/>
                  </a:lnTo>
                  <a:close/>
                </a:path>
                <a:path w="1260475" h="697864">
                  <a:moveTo>
                    <a:pt x="1173226" y="28956"/>
                  </a:moveTo>
                  <a:lnTo>
                    <a:pt x="622046" y="28956"/>
                  </a:lnTo>
                  <a:lnTo>
                    <a:pt x="615568" y="35433"/>
                  </a:lnTo>
                  <a:lnTo>
                    <a:pt x="615568" y="683387"/>
                  </a:lnTo>
                  <a:lnTo>
                    <a:pt x="630047" y="668909"/>
                  </a:lnTo>
                  <a:lnTo>
                    <a:pt x="644525" y="668909"/>
                  </a:lnTo>
                  <a:lnTo>
                    <a:pt x="644525" y="57912"/>
                  </a:lnTo>
                  <a:lnTo>
                    <a:pt x="630047" y="57912"/>
                  </a:lnTo>
                  <a:lnTo>
                    <a:pt x="644525" y="43434"/>
                  </a:lnTo>
                  <a:lnTo>
                    <a:pt x="1173226" y="43434"/>
                  </a:lnTo>
                  <a:lnTo>
                    <a:pt x="1173226" y="28956"/>
                  </a:lnTo>
                  <a:close/>
                </a:path>
                <a:path w="1260475" h="697864">
                  <a:moveTo>
                    <a:pt x="644525" y="668909"/>
                  </a:moveTo>
                  <a:lnTo>
                    <a:pt x="630047" y="668909"/>
                  </a:lnTo>
                  <a:lnTo>
                    <a:pt x="615568" y="683387"/>
                  </a:lnTo>
                  <a:lnTo>
                    <a:pt x="644525" y="683387"/>
                  </a:lnTo>
                  <a:lnTo>
                    <a:pt x="644525" y="668909"/>
                  </a:lnTo>
                  <a:close/>
                </a:path>
                <a:path w="1260475" h="697864">
                  <a:moveTo>
                    <a:pt x="1173226" y="0"/>
                  </a:moveTo>
                  <a:lnTo>
                    <a:pt x="1173226" y="86868"/>
                  </a:lnTo>
                  <a:lnTo>
                    <a:pt x="1231138" y="57912"/>
                  </a:lnTo>
                  <a:lnTo>
                    <a:pt x="1187703" y="57912"/>
                  </a:lnTo>
                  <a:lnTo>
                    <a:pt x="1187703" y="28956"/>
                  </a:lnTo>
                  <a:lnTo>
                    <a:pt x="1231138" y="28956"/>
                  </a:lnTo>
                  <a:lnTo>
                    <a:pt x="1173226" y="0"/>
                  </a:lnTo>
                  <a:close/>
                </a:path>
                <a:path w="1260475" h="697864">
                  <a:moveTo>
                    <a:pt x="644525" y="43434"/>
                  </a:moveTo>
                  <a:lnTo>
                    <a:pt x="630047" y="57912"/>
                  </a:lnTo>
                  <a:lnTo>
                    <a:pt x="644525" y="57912"/>
                  </a:lnTo>
                  <a:lnTo>
                    <a:pt x="644525" y="43434"/>
                  </a:lnTo>
                  <a:close/>
                </a:path>
                <a:path w="1260475" h="697864">
                  <a:moveTo>
                    <a:pt x="1173226" y="43434"/>
                  </a:moveTo>
                  <a:lnTo>
                    <a:pt x="644525" y="43434"/>
                  </a:lnTo>
                  <a:lnTo>
                    <a:pt x="644525" y="57912"/>
                  </a:lnTo>
                  <a:lnTo>
                    <a:pt x="1173226" y="57912"/>
                  </a:lnTo>
                  <a:lnTo>
                    <a:pt x="1173226" y="43434"/>
                  </a:lnTo>
                  <a:close/>
                </a:path>
                <a:path w="1260475" h="697864">
                  <a:moveTo>
                    <a:pt x="1231138" y="28956"/>
                  </a:moveTo>
                  <a:lnTo>
                    <a:pt x="1187703" y="28956"/>
                  </a:lnTo>
                  <a:lnTo>
                    <a:pt x="1187703" y="57912"/>
                  </a:lnTo>
                  <a:lnTo>
                    <a:pt x="1231138" y="57912"/>
                  </a:lnTo>
                  <a:lnTo>
                    <a:pt x="1260093" y="43434"/>
                  </a:lnTo>
                  <a:lnTo>
                    <a:pt x="1231138" y="289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84647" y="2211324"/>
              <a:ext cx="1367155" cy="576580"/>
            </a:xfrm>
            <a:custGeom>
              <a:avLst/>
              <a:gdLst/>
              <a:ahLst/>
              <a:cxnLst/>
              <a:rect l="l" t="t" r="r" b="b"/>
              <a:pathLst>
                <a:path w="1367154" h="576580">
                  <a:moveTo>
                    <a:pt x="1367027" y="0"/>
                  </a:moveTo>
                  <a:lnTo>
                    <a:pt x="0" y="0"/>
                  </a:lnTo>
                  <a:lnTo>
                    <a:pt x="0" y="576071"/>
                  </a:lnTo>
                  <a:lnTo>
                    <a:pt x="1367027" y="576071"/>
                  </a:lnTo>
                  <a:lnTo>
                    <a:pt x="136702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25061" y="1901952"/>
              <a:ext cx="1260475" cy="642620"/>
            </a:xfrm>
            <a:custGeom>
              <a:avLst/>
              <a:gdLst/>
              <a:ahLst/>
              <a:cxnLst/>
              <a:rect l="l" t="t" r="r" b="b"/>
              <a:pathLst>
                <a:path w="1260475" h="642619">
                  <a:moveTo>
                    <a:pt x="1173226" y="555371"/>
                  </a:moveTo>
                  <a:lnTo>
                    <a:pt x="1173226" y="642239"/>
                  </a:lnTo>
                  <a:lnTo>
                    <a:pt x="1231137" y="613283"/>
                  </a:lnTo>
                  <a:lnTo>
                    <a:pt x="1187703" y="613283"/>
                  </a:lnTo>
                  <a:lnTo>
                    <a:pt x="1187703" y="584327"/>
                  </a:lnTo>
                  <a:lnTo>
                    <a:pt x="1231138" y="584327"/>
                  </a:lnTo>
                  <a:lnTo>
                    <a:pt x="1173226" y="555371"/>
                  </a:lnTo>
                  <a:close/>
                </a:path>
                <a:path w="1260475" h="642619">
                  <a:moveTo>
                    <a:pt x="615568" y="14478"/>
                  </a:moveTo>
                  <a:lnTo>
                    <a:pt x="615568" y="606806"/>
                  </a:lnTo>
                  <a:lnTo>
                    <a:pt x="622046" y="613283"/>
                  </a:lnTo>
                  <a:lnTo>
                    <a:pt x="1173226" y="613283"/>
                  </a:lnTo>
                  <a:lnTo>
                    <a:pt x="1173226" y="598805"/>
                  </a:lnTo>
                  <a:lnTo>
                    <a:pt x="644525" y="598805"/>
                  </a:lnTo>
                  <a:lnTo>
                    <a:pt x="630047" y="584327"/>
                  </a:lnTo>
                  <a:lnTo>
                    <a:pt x="644525" y="584327"/>
                  </a:lnTo>
                  <a:lnTo>
                    <a:pt x="644525" y="28956"/>
                  </a:lnTo>
                  <a:lnTo>
                    <a:pt x="630047" y="28956"/>
                  </a:lnTo>
                  <a:lnTo>
                    <a:pt x="615568" y="14478"/>
                  </a:lnTo>
                  <a:close/>
                </a:path>
                <a:path w="1260475" h="642619">
                  <a:moveTo>
                    <a:pt x="1231138" y="584327"/>
                  </a:moveTo>
                  <a:lnTo>
                    <a:pt x="1187703" y="584327"/>
                  </a:lnTo>
                  <a:lnTo>
                    <a:pt x="1187703" y="613283"/>
                  </a:lnTo>
                  <a:lnTo>
                    <a:pt x="1231137" y="613283"/>
                  </a:lnTo>
                  <a:lnTo>
                    <a:pt x="1260093" y="598805"/>
                  </a:lnTo>
                  <a:lnTo>
                    <a:pt x="1231138" y="584327"/>
                  </a:lnTo>
                  <a:close/>
                </a:path>
                <a:path w="1260475" h="642619">
                  <a:moveTo>
                    <a:pt x="644525" y="584327"/>
                  </a:moveTo>
                  <a:lnTo>
                    <a:pt x="630047" y="584327"/>
                  </a:lnTo>
                  <a:lnTo>
                    <a:pt x="644525" y="598805"/>
                  </a:lnTo>
                  <a:lnTo>
                    <a:pt x="644525" y="584327"/>
                  </a:lnTo>
                  <a:close/>
                </a:path>
                <a:path w="1260475" h="642619">
                  <a:moveTo>
                    <a:pt x="1173226" y="584327"/>
                  </a:moveTo>
                  <a:lnTo>
                    <a:pt x="644525" y="584327"/>
                  </a:lnTo>
                  <a:lnTo>
                    <a:pt x="644525" y="598805"/>
                  </a:lnTo>
                  <a:lnTo>
                    <a:pt x="1173226" y="598805"/>
                  </a:lnTo>
                  <a:lnTo>
                    <a:pt x="1173226" y="584327"/>
                  </a:lnTo>
                  <a:close/>
                </a:path>
                <a:path w="1260475" h="642619">
                  <a:moveTo>
                    <a:pt x="638048" y="0"/>
                  </a:moveTo>
                  <a:lnTo>
                    <a:pt x="0" y="0"/>
                  </a:lnTo>
                  <a:lnTo>
                    <a:pt x="0" y="28956"/>
                  </a:lnTo>
                  <a:lnTo>
                    <a:pt x="615568" y="28956"/>
                  </a:lnTo>
                  <a:lnTo>
                    <a:pt x="615568" y="14478"/>
                  </a:lnTo>
                  <a:lnTo>
                    <a:pt x="644525" y="14478"/>
                  </a:lnTo>
                  <a:lnTo>
                    <a:pt x="644525" y="6477"/>
                  </a:lnTo>
                  <a:lnTo>
                    <a:pt x="638048" y="0"/>
                  </a:lnTo>
                  <a:close/>
                </a:path>
                <a:path w="1260475" h="642619">
                  <a:moveTo>
                    <a:pt x="644525" y="14478"/>
                  </a:moveTo>
                  <a:lnTo>
                    <a:pt x="615568" y="14478"/>
                  </a:lnTo>
                  <a:lnTo>
                    <a:pt x="630047" y="28956"/>
                  </a:lnTo>
                  <a:lnTo>
                    <a:pt x="644525" y="28956"/>
                  </a:lnTo>
                  <a:lnTo>
                    <a:pt x="644525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84647" y="3147059"/>
              <a:ext cx="1367155" cy="576580"/>
            </a:xfrm>
            <a:custGeom>
              <a:avLst/>
              <a:gdLst/>
              <a:ahLst/>
              <a:cxnLst/>
              <a:rect l="l" t="t" r="r" b="b"/>
              <a:pathLst>
                <a:path w="1367154" h="576579">
                  <a:moveTo>
                    <a:pt x="1367027" y="0"/>
                  </a:moveTo>
                  <a:lnTo>
                    <a:pt x="0" y="0"/>
                  </a:lnTo>
                  <a:lnTo>
                    <a:pt x="0" y="576071"/>
                  </a:lnTo>
                  <a:lnTo>
                    <a:pt x="1367027" y="576071"/>
                  </a:lnTo>
                  <a:lnTo>
                    <a:pt x="136702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25061" y="3392424"/>
              <a:ext cx="1260475" cy="689610"/>
            </a:xfrm>
            <a:custGeom>
              <a:avLst/>
              <a:gdLst/>
              <a:ahLst/>
              <a:cxnLst/>
              <a:rect l="l" t="t" r="r" b="b"/>
              <a:pathLst>
                <a:path w="1260475" h="689610">
                  <a:moveTo>
                    <a:pt x="615568" y="660577"/>
                  </a:moveTo>
                  <a:lnTo>
                    <a:pt x="0" y="660577"/>
                  </a:lnTo>
                  <a:lnTo>
                    <a:pt x="0" y="689533"/>
                  </a:lnTo>
                  <a:lnTo>
                    <a:pt x="638048" y="689533"/>
                  </a:lnTo>
                  <a:lnTo>
                    <a:pt x="644525" y="683044"/>
                  </a:lnTo>
                  <a:lnTo>
                    <a:pt x="644525" y="675055"/>
                  </a:lnTo>
                  <a:lnTo>
                    <a:pt x="615568" y="675055"/>
                  </a:lnTo>
                  <a:lnTo>
                    <a:pt x="615568" y="660577"/>
                  </a:lnTo>
                  <a:close/>
                </a:path>
                <a:path w="1260475" h="689610">
                  <a:moveTo>
                    <a:pt x="1173226" y="28956"/>
                  </a:moveTo>
                  <a:lnTo>
                    <a:pt x="622046" y="28956"/>
                  </a:lnTo>
                  <a:lnTo>
                    <a:pt x="615568" y="35432"/>
                  </a:lnTo>
                  <a:lnTo>
                    <a:pt x="615568" y="675055"/>
                  </a:lnTo>
                  <a:lnTo>
                    <a:pt x="630047" y="660577"/>
                  </a:lnTo>
                  <a:lnTo>
                    <a:pt x="644525" y="660577"/>
                  </a:lnTo>
                  <a:lnTo>
                    <a:pt x="644525" y="57912"/>
                  </a:lnTo>
                  <a:lnTo>
                    <a:pt x="630047" y="57912"/>
                  </a:lnTo>
                  <a:lnTo>
                    <a:pt x="644525" y="43433"/>
                  </a:lnTo>
                  <a:lnTo>
                    <a:pt x="1173226" y="43433"/>
                  </a:lnTo>
                  <a:lnTo>
                    <a:pt x="1173226" y="28956"/>
                  </a:lnTo>
                  <a:close/>
                </a:path>
                <a:path w="1260475" h="689610">
                  <a:moveTo>
                    <a:pt x="644525" y="660577"/>
                  </a:moveTo>
                  <a:lnTo>
                    <a:pt x="630047" y="660577"/>
                  </a:lnTo>
                  <a:lnTo>
                    <a:pt x="615568" y="675055"/>
                  </a:lnTo>
                  <a:lnTo>
                    <a:pt x="644525" y="675055"/>
                  </a:lnTo>
                  <a:lnTo>
                    <a:pt x="644525" y="660577"/>
                  </a:lnTo>
                  <a:close/>
                </a:path>
                <a:path w="1260475" h="689610">
                  <a:moveTo>
                    <a:pt x="1173226" y="0"/>
                  </a:moveTo>
                  <a:lnTo>
                    <a:pt x="1173226" y="86868"/>
                  </a:lnTo>
                  <a:lnTo>
                    <a:pt x="1231137" y="57912"/>
                  </a:lnTo>
                  <a:lnTo>
                    <a:pt x="1187703" y="57912"/>
                  </a:lnTo>
                  <a:lnTo>
                    <a:pt x="1187703" y="28956"/>
                  </a:lnTo>
                  <a:lnTo>
                    <a:pt x="1231138" y="28956"/>
                  </a:lnTo>
                  <a:lnTo>
                    <a:pt x="1173226" y="0"/>
                  </a:lnTo>
                  <a:close/>
                </a:path>
                <a:path w="1260475" h="689610">
                  <a:moveTo>
                    <a:pt x="644525" y="43433"/>
                  </a:moveTo>
                  <a:lnTo>
                    <a:pt x="630047" y="57912"/>
                  </a:lnTo>
                  <a:lnTo>
                    <a:pt x="644525" y="57912"/>
                  </a:lnTo>
                  <a:lnTo>
                    <a:pt x="644525" y="43433"/>
                  </a:lnTo>
                  <a:close/>
                </a:path>
                <a:path w="1260475" h="689610">
                  <a:moveTo>
                    <a:pt x="1173226" y="43433"/>
                  </a:moveTo>
                  <a:lnTo>
                    <a:pt x="644525" y="43433"/>
                  </a:lnTo>
                  <a:lnTo>
                    <a:pt x="644525" y="57912"/>
                  </a:lnTo>
                  <a:lnTo>
                    <a:pt x="1173226" y="57912"/>
                  </a:lnTo>
                  <a:lnTo>
                    <a:pt x="1173226" y="43433"/>
                  </a:lnTo>
                  <a:close/>
                </a:path>
                <a:path w="1260475" h="689610">
                  <a:moveTo>
                    <a:pt x="1231138" y="28956"/>
                  </a:moveTo>
                  <a:lnTo>
                    <a:pt x="1187703" y="28956"/>
                  </a:lnTo>
                  <a:lnTo>
                    <a:pt x="1187703" y="57912"/>
                  </a:lnTo>
                  <a:lnTo>
                    <a:pt x="1231137" y="57912"/>
                  </a:lnTo>
                  <a:lnTo>
                    <a:pt x="1260093" y="43433"/>
                  </a:lnTo>
                  <a:lnTo>
                    <a:pt x="1231138" y="289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84647" y="4372355"/>
              <a:ext cx="1367155" cy="576580"/>
            </a:xfrm>
            <a:custGeom>
              <a:avLst/>
              <a:gdLst/>
              <a:ahLst/>
              <a:cxnLst/>
              <a:rect l="l" t="t" r="r" b="b"/>
              <a:pathLst>
                <a:path w="1367154" h="576579">
                  <a:moveTo>
                    <a:pt x="1367027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1367027" y="576072"/>
                  </a:lnTo>
                  <a:lnTo>
                    <a:pt x="136702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25061" y="4053840"/>
              <a:ext cx="1260475" cy="650875"/>
            </a:xfrm>
            <a:custGeom>
              <a:avLst/>
              <a:gdLst/>
              <a:ahLst/>
              <a:cxnLst/>
              <a:rect l="l" t="t" r="r" b="b"/>
              <a:pathLst>
                <a:path w="1260475" h="650875">
                  <a:moveTo>
                    <a:pt x="1173226" y="563727"/>
                  </a:moveTo>
                  <a:lnTo>
                    <a:pt x="1173226" y="650595"/>
                  </a:lnTo>
                  <a:lnTo>
                    <a:pt x="1231138" y="621639"/>
                  </a:lnTo>
                  <a:lnTo>
                    <a:pt x="1187703" y="621639"/>
                  </a:lnTo>
                  <a:lnTo>
                    <a:pt x="1187703" y="592683"/>
                  </a:lnTo>
                  <a:lnTo>
                    <a:pt x="1231138" y="592683"/>
                  </a:lnTo>
                  <a:lnTo>
                    <a:pt x="1173226" y="563727"/>
                  </a:lnTo>
                  <a:close/>
                </a:path>
                <a:path w="1260475" h="650875">
                  <a:moveTo>
                    <a:pt x="615568" y="14478"/>
                  </a:moveTo>
                  <a:lnTo>
                    <a:pt x="615568" y="615162"/>
                  </a:lnTo>
                  <a:lnTo>
                    <a:pt x="622046" y="621639"/>
                  </a:lnTo>
                  <a:lnTo>
                    <a:pt x="1173226" y="621639"/>
                  </a:lnTo>
                  <a:lnTo>
                    <a:pt x="1173226" y="607161"/>
                  </a:lnTo>
                  <a:lnTo>
                    <a:pt x="644525" y="607161"/>
                  </a:lnTo>
                  <a:lnTo>
                    <a:pt x="630047" y="592683"/>
                  </a:lnTo>
                  <a:lnTo>
                    <a:pt x="644525" y="592683"/>
                  </a:lnTo>
                  <a:lnTo>
                    <a:pt x="644525" y="28956"/>
                  </a:lnTo>
                  <a:lnTo>
                    <a:pt x="630047" y="28956"/>
                  </a:lnTo>
                  <a:lnTo>
                    <a:pt x="615568" y="14478"/>
                  </a:lnTo>
                  <a:close/>
                </a:path>
                <a:path w="1260475" h="650875">
                  <a:moveTo>
                    <a:pt x="1231138" y="592683"/>
                  </a:moveTo>
                  <a:lnTo>
                    <a:pt x="1187703" y="592683"/>
                  </a:lnTo>
                  <a:lnTo>
                    <a:pt x="1187703" y="621639"/>
                  </a:lnTo>
                  <a:lnTo>
                    <a:pt x="1231138" y="621639"/>
                  </a:lnTo>
                  <a:lnTo>
                    <a:pt x="1260093" y="607161"/>
                  </a:lnTo>
                  <a:lnTo>
                    <a:pt x="1231138" y="592683"/>
                  </a:lnTo>
                  <a:close/>
                </a:path>
                <a:path w="1260475" h="650875">
                  <a:moveTo>
                    <a:pt x="644525" y="592683"/>
                  </a:moveTo>
                  <a:lnTo>
                    <a:pt x="630047" y="592683"/>
                  </a:lnTo>
                  <a:lnTo>
                    <a:pt x="644525" y="607161"/>
                  </a:lnTo>
                  <a:lnTo>
                    <a:pt x="644525" y="592683"/>
                  </a:lnTo>
                  <a:close/>
                </a:path>
                <a:path w="1260475" h="650875">
                  <a:moveTo>
                    <a:pt x="1173226" y="592683"/>
                  </a:moveTo>
                  <a:lnTo>
                    <a:pt x="644525" y="592683"/>
                  </a:lnTo>
                  <a:lnTo>
                    <a:pt x="644525" y="607161"/>
                  </a:lnTo>
                  <a:lnTo>
                    <a:pt x="1173226" y="607161"/>
                  </a:lnTo>
                  <a:lnTo>
                    <a:pt x="1173226" y="592683"/>
                  </a:lnTo>
                  <a:close/>
                </a:path>
                <a:path w="1260475" h="650875">
                  <a:moveTo>
                    <a:pt x="638048" y="0"/>
                  </a:moveTo>
                  <a:lnTo>
                    <a:pt x="0" y="0"/>
                  </a:lnTo>
                  <a:lnTo>
                    <a:pt x="0" y="28956"/>
                  </a:lnTo>
                  <a:lnTo>
                    <a:pt x="615568" y="28956"/>
                  </a:lnTo>
                  <a:lnTo>
                    <a:pt x="615568" y="14478"/>
                  </a:lnTo>
                  <a:lnTo>
                    <a:pt x="644525" y="14478"/>
                  </a:lnTo>
                  <a:lnTo>
                    <a:pt x="644525" y="6477"/>
                  </a:lnTo>
                  <a:lnTo>
                    <a:pt x="638048" y="0"/>
                  </a:lnTo>
                  <a:close/>
                </a:path>
                <a:path w="1260475" h="650875">
                  <a:moveTo>
                    <a:pt x="644525" y="14478"/>
                  </a:moveTo>
                  <a:lnTo>
                    <a:pt x="615568" y="14478"/>
                  </a:lnTo>
                  <a:lnTo>
                    <a:pt x="630047" y="28956"/>
                  </a:lnTo>
                  <a:lnTo>
                    <a:pt x="644525" y="28956"/>
                  </a:lnTo>
                  <a:lnTo>
                    <a:pt x="644525" y="144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475994" y="1872995"/>
            <a:ext cx="1080135" cy="2239010"/>
            <a:chOff x="1475994" y="1872995"/>
            <a:chExt cx="1080135" cy="2239010"/>
          </a:xfrm>
        </p:grpSpPr>
        <p:sp>
          <p:nvSpPr>
            <p:cNvPr id="18" name="object 18"/>
            <p:cNvSpPr/>
            <p:nvPr/>
          </p:nvSpPr>
          <p:spPr>
            <a:xfrm>
              <a:off x="1475994" y="1873008"/>
              <a:ext cx="1080135" cy="2239010"/>
            </a:xfrm>
            <a:custGeom>
              <a:avLst/>
              <a:gdLst/>
              <a:ahLst/>
              <a:cxnLst/>
              <a:rect l="l" t="t" r="r" b="b"/>
              <a:pathLst>
                <a:path w="1080135" h="2239010">
                  <a:moveTo>
                    <a:pt x="1080135" y="43421"/>
                  </a:moveTo>
                  <a:lnTo>
                    <a:pt x="1051166" y="28943"/>
                  </a:lnTo>
                  <a:lnTo>
                    <a:pt x="993267" y="0"/>
                  </a:lnTo>
                  <a:lnTo>
                    <a:pt x="993267" y="28943"/>
                  </a:lnTo>
                  <a:lnTo>
                    <a:pt x="532003" y="28943"/>
                  </a:lnTo>
                  <a:lnTo>
                    <a:pt x="525526" y="35420"/>
                  </a:lnTo>
                  <a:lnTo>
                    <a:pt x="525526" y="1045324"/>
                  </a:lnTo>
                  <a:lnTo>
                    <a:pt x="0" y="1045324"/>
                  </a:lnTo>
                  <a:lnTo>
                    <a:pt x="0" y="1045451"/>
                  </a:lnTo>
                  <a:lnTo>
                    <a:pt x="0" y="1074280"/>
                  </a:lnTo>
                  <a:lnTo>
                    <a:pt x="0" y="1074407"/>
                  </a:lnTo>
                  <a:lnTo>
                    <a:pt x="525526" y="1074407"/>
                  </a:lnTo>
                  <a:lnTo>
                    <a:pt x="525526" y="2203424"/>
                  </a:lnTo>
                  <a:lnTo>
                    <a:pt x="532003" y="2209901"/>
                  </a:lnTo>
                  <a:lnTo>
                    <a:pt x="993267" y="2209901"/>
                  </a:lnTo>
                  <a:lnTo>
                    <a:pt x="993267" y="2238857"/>
                  </a:lnTo>
                  <a:lnTo>
                    <a:pt x="1051191" y="2209901"/>
                  </a:lnTo>
                  <a:lnTo>
                    <a:pt x="1080135" y="2195436"/>
                  </a:lnTo>
                  <a:lnTo>
                    <a:pt x="1051179" y="2180958"/>
                  </a:lnTo>
                  <a:lnTo>
                    <a:pt x="993267" y="2152002"/>
                  </a:lnTo>
                  <a:lnTo>
                    <a:pt x="993267" y="2180958"/>
                  </a:lnTo>
                  <a:lnTo>
                    <a:pt x="554482" y="2180958"/>
                  </a:lnTo>
                  <a:lnTo>
                    <a:pt x="554482" y="57912"/>
                  </a:lnTo>
                  <a:lnTo>
                    <a:pt x="993267" y="57912"/>
                  </a:lnTo>
                  <a:lnTo>
                    <a:pt x="993267" y="86855"/>
                  </a:lnTo>
                  <a:lnTo>
                    <a:pt x="1051166" y="57912"/>
                  </a:lnTo>
                  <a:lnTo>
                    <a:pt x="1080135" y="434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958340" y="286207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80">
                  <a:moveTo>
                    <a:pt x="144780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416552" y="297179"/>
            <a:ext cx="4490085" cy="4709160"/>
            <a:chOff x="4416552" y="297179"/>
            <a:chExt cx="4490085" cy="4709160"/>
          </a:xfrm>
        </p:grpSpPr>
        <p:sp>
          <p:nvSpPr>
            <p:cNvPr id="21" name="object 21"/>
            <p:cNvSpPr/>
            <p:nvPr/>
          </p:nvSpPr>
          <p:spPr>
            <a:xfrm>
              <a:off x="4429506" y="310133"/>
              <a:ext cx="4464050" cy="2508885"/>
            </a:xfrm>
            <a:custGeom>
              <a:avLst/>
              <a:gdLst/>
              <a:ahLst/>
              <a:cxnLst/>
              <a:rect l="l" t="t" r="r" b="b"/>
              <a:pathLst>
                <a:path w="4464050" h="2508885">
                  <a:moveTo>
                    <a:pt x="4463796" y="0"/>
                  </a:moveTo>
                  <a:lnTo>
                    <a:pt x="0" y="0"/>
                  </a:lnTo>
                  <a:lnTo>
                    <a:pt x="0" y="2508504"/>
                  </a:lnTo>
                  <a:lnTo>
                    <a:pt x="4463796" y="2508504"/>
                  </a:lnTo>
                  <a:lnTo>
                    <a:pt x="4463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29506" y="310133"/>
              <a:ext cx="4464050" cy="2508885"/>
            </a:xfrm>
            <a:custGeom>
              <a:avLst/>
              <a:gdLst/>
              <a:ahLst/>
              <a:cxnLst/>
              <a:rect l="l" t="t" r="r" b="b"/>
              <a:pathLst>
                <a:path w="4464050" h="2508885">
                  <a:moveTo>
                    <a:pt x="0" y="2508504"/>
                  </a:moveTo>
                  <a:lnTo>
                    <a:pt x="4463796" y="2508504"/>
                  </a:lnTo>
                  <a:lnTo>
                    <a:pt x="4463796" y="0"/>
                  </a:lnTo>
                  <a:lnTo>
                    <a:pt x="0" y="0"/>
                  </a:lnTo>
                  <a:lnTo>
                    <a:pt x="0" y="250850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29506" y="2483357"/>
              <a:ext cx="4464050" cy="2510155"/>
            </a:xfrm>
            <a:custGeom>
              <a:avLst/>
              <a:gdLst/>
              <a:ahLst/>
              <a:cxnLst/>
              <a:rect l="l" t="t" r="r" b="b"/>
              <a:pathLst>
                <a:path w="4464050" h="2510154">
                  <a:moveTo>
                    <a:pt x="4463796" y="0"/>
                  </a:moveTo>
                  <a:lnTo>
                    <a:pt x="0" y="0"/>
                  </a:lnTo>
                  <a:lnTo>
                    <a:pt x="0" y="2510028"/>
                  </a:lnTo>
                  <a:lnTo>
                    <a:pt x="4463796" y="2510028"/>
                  </a:lnTo>
                  <a:lnTo>
                    <a:pt x="4463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29506" y="2483357"/>
              <a:ext cx="4464050" cy="2510155"/>
            </a:xfrm>
            <a:custGeom>
              <a:avLst/>
              <a:gdLst/>
              <a:ahLst/>
              <a:cxnLst/>
              <a:rect l="l" t="t" r="r" b="b"/>
              <a:pathLst>
                <a:path w="4464050" h="2510154">
                  <a:moveTo>
                    <a:pt x="0" y="2510028"/>
                  </a:moveTo>
                  <a:lnTo>
                    <a:pt x="4463796" y="2510028"/>
                  </a:lnTo>
                  <a:lnTo>
                    <a:pt x="4463796" y="0"/>
                  </a:lnTo>
                  <a:lnTo>
                    <a:pt x="0" y="0"/>
                  </a:lnTo>
                  <a:lnTo>
                    <a:pt x="0" y="251002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175759" y="1627632"/>
            <a:ext cx="46799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-280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48</a:t>
            </a:fld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4175759" y="3779520"/>
            <a:ext cx="467995" cy="57658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-210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61257" y="1795017"/>
            <a:ext cx="12230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  <a:latin typeface="Calibri"/>
                <a:cs typeface="Calibri"/>
              </a:rPr>
              <a:t>OLE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149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440170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also</a:t>
            </a:r>
            <a:r>
              <a:rPr sz="1700" b="1" spc="-10" dirty="0">
                <a:latin typeface="Calibri"/>
                <a:cs typeface="Calibri"/>
              </a:rPr>
              <a:t> analyze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whether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it </a:t>
            </a:r>
            <a:r>
              <a:rPr sz="1700" b="1" spc="-15" dirty="0">
                <a:latin typeface="Calibri"/>
                <a:cs typeface="Calibri"/>
              </a:rPr>
              <a:t>makes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more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sense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buy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a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car</a:t>
            </a:r>
            <a:r>
              <a:rPr sz="1700" b="1" spc="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or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to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use </a:t>
            </a:r>
            <a:r>
              <a:rPr sz="1700" b="1" spc="-37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30" dirty="0">
                <a:solidFill>
                  <a:srgbClr val="C0504D"/>
                </a:solidFill>
                <a:latin typeface="Calibri"/>
                <a:cs typeface="Calibri"/>
              </a:rPr>
              <a:t>Uber.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For </a:t>
            </a:r>
            <a:r>
              <a:rPr sz="1700" b="1" spc="-5" dirty="0">
                <a:latin typeface="Calibri"/>
                <a:cs typeface="Calibri"/>
              </a:rPr>
              <a:t>that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scenario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analyses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196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8296" y="46735"/>
            <a:ext cx="7771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Overall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Labour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Efficiency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how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much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work there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work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8296" y="415797"/>
            <a:ext cx="4260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" dirty="0">
                <a:solidFill>
                  <a:srgbClr val="006FC0"/>
                </a:solidFill>
                <a:latin typeface="Wingdings"/>
                <a:cs typeface="Wingdings"/>
              </a:rPr>
              <a:t>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?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84669" y="947737"/>
            <a:ext cx="6725920" cy="2603500"/>
            <a:chOff x="784669" y="947737"/>
            <a:chExt cx="6725920" cy="2603500"/>
          </a:xfrm>
        </p:grpSpPr>
        <p:sp>
          <p:nvSpPr>
            <p:cNvPr id="7" name="object 7"/>
            <p:cNvSpPr/>
            <p:nvPr/>
          </p:nvSpPr>
          <p:spPr>
            <a:xfrm>
              <a:off x="4108703" y="2958083"/>
              <a:ext cx="3183890" cy="588645"/>
            </a:xfrm>
            <a:custGeom>
              <a:avLst/>
              <a:gdLst/>
              <a:ahLst/>
              <a:cxnLst/>
              <a:rect l="l" t="t" r="r" b="b"/>
              <a:pathLst>
                <a:path w="3183890" h="588645">
                  <a:moveTo>
                    <a:pt x="0" y="588264"/>
                  </a:moveTo>
                  <a:lnTo>
                    <a:pt x="3183636" y="588264"/>
                  </a:lnTo>
                  <a:lnTo>
                    <a:pt x="3183636" y="0"/>
                  </a:lnTo>
                  <a:lnTo>
                    <a:pt x="0" y="0"/>
                  </a:lnTo>
                  <a:lnTo>
                    <a:pt x="0" y="58826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9431" y="952500"/>
              <a:ext cx="6716395" cy="588645"/>
            </a:xfrm>
            <a:custGeom>
              <a:avLst/>
              <a:gdLst/>
              <a:ahLst/>
              <a:cxnLst/>
              <a:rect l="l" t="t" r="r" b="b"/>
              <a:pathLst>
                <a:path w="6716395" h="588644">
                  <a:moveTo>
                    <a:pt x="6716268" y="0"/>
                  </a:moveTo>
                  <a:lnTo>
                    <a:pt x="0" y="0"/>
                  </a:lnTo>
                  <a:lnTo>
                    <a:pt x="0" y="588263"/>
                  </a:lnTo>
                  <a:lnTo>
                    <a:pt x="6716268" y="588263"/>
                  </a:lnTo>
                  <a:lnTo>
                    <a:pt x="671626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9431" y="952500"/>
              <a:ext cx="6716395" cy="588645"/>
            </a:xfrm>
            <a:custGeom>
              <a:avLst/>
              <a:gdLst/>
              <a:ahLst/>
              <a:cxnLst/>
              <a:rect l="l" t="t" r="r" b="b"/>
              <a:pathLst>
                <a:path w="6716395" h="588644">
                  <a:moveTo>
                    <a:pt x="0" y="588263"/>
                  </a:moveTo>
                  <a:lnTo>
                    <a:pt x="6716268" y="588263"/>
                  </a:lnTo>
                  <a:lnTo>
                    <a:pt x="6716268" y="0"/>
                  </a:lnTo>
                  <a:lnTo>
                    <a:pt x="0" y="0"/>
                  </a:lnTo>
                  <a:lnTo>
                    <a:pt x="0" y="58826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85622" y="726948"/>
            <a:ext cx="6722745" cy="139065"/>
            <a:chOff x="785622" y="726948"/>
            <a:chExt cx="6722745" cy="139065"/>
          </a:xfrm>
        </p:grpSpPr>
        <p:sp>
          <p:nvSpPr>
            <p:cNvPr id="11" name="object 11"/>
            <p:cNvSpPr/>
            <p:nvPr/>
          </p:nvSpPr>
          <p:spPr>
            <a:xfrm>
              <a:off x="785622" y="774954"/>
              <a:ext cx="6722745" cy="76200"/>
            </a:xfrm>
            <a:custGeom>
              <a:avLst/>
              <a:gdLst/>
              <a:ahLst/>
              <a:cxnLst/>
              <a:rect l="l" t="t" r="r" b="b"/>
              <a:pathLst>
                <a:path w="6722745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8006"/>
                  </a:lnTo>
                  <a:lnTo>
                    <a:pt x="63500" y="48006"/>
                  </a:lnTo>
                  <a:lnTo>
                    <a:pt x="63500" y="28194"/>
                  </a:lnTo>
                  <a:lnTo>
                    <a:pt x="76200" y="28194"/>
                  </a:lnTo>
                  <a:lnTo>
                    <a:pt x="76200" y="0"/>
                  </a:lnTo>
                  <a:close/>
                </a:path>
                <a:path w="6722745" h="76200">
                  <a:moveTo>
                    <a:pt x="6646163" y="0"/>
                  </a:moveTo>
                  <a:lnTo>
                    <a:pt x="6646163" y="76200"/>
                  </a:lnTo>
                  <a:lnTo>
                    <a:pt x="6702551" y="48006"/>
                  </a:lnTo>
                  <a:lnTo>
                    <a:pt x="6658863" y="48006"/>
                  </a:lnTo>
                  <a:lnTo>
                    <a:pt x="6658863" y="28194"/>
                  </a:lnTo>
                  <a:lnTo>
                    <a:pt x="6702552" y="28194"/>
                  </a:lnTo>
                  <a:lnTo>
                    <a:pt x="6646163" y="0"/>
                  </a:lnTo>
                  <a:close/>
                </a:path>
                <a:path w="6722745" h="76200">
                  <a:moveTo>
                    <a:pt x="76200" y="28194"/>
                  </a:moveTo>
                  <a:lnTo>
                    <a:pt x="63500" y="28194"/>
                  </a:lnTo>
                  <a:lnTo>
                    <a:pt x="63500" y="48006"/>
                  </a:lnTo>
                  <a:lnTo>
                    <a:pt x="76200" y="48006"/>
                  </a:lnTo>
                  <a:lnTo>
                    <a:pt x="76200" y="28194"/>
                  </a:lnTo>
                  <a:close/>
                </a:path>
                <a:path w="6722745" h="76200">
                  <a:moveTo>
                    <a:pt x="6646163" y="28194"/>
                  </a:moveTo>
                  <a:lnTo>
                    <a:pt x="76200" y="28194"/>
                  </a:lnTo>
                  <a:lnTo>
                    <a:pt x="76200" y="48006"/>
                  </a:lnTo>
                  <a:lnTo>
                    <a:pt x="6646163" y="48006"/>
                  </a:lnTo>
                  <a:lnTo>
                    <a:pt x="6646163" y="28194"/>
                  </a:lnTo>
                  <a:close/>
                </a:path>
                <a:path w="6722745" h="76200">
                  <a:moveTo>
                    <a:pt x="6702552" y="28194"/>
                  </a:moveTo>
                  <a:lnTo>
                    <a:pt x="6658863" y="28194"/>
                  </a:lnTo>
                  <a:lnTo>
                    <a:pt x="6658863" y="48006"/>
                  </a:lnTo>
                  <a:lnTo>
                    <a:pt x="6702551" y="48006"/>
                  </a:lnTo>
                  <a:lnTo>
                    <a:pt x="6722363" y="38100"/>
                  </a:lnTo>
                  <a:lnTo>
                    <a:pt x="6702552" y="281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83507" y="726948"/>
              <a:ext cx="1591310" cy="139065"/>
            </a:xfrm>
            <a:custGeom>
              <a:avLst/>
              <a:gdLst/>
              <a:ahLst/>
              <a:cxnLst/>
              <a:rect l="l" t="t" r="r" b="b"/>
              <a:pathLst>
                <a:path w="1591310" h="139065">
                  <a:moveTo>
                    <a:pt x="1591056" y="0"/>
                  </a:moveTo>
                  <a:lnTo>
                    <a:pt x="0" y="0"/>
                  </a:lnTo>
                  <a:lnTo>
                    <a:pt x="0" y="138684"/>
                  </a:lnTo>
                  <a:lnTo>
                    <a:pt x="1591056" y="138684"/>
                  </a:lnTo>
                  <a:lnTo>
                    <a:pt x="1591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184141" y="704164"/>
            <a:ext cx="5918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latin typeface="Calibri"/>
                <a:cs typeface="Calibri"/>
              </a:rPr>
              <a:t>W</a:t>
            </a: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5" dirty="0">
                <a:latin typeface="Calibri"/>
                <a:cs typeface="Calibri"/>
              </a:rPr>
              <a:t>r</a:t>
            </a:r>
            <a:r>
              <a:rPr sz="1200" b="1" spc="-30" dirty="0">
                <a:latin typeface="Calibri"/>
                <a:cs typeface="Calibri"/>
              </a:rPr>
              <a:t>k</a:t>
            </a:r>
            <a:r>
              <a:rPr sz="1200" b="1" dirty="0">
                <a:latin typeface="Calibri"/>
                <a:cs typeface="Calibri"/>
              </a:rPr>
              <a:t>d</a:t>
            </a:r>
            <a:r>
              <a:rPr sz="1200" b="1" spc="-30" dirty="0">
                <a:latin typeface="Calibri"/>
                <a:cs typeface="Calibri"/>
              </a:rPr>
              <a:t>a</a:t>
            </a:r>
            <a:r>
              <a:rPr sz="1200" b="1" dirty="0">
                <a:latin typeface="Calibri"/>
                <a:cs typeface="Calibri"/>
              </a:rPr>
              <a:t>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29076" y="1129411"/>
            <a:ext cx="18967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devote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79526" y="1700022"/>
            <a:ext cx="6731000" cy="859155"/>
            <a:chOff x="779526" y="1700022"/>
            <a:chExt cx="6731000" cy="859155"/>
          </a:xfrm>
        </p:grpSpPr>
        <p:sp>
          <p:nvSpPr>
            <p:cNvPr id="16" name="object 16"/>
            <p:cNvSpPr/>
            <p:nvPr/>
          </p:nvSpPr>
          <p:spPr>
            <a:xfrm>
              <a:off x="4113276" y="1965960"/>
              <a:ext cx="3392804" cy="588645"/>
            </a:xfrm>
            <a:custGeom>
              <a:avLst/>
              <a:gdLst/>
              <a:ahLst/>
              <a:cxnLst/>
              <a:rect l="l" t="t" r="r" b="b"/>
              <a:pathLst>
                <a:path w="3392804" h="588644">
                  <a:moveTo>
                    <a:pt x="0" y="588263"/>
                  </a:moveTo>
                  <a:lnTo>
                    <a:pt x="3392424" y="588263"/>
                  </a:lnTo>
                  <a:lnTo>
                    <a:pt x="3392424" y="0"/>
                  </a:lnTo>
                  <a:lnTo>
                    <a:pt x="0" y="0"/>
                  </a:lnTo>
                  <a:lnTo>
                    <a:pt x="0" y="588263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093464" y="1965960"/>
              <a:ext cx="3412490" cy="588645"/>
            </a:xfrm>
            <a:custGeom>
              <a:avLst/>
              <a:gdLst/>
              <a:ahLst/>
              <a:cxnLst/>
              <a:rect l="l" t="t" r="r" b="b"/>
              <a:pathLst>
                <a:path w="3412490" h="588644">
                  <a:moveTo>
                    <a:pt x="0" y="588263"/>
                  </a:moveTo>
                  <a:lnTo>
                    <a:pt x="3412236" y="588263"/>
                  </a:lnTo>
                  <a:lnTo>
                    <a:pt x="3412236" y="0"/>
                  </a:lnTo>
                  <a:lnTo>
                    <a:pt x="0" y="0"/>
                  </a:lnTo>
                  <a:lnTo>
                    <a:pt x="0" y="58826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9526" y="1700022"/>
              <a:ext cx="6728459" cy="76200"/>
            </a:xfrm>
            <a:custGeom>
              <a:avLst/>
              <a:gdLst/>
              <a:ahLst/>
              <a:cxnLst/>
              <a:rect l="l" t="t" r="r" b="b"/>
              <a:pathLst>
                <a:path w="6728459" h="76200">
                  <a:moveTo>
                    <a:pt x="76199" y="0"/>
                  </a:moveTo>
                  <a:lnTo>
                    <a:pt x="0" y="38100"/>
                  </a:lnTo>
                  <a:lnTo>
                    <a:pt x="76199" y="76200"/>
                  </a:lnTo>
                  <a:lnTo>
                    <a:pt x="76199" y="48005"/>
                  </a:lnTo>
                  <a:lnTo>
                    <a:pt x="63512" y="48005"/>
                  </a:lnTo>
                  <a:lnTo>
                    <a:pt x="63512" y="28193"/>
                  </a:lnTo>
                  <a:lnTo>
                    <a:pt x="76199" y="28193"/>
                  </a:lnTo>
                  <a:lnTo>
                    <a:pt x="76199" y="0"/>
                  </a:lnTo>
                  <a:close/>
                </a:path>
                <a:path w="6728459" h="76200">
                  <a:moveTo>
                    <a:pt x="6652259" y="0"/>
                  </a:moveTo>
                  <a:lnTo>
                    <a:pt x="6652259" y="76200"/>
                  </a:lnTo>
                  <a:lnTo>
                    <a:pt x="6708648" y="48005"/>
                  </a:lnTo>
                  <a:lnTo>
                    <a:pt x="6664959" y="48005"/>
                  </a:lnTo>
                  <a:lnTo>
                    <a:pt x="6664959" y="28193"/>
                  </a:lnTo>
                  <a:lnTo>
                    <a:pt x="6708647" y="28193"/>
                  </a:lnTo>
                  <a:lnTo>
                    <a:pt x="6652259" y="0"/>
                  </a:lnTo>
                  <a:close/>
                </a:path>
                <a:path w="6728459" h="76200">
                  <a:moveTo>
                    <a:pt x="76199" y="28193"/>
                  </a:moveTo>
                  <a:lnTo>
                    <a:pt x="63512" y="28193"/>
                  </a:lnTo>
                  <a:lnTo>
                    <a:pt x="63512" y="48005"/>
                  </a:lnTo>
                  <a:lnTo>
                    <a:pt x="76199" y="48005"/>
                  </a:lnTo>
                  <a:lnTo>
                    <a:pt x="76199" y="28193"/>
                  </a:lnTo>
                  <a:close/>
                </a:path>
                <a:path w="6728459" h="76200">
                  <a:moveTo>
                    <a:pt x="6652259" y="28193"/>
                  </a:moveTo>
                  <a:lnTo>
                    <a:pt x="76199" y="28193"/>
                  </a:lnTo>
                  <a:lnTo>
                    <a:pt x="76199" y="48005"/>
                  </a:lnTo>
                  <a:lnTo>
                    <a:pt x="6652259" y="48005"/>
                  </a:lnTo>
                  <a:lnTo>
                    <a:pt x="6652259" y="28193"/>
                  </a:lnTo>
                  <a:close/>
                </a:path>
                <a:path w="6728459" h="76200">
                  <a:moveTo>
                    <a:pt x="6708647" y="28193"/>
                  </a:moveTo>
                  <a:lnTo>
                    <a:pt x="6664959" y="28193"/>
                  </a:lnTo>
                  <a:lnTo>
                    <a:pt x="6664959" y="48005"/>
                  </a:lnTo>
                  <a:lnTo>
                    <a:pt x="6708648" y="48005"/>
                  </a:lnTo>
                  <a:lnTo>
                    <a:pt x="6728459" y="38100"/>
                  </a:lnTo>
                  <a:lnTo>
                    <a:pt x="6708647" y="281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429125" y="2035302"/>
            <a:ext cx="16681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left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real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2668" y="1965960"/>
            <a:ext cx="3197860" cy="588645"/>
          </a:xfrm>
          <a:custGeom>
            <a:avLst/>
            <a:gdLst/>
            <a:ahLst/>
            <a:cxnLst/>
            <a:rect l="l" t="t" r="r" b="b"/>
            <a:pathLst>
              <a:path w="3197860" h="588644">
                <a:moveTo>
                  <a:pt x="0" y="588263"/>
                </a:moveTo>
                <a:lnTo>
                  <a:pt x="3197352" y="588263"/>
                </a:lnTo>
                <a:lnTo>
                  <a:pt x="3197352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434846" y="2100833"/>
            <a:ext cx="8235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Lack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of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work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83508" y="1642872"/>
            <a:ext cx="1591310" cy="139065"/>
          </a:xfrm>
          <a:custGeom>
            <a:avLst/>
            <a:gdLst/>
            <a:ahLst/>
            <a:cxnLst/>
            <a:rect l="l" t="t" r="r" b="b"/>
            <a:pathLst>
              <a:path w="1591310" h="139064">
                <a:moveTo>
                  <a:pt x="1591056" y="0"/>
                </a:moveTo>
                <a:lnTo>
                  <a:pt x="0" y="0"/>
                </a:lnTo>
                <a:lnTo>
                  <a:pt x="0" y="138684"/>
                </a:lnTo>
                <a:lnTo>
                  <a:pt x="1591056" y="138684"/>
                </a:lnTo>
                <a:lnTo>
                  <a:pt x="15910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296917" y="1620773"/>
            <a:ext cx="3676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139946" y="2708148"/>
            <a:ext cx="3355975" cy="186055"/>
            <a:chOff x="4139946" y="2708148"/>
            <a:chExt cx="3355975" cy="186055"/>
          </a:xfrm>
        </p:grpSpPr>
        <p:sp>
          <p:nvSpPr>
            <p:cNvPr id="25" name="object 25"/>
            <p:cNvSpPr/>
            <p:nvPr/>
          </p:nvSpPr>
          <p:spPr>
            <a:xfrm>
              <a:off x="4139946" y="2742438"/>
              <a:ext cx="3355975" cy="76200"/>
            </a:xfrm>
            <a:custGeom>
              <a:avLst/>
              <a:gdLst/>
              <a:ahLst/>
              <a:cxnLst/>
              <a:rect l="l" t="t" r="r" b="b"/>
              <a:pathLst>
                <a:path w="3355975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8006"/>
                  </a:lnTo>
                  <a:lnTo>
                    <a:pt x="63500" y="48006"/>
                  </a:lnTo>
                  <a:lnTo>
                    <a:pt x="63500" y="28193"/>
                  </a:lnTo>
                  <a:lnTo>
                    <a:pt x="76200" y="28193"/>
                  </a:lnTo>
                  <a:lnTo>
                    <a:pt x="76200" y="0"/>
                  </a:lnTo>
                  <a:close/>
                </a:path>
                <a:path w="3355975" h="76200">
                  <a:moveTo>
                    <a:pt x="3279648" y="0"/>
                  </a:moveTo>
                  <a:lnTo>
                    <a:pt x="3279648" y="76200"/>
                  </a:lnTo>
                  <a:lnTo>
                    <a:pt x="3336036" y="48006"/>
                  </a:lnTo>
                  <a:lnTo>
                    <a:pt x="3292348" y="48006"/>
                  </a:lnTo>
                  <a:lnTo>
                    <a:pt x="3292348" y="28193"/>
                  </a:lnTo>
                  <a:lnTo>
                    <a:pt x="3336036" y="28193"/>
                  </a:lnTo>
                  <a:lnTo>
                    <a:pt x="3279648" y="0"/>
                  </a:lnTo>
                  <a:close/>
                </a:path>
                <a:path w="3355975" h="76200">
                  <a:moveTo>
                    <a:pt x="76200" y="28193"/>
                  </a:moveTo>
                  <a:lnTo>
                    <a:pt x="63500" y="28193"/>
                  </a:lnTo>
                  <a:lnTo>
                    <a:pt x="63500" y="48006"/>
                  </a:lnTo>
                  <a:lnTo>
                    <a:pt x="76200" y="48006"/>
                  </a:lnTo>
                  <a:lnTo>
                    <a:pt x="76200" y="28193"/>
                  </a:lnTo>
                  <a:close/>
                </a:path>
                <a:path w="3355975" h="76200">
                  <a:moveTo>
                    <a:pt x="3279648" y="28193"/>
                  </a:moveTo>
                  <a:lnTo>
                    <a:pt x="76200" y="28193"/>
                  </a:lnTo>
                  <a:lnTo>
                    <a:pt x="76200" y="48006"/>
                  </a:lnTo>
                  <a:lnTo>
                    <a:pt x="3279648" y="48006"/>
                  </a:lnTo>
                  <a:lnTo>
                    <a:pt x="3279648" y="28193"/>
                  </a:lnTo>
                  <a:close/>
                </a:path>
                <a:path w="3355975" h="76200">
                  <a:moveTo>
                    <a:pt x="3336036" y="28193"/>
                  </a:moveTo>
                  <a:lnTo>
                    <a:pt x="3292348" y="28193"/>
                  </a:lnTo>
                  <a:lnTo>
                    <a:pt x="3292348" y="48006"/>
                  </a:lnTo>
                  <a:lnTo>
                    <a:pt x="3336036" y="48006"/>
                  </a:lnTo>
                  <a:lnTo>
                    <a:pt x="3355848" y="38100"/>
                  </a:lnTo>
                  <a:lnTo>
                    <a:pt x="3336036" y="281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74336" y="2708148"/>
              <a:ext cx="1905000" cy="186055"/>
            </a:xfrm>
            <a:custGeom>
              <a:avLst/>
              <a:gdLst/>
              <a:ahLst/>
              <a:cxnLst/>
              <a:rect l="l" t="t" r="r" b="b"/>
              <a:pathLst>
                <a:path w="1905000" h="186055">
                  <a:moveTo>
                    <a:pt x="1905000" y="0"/>
                  </a:moveTo>
                  <a:lnTo>
                    <a:pt x="0" y="0"/>
                  </a:lnTo>
                  <a:lnTo>
                    <a:pt x="0" y="185927"/>
                  </a:lnTo>
                  <a:lnTo>
                    <a:pt x="1905000" y="185927"/>
                  </a:lnTo>
                  <a:lnTo>
                    <a:pt x="1905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783326" y="2687827"/>
            <a:ext cx="290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5</a:t>
            </a:r>
            <a:r>
              <a:rPr sz="1200" spc="5" dirty="0">
                <a:latin typeface="Calibri"/>
                <a:cs typeface="Calibri"/>
              </a:rPr>
              <a:t>4</a:t>
            </a:r>
            <a:r>
              <a:rPr sz="1200" dirty="0">
                <a:latin typeface="Calibri"/>
                <a:cs typeface="Calibri"/>
              </a:rPr>
              <a:t>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117657" y="2551938"/>
            <a:ext cx="3396615" cy="999490"/>
            <a:chOff x="4117657" y="2551938"/>
            <a:chExt cx="3396615" cy="999490"/>
          </a:xfrm>
        </p:grpSpPr>
        <p:sp>
          <p:nvSpPr>
            <p:cNvPr id="29" name="object 29"/>
            <p:cNvSpPr/>
            <p:nvPr/>
          </p:nvSpPr>
          <p:spPr>
            <a:xfrm>
              <a:off x="7501128" y="2555748"/>
              <a:ext cx="9525" cy="406400"/>
            </a:xfrm>
            <a:custGeom>
              <a:avLst/>
              <a:gdLst/>
              <a:ahLst/>
              <a:cxnLst/>
              <a:rect l="l" t="t" r="r" b="b"/>
              <a:pathLst>
                <a:path w="9525" h="406400">
                  <a:moveTo>
                    <a:pt x="0" y="406145"/>
                  </a:moveTo>
                  <a:lnTo>
                    <a:pt x="9144" y="406145"/>
                  </a:lnTo>
                </a:path>
                <a:path w="9525" h="406400">
                  <a:moveTo>
                    <a:pt x="4572" y="0"/>
                  </a:moveTo>
                  <a:lnTo>
                    <a:pt x="4572" y="40233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122420" y="2564892"/>
              <a:ext cx="0" cy="387350"/>
            </a:xfrm>
            <a:custGeom>
              <a:avLst/>
              <a:gdLst/>
              <a:ahLst/>
              <a:cxnLst/>
              <a:rect l="l" t="t" r="r" b="b"/>
              <a:pathLst>
                <a:path h="387350">
                  <a:moveTo>
                    <a:pt x="0" y="0"/>
                  </a:moveTo>
                  <a:lnTo>
                    <a:pt x="0" y="387095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12436" y="2958084"/>
              <a:ext cx="2493645" cy="588645"/>
            </a:xfrm>
            <a:custGeom>
              <a:avLst/>
              <a:gdLst/>
              <a:ahLst/>
              <a:cxnLst/>
              <a:rect l="l" t="t" r="r" b="b"/>
              <a:pathLst>
                <a:path w="2493645" h="588645">
                  <a:moveTo>
                    <a:pt x="2493264" y="0"/>
                  </a:moveTo>
                  <a:lnTo>
                    <a:pt x="0" y="0"/>
                  </a:lnTo>
                  <a:lnTo>
                    <a:pt x="0" y="588264"/>
                  </a:lnTo>
                  <a:lnTo>
                    <a:pt x="2493264" y="588264"/>
                  </a:lnTo>
                  <a:lnTo>
                    <a:pt x="249326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012436" y="2958084"/>
              <a:ext cx="2493645" cy="588645"/>
            </a:xfrm>
            <a:custGeom>
              <a:avLst/>
              <a:gdLst/>
              <a:ahLst/>
              <a:cxnLst/>
              <a:rect l="l" t="t" r="r" b="b"/>
              <a:pathLst>
                <a:path w="2493645" h="588645">
                  <a:moveTo>
                    <a:pt x="0" y="588264"/>
                  </a:moveTo>
                  <a:lnTo>
                    <a:pt x="2493264" y="588264"/>
                  </a:lnTo>
                  <a:lnTo>
                    <a:pt x="2493264" y="0"/>
                  </a:lnTo>
                  <a:lnTo>
                    <a:pt x="0" y="0"/>
                  </a:lnTo>
                  <a:lnTo>
                    <a:pt x="0" y="58826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469630" y="1675638"/>
            <a:ext cx="402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100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547354" y="2678048"/>
            <a:ext cx="325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54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89340" y="2309876"/>
            <a:ext cx="91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547354" y="3415919"/>
            <a:ext cx="325120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1605">
              <a:lnSpc>
                <a:spcPct val="1237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x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70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82406" y="4670856"/>
            <a:ext cx="290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98%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94350" y="3166694"/>
            <a:ext cx="4254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ork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296661" y="4669535"/>
            <a:ext cx="2184400" cy="184785"/>
            <a:chOff x="5296661" y="4669535"/>
            <a:chExt cx="2184400" cy="184785"/>
          </a:xfrm>
        </p:grpSpPr>
        <p:sp>
          <p:nvSpPr>
            <p:cNvPr id="40" name="object 40"/>
            <p:cNvSpPr/>
            <p:nvPr/>
          </p:nvSpPr>
          <p:spPr>
            <a:xfrm>
              <a:off x="5296661" y="4701095"/>
              <a:ext cx="2184400" cy="85090"/>
            </a:xfrm>
            <a:custGeom>
              <a:avLst/>
              <a:gdLst/>
              <a:ahLst/>
              <a:cxnLst/>
              <a:rect l="l" t="t" r="r" b="b"/>
              <a:pathLst>
                <a:path w="2184400" h="85089">
                  <a:moveTo>
                    <a:pt x="2107658" y="56512"/>
                  </a:moveTo>
                  <a:lnTo>
                    <a:pt x="2107565" y="84708"/>
                  </a:lnTo>
                  <a:lnTo>
                    <a:pt x="2164418" y="56565"/>
                  </a:lnTo>
                  <a:lnTo>
                    <a:pt x="2120391" y="56565"/>
                  </a:lnTo>
                  <a:lnTo>
                    <a:pt x="2107658" y="56512"/>
                  </a:lnTo>
                  <a:close/>
                </a:path>
                <a:path w="2184400" h="85089">
                  <a:moveTo>
                    <a:pt x="76326" y="0"/>
                  </a:moveTo>
                  <a:lnTo>
                    <a:pt x="0" y="37782"/>
                  </a:lnTo>
                  <a:lnTo>
                    <a:pt x="76073" y="76199"/>
                  </a:lnTo>
                  <a:lnTo>
                    <a:pt x="76166" y="48008"/>
                  </a:lnTo>
                  <a:lnTo>
                    <a:pt x="63500" y="47955"/>
                  </a:lnTo>
                  <a:lnTo>
                    <a:pt x="63500" y="28143"/>
                  </a:lnTo>
                  <a:lnTo>
                    <a:pt x="76233" y="28143"/>
                  </a:lnTo>
                  <a:lnTo>
                    <a:pt x="76326" y="0"/>
                  </a:lnTo>
                  <a:close/>
                </a:path>
                <a:path w="2184400" h="85089">
                  <a:moveTo>
                    <a:pt x="2107725" y="36700"/>
                  </a:moveTo>
                  <a:lnTo>
                    <a:pt x="2107658" y="56512"/>
                  </a:lnTo>
                  <a:lnTo>
                    <a:pt x="2120391" y="56565"/>
                  </a:lnTo>
                  <a:lnTo>
                    <a:pt x="2120391" y="36753"/>
                  </a:lnTo>
                  <a:lnTo>
                    <a:pt x="2107725" y="36700"/>
                  </a:lnTo>
                  <a:close/>
                </a:path>
                <a:path w="2184400" h="85089">
                  <a:moveTo>
                    <a:pt x="2107818" y="8508"/>
                  </a:moveTo>
                  <a:lnTo>
                    <a:pt x="2107725" y="36700"/>
                  </a:lnTo>
                  <a:lnTo>
                    <a:pt x="2120391" y="36753"/>
                  </a:lnTo>
                  <a:lnTo>
                    <a:pt x="2120391" y="56565"/>
                  </a:lnTo>
                  <a:lnTo>
                    <a:pt x="2164418" y="56565"/>
                  </a:lnTo>
                  <a:lnTo>
                    <a:pt x="2183891" y="46926"/>
                  </a:lnTo>
                  <a:lnTo>
                    <a:pt x="2107818" y="8508"/>
                  </a:lnTo>
                  <a:close/>
                </a:path>
                <a:path w="2184400" h="85089">
                  <a:moveTo>
                    <a:pt x="76233" y="28196"/>
                  </a:moveTo>
                  <a:lnTo>
                    <a:pt x="76166" y="48008"/>
                  </a:lnTo>
                  <a:lnTo>
                    <a:pt x="2107658" y="56512"/>
                  </a:lnTo>
                  <a:lnTo>
                    <a:pt x="2107725" y="36700"/>
                  </a:lnTo>
                  <a:lnTo>
                    <a:pt x="76233" y="28196"/>
                  </a:lnTo>
                  <a:close/>
                </a:path>
                <a:path w="2184400" h="85089">
                  <a:moveTo>
                    <a:pt x="63500" y="28143"/>
                  </a:moveTo>
                  <a:lnTo>
                    <a:pt x="63500" y="47955"/>
                  </a:lnTo>
                  <a:lnTo>
                    <a:pt x="76166" y="48008"/>
                  </a:lnTo>
                  <a:lnTo>
                    <a:pt x="76233" y="28196"/>
                  </a:lnTo>
                  <a:lnTo>
                    <a:pt x="63500" y="28143"/>
                  </a:lnTo>
                  <a:close/>
                </a:path>
                <a:path w="2184400" h="85089">
                  <a:moveTo>
                    <a:pt x="76233" y="28143"/>
                  </a:moveTo>
                  <a:lnTo>
                    <a:pt x="63500" y="28143"/>
                  </a:lnTo>
                  <a:lnTo>
                    <a:pt x="76233" y="28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36335" y="4669535"/>
              <a:ext cx="1365885" cy="184785"/>
            </a:xfrm>
            <a:custGeom>
              <a:avLst/>
              <a:gdLst/>
              <a:ahLst/>
              <a:cxnLst/>
              <a:rect l="l" t="t" r="r" b="b"/>
              <a:pathLst>
                <a:path w="1365884" h="184785">
                  <a:moveTo>
                    <a:pt x="1365504" y="0"/>
                  </a:moveTo>
                  <a:lnTo>
                    <a:pt x="0" y="0"/>
                  </a:lnTo>
                  <a:lnTo>
                    <a:pt x="0" y="184403"/>
                  </a:lnTo>
                  <a:lnTo>
                    <a:pt x="1365504" y="184403"/>
                  </a:lnTo>
                  <a:lnTo>
                    <a:pt x="13655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275959" y="4648911"/>
            <a:ext cx="290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98%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810756" y="4847844"/>
            <a:ext cx="2292350" cy="262255"/>
          </a:xfrm>
          <a:prstGeom prst="rect">
            <a:avLst/>
          </a:prstGeom>
          <a:solidFill>
            <a:srgbClr val="C0504D"/>
          </a:solidFill>
          <a:ln w="9144">
            <a:solidFill>
              <a:srgbClr val="FFF8E4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425"/>
              </a:spcBef>
              <a:tabLst>
                <a:tab pos="1781175" algn="l"/>
              </a:tabLst>
            </a:pPr>
            <a:r>
              <a:rPr sz="1200" b="1" spc="-5" dirty="0">
                <a:latin typeface="Calibri"/>
                <a:cs typeface="Calibri"/>
              </a:rPr>
              <a:t>OLE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=	</a:t>
            </a:r>
            <a:r>
              <a:rPr sz="1800" b="1" baseline="2314" dirty="0">
                <a:latin typeface="Calibri"/>
                <a:cs typeface="Calibri"/>
              </a:rPr>
              <a:t>37%</a:t>
            </a:r>
            <a:endParaRPr sz="1800" baseline="2314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786193" y="1557337"/>
            <a:ext cx="6724650" cy="3207385"/>
            <a:chOff x="786193" y="1557337"/>
            <a:chExt cx="6724650" cy="3207385"/>
          </a:xfrm>
        </p:grpSpPr>
        <p:sp>
          <p:nvSpPr>
            <p:cNvPr id="45" name="object 45"/>
            <p:cNvSpPr/>
            <p:nvPr/>
          </p:nvSpPr>
          <p:spPr>
            <a:xfrm>
              <a:off x="2438400" y="1965959"/>
              <a:ext cx="1675130" cy="588645"/>
            </a:xfrm>
            <a:custGeom>
              <a:avLst/>
              <a:gdLst/>
              <a:ahLst/>
              <a:cxnLst/>
              <a:rect l="l" t="t" r="r" b="b"/>
              <a:pathLst>
                <a:path w="1675129" h="588644">
                  <a:moveTo>
                    <a:pt x="1674876" y="0"/>
                  </a:moveTo>
                  <a:lnTo>
                    <a:pt x="0" y="0"/>
                  </a:lnTo>
                  <a:lnTo>
                    <a:pt x="0" y="588263"/>
                  </a:lnTo>
                  <a:lnTo>
                    <a:pt x="1674876" y="588263"/>
                  </a:lnTo>
                  <a:lnTo>
                    <a:pt x="1674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38400" y="1965959"/>
              <a:ext cx="1675130" cy="588645"/>
            </a:xfrm>
            <a:custGeom>
              <a:avLst/>
              <a:gdLst/>
              <a:ahLst/>
              <a:cxnLst/>
              <a:rect l="l" t="t" r="r" b="b"/>
              <a:pathLst>
                <a:path w="1675129" h="588644">
                  <a:moveTo>
                    <a:pt x="0" y="588263"/>
                  </a:moveTo>
                  <a:lnTo>
                    <a:pt x="1674876" y="588263"/>
                  </a:lnTo>
                  <a:lnTo>
                    <a:pt x="1674876" y="0"/>
                  </a:lnTo>
                  <a:lnTo>
                    <a:pt x="0" y="0"/>
                  </a:lnTo>
                  <a:lnTo>
                    <a:pt x="0" y="58826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90955" y="1562100"/>
              <a:ext cx="6715125" cy="3197860"/>
            </a:xfrm>
            <a:custGeom>
              <a:avLst/>
              <a:gdLst/>
              <a:ahLst/>
              <a:cxnLst/>
              <a:rect l="l" t="t" r="r" b="b"/>
              <a:pathLst>
                <a:path w="6715125" h="3197860">
                  <a:moveTo>
                    <a:pt x="0" y="0"/>
                  </a:moveTo>
                  <a:lnTo>
                    <a:pt x="0" y="374904"/>
                  </a:lnTo>
                </a:path>
                <a:path w="6715125" h="3197860">
                  <a:moveTo>
                    <a:pt x="6705600" y="0"/>
                  </a:moveTo>
                  <a:lnTo>
                    <a:pt x="6705600" y="384048"/>
                  </a:lnTo>
                </a:path>
                <a:path w="6715125" h="3197860">
                  <a:moveTo>
                    <a:pt x="6714744" y="2941320"/>
                  </a:moveTo>
                  <a:lnTo>
                    <a:pt x="6714744" y="3186684"/>
                  </a:lnTo>
                </a:path>
                <a:path w="6715125" h="3197860">
                  <a:moveTo>
                    <a:pt x="4529328" y="2941320"/>
                  </a:moveTo>
                  <a:lnTo>
                    <a:pt x="4529328" y="3197352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600070" y="1974595"/>
            <a:ext cx="1010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No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work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due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to </a:t>
            </a:r>
            <a:r>
              <a:rPr sz="1200" b="1" spc="-254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organizational 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issues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140453" y="3180969"/>
            <a:ext cx="720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Movement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5031485" y="3678935"/>
            <a:ext cx="2476500" cy="184785"/>
            <a:chOff x="5031485" y="3678935"/>
            <a:chExt cx="2476500" cy="184785"/>
          </a:xfrm>
        </p:grpSpPr>
        <p:sp>
          <p:nvSpPr>
            <p:cNvPr id="51" name="object 51"/>
            <p:cNvSpPr/>
            <p:nvPr/>
          </p:nvSpPr>
          <p:spPr>
            <a:xfrm>
              <a:off x="5031485" y="3711701"/>
              <a:ext cx="2476500" cy="76200"/>
            </a:xfrm>
            <a:custGeom>
              <a:avLst/>
              <a:gdLst/>
              <a:ahLst/>
              <a:cxnLst/>
              <a:rect l="l" t="t" r="r" b="b"/>
              <a:pathLst>
                <a:path w="247650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8006"/>
                  </a:lnTo>
                  <a:lnTo>
                    <a:pt x="63500" y="48006"/>
                  </a:lnTo>
                  <a:lnTo>
                    <a:pt x="63500" y="28194"/>
                  </a:lnTo>
                  <a:lnTo>
                    <a:pt x="76200" y="28194"/>
                  </a:lnTo>
                  <a:lnTo>
                    <a:pt x="76200" y="0"/>
                  </a:lnTo>
                  <a:close/>
                </a:path>
                <a:path w="2476500" h="76200">
                  <a:moveTo>
                    <a:pt x="2400299" y="0"/>
                  </a:moveTo>
                  <a:lnTo>
                    <a:pt x="2400299" y="76200"/>
                  </a:lnTo>
                  <a:lnTo>
                    <a:pt x="2456687" y="48006"/>
                  </a:lnTo>
                  <a:lnTo>
                    <a:pt x="2412999" y="48006"/>
                  </a:lnTo>
                  <a:lnTo>
                    <a:pt x="2412999" y="28194"/>
                  </a:lnTo>
                  <a:lnTo>
                    <a:pt x="2456687" y="28194"/>
                  </a:lnTo>
                  <a:lnTo>
                    <a:pt x="2400299" y="0"/>
                  </a:lnTo>
                  <a:close/>
                </a:path>
                <a:path w="2476500" h="76200">
                  <a:moveTo>
                    <a:pt x="76200" y="28194"/>
                  </a:moveTo>
                  <a:lnTo>
                    <a:pt x="63500" y="28194"/>
                  </a:lnTo>
                  <a:lnTo>
                    <a:pt x="63500" y="48006"/>
                  </a:lnTo>
                  <a:lnTo>
                    <a:pt x="76200" y="48006"/>
                  </a:lnTo>
                  <a:lnTo>
                    <a:pt x="76200" y="28194"/>
                  </a:lnTo>
                  <a:close/>
                </a:path>
                <a:path w="2476500" h="76200">
                  <a:moveTo>
                    <a:pt x="2400299" y="28194"/>
                  </a:moveTo>
                  <a:lnTo>
                    <a:pt x="76200" y="28194"/>
                  </a:lnTo>
                  <a:lnTo>
                    <a:pt x="76200" y="48006"/>
                  </a:lnTo>
                  <a:lnTo>
                    <a:pt x="2400299" y="48006"/>
                  </a:lnTo>
                  <a:lnTo>
                    <a:pt x="2400299" y="28194"/>
                  </a:lnTo>
                  <a:close/>
                </a:path>
                <a:path w="2476500" h="76200">
                  <a:moveTo>
                    <a:pt x="2456687" y="28194"/>
                  </a:moveTo>
                  <a:lnTo>
                    <a:pt x="2412999" y="28194"/>
                  </a:lnTo>
                  <a:lnTo>
                    <a:pt x="2412999" y="48006"/>
                  </a:lnTo>
                  <a:lnTo>
                    <a:pt x="2456687" y="48006"/>
                  </a:lnTo>
                  <a:lnTo>
                    <a:pt x="2476499" y="38100"/>
                  </a:lnTo>
                  <a:lnTo>
                    <a:pt x="2456687" y="281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756147" y="3678935"/>
              <a:ext cx="1080770" cy="184785"/>
            </a:xfrm>
            <a:custGeom>
              <a:avLst/>
              <a:gdLst/>
              <a:ahLst/>
              <a:cxnLst/>
              <a:rect l="l" t="t" r="r" b="b"/>
              <a:pathLst>
                <a:path w="1080770" h="184785">
                  <a:moveTo>
                    <a:pt x="1080516" y="0"/>
                  </a:moveTo>
                  <a:lnTo>
                    <a:pt x="0" y="0"/>
                  </a:lnTo>
                  <a:lnTo>
                    <a:pt x="0" y="184403"/>
                  </a:lnTo>
                  <a:lnTo>
                    <a:pt x="1080516" y="184403"/>
                  </a:lnTo>
                  <a:lnTo>
                    <a:pt x="10805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6151879" y="3657346"/>
            <a:ext cx="290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70%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5001767" y="3544823"/>
            <a:ext cx="2508885" cy="949960"/>
            <a:chOff x="5001767" y="3544823"/>
            <a:chExt cx="2508885" cy="949960"/>
          </a:xfrm>
        </p:grpSpPr>
        <p:sp>
          <p:nvSpPr>
            <p:cNvPr id="55" name="object 55"/>
            <p:cNvSpPr/>
            <p:nvPr/>
          </p:nvSpPr>
          <p:spPr>
            <a:xfrm>
              <a:off x="7505700" y="3544823"/>
              <a:ext cx="0" cy="410209"/>
            </a:xfrm>
            <a:custGeom>
              <a:avLst/>
              <a:gdLst/>
              <a:ahLst/>
              <a:cxnLst/>
              <a:rect l="l" t="t" r="r" b="b"/>
              <a:pathLst>
                <a:path h="410210">
                  <a:moveTo>
                    <a:pt x="0" y="355092"/>
                  </a:moveTo>
                  <a:lnTo>
                    <a:pt x="0" y="409956"/>
                  </a:lnTo>
                </a:path>
                <a:path h="410210">
                  <a:moveTo>
                    <a:pt x="0" y="0"/>
                  </a:moveTo>
                  <a:lnTo>
                    <a:pt x="0" y="355092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006339" y="3552443"/>
              <a:ext cx="0" cy="388620"/>
            </a:xfrm>
            <a:custGeom>
              <a:avLst/>
              <a:gdLst/>
              <a:ahLst/>
              <a:cxnLst/>
              <a:rect l="l" t="t" r="r" b="b"/>
              <a:pathLst>
                <a:path h="388620">
                  <a:moveTo>
                    <a:pt x="0" y="0"/>
                  </a:moveTo>
                  <a:lnTo>
                    <a:pt x="0" y="388619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321807" y="3899915"/>
              <a:ext cx="2184400" cy="589915"/>
            </a:xfrm>
            <a:custGeom>
              <a:avLst/>
              <a:gdLst/>
              <a:ahLst/>
              <a:cxnLst/>
              <a:rect l="l" t="t" r="r" b="b"/>
              <a:pathLst>
                <a:path w="2184400" h="589914">
                  <a:moveTo>
                    <a:pt x="2183891" y="0"/>
                  </a:moveTo>
                  <a:lnTo>
                    <a:pt x="0" y="0"/>
                  </a:lnTo>
                  <a:lnTo>
                    <a:pt x="0" y="589787"/>
                  </a:lnTo>
                  <a:lnTo>
                    <a:pt x="2183891" y="589787"/>
                  </a:lnTo>
                  <a:lnTo>
                    <a:pt x="218389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006339" y="3899915"/>
              <a:ext cx="2499360" cy="589915"/>
            </a:xfrm>
            <a:custGeom>
              <a:avLst/>
              <a:gdLst/>
              <a:ahLst/>
              <a:cxnLst/>
              <a:rect l="l" t="t" r="r" b="b"/>
              <a:pathLst>
                <a:path w="2499359" h="589914">
                  <a:moveTo>
                    <a:pt x="315468" y="589787"/>
                  </a:moveTo>
                  <a:lnTo>
                    <a:pt x="2499360" y="589787"/>
                  </a:lnTo>
                  <a:lnTo>
                    <a:pt x="2499360" y="0"/>
                  </a:lnTo>
                  <a:lnTo>
                    <a:pt x="315468" y="0"/>
                  </a:lnTo>
                  <a:lnTo>
                    <a:pt x="315468" y="589787"/>
                  </a:lnTo>
                  <a:close/>
                </a:path>
                <a:path w="2499359" h="589914">
                  <a:moveTo>
                    <a:pt x="0" y="589787"/>
                  </a:moveTo>
                  <a:lnTo>
                    <a:pt x="2497836" y="589787"/>
                  </a:lnTo>
                  <a:lnTo>
                    <a:pt x="2497836" y="0"/>
                  </a:lnTo>
                  <a:lnTo>
                    <a:pt x="0" y="0"/>
                  </a:lnTo>
                  <a:lnTo>
                    <a:pt x="0" y="5897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5747130" y="3926535"/>
            <a:ext cx="11893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well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done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7516368" y="451104"/>
            <a:ext cx="1637664" cy="281940"/>
            <a:chOff x="7516368" y="451104"/>
            <a:chExt cx="1637664" cy="281940"/>
          </a:xfrm>
        </p:grpSpPr>
        <p:sp>
          <p:nvSpPr>
            <p:cNvPr id="61" name="object 61"/>
            <p:cNvSpPr/>
            <p:nvPr/>
          </p:nvSpPr>
          <p:spPr>
            <a:xfrm>
              <a:off x="7526274" y="461010"/>
              <a:ext cx="262255" cy="262255"/>
            </a:xfrm>
            <a:custGeom>
              <a:avLst/>
              <a:gdLst/>
              <a:ahLst/>
              <a:cxnLst/>
              <a:rect l="l" t="t" r="r" b="b"/>
              <a:pathLst>
                <a:path w="262254" h="262255">
                  <a:moveTo>
                    <a:pt x="0" y="131063"/>
                  </a:moveTo>
                  <a:lnTo>
                    <a:pt x="10298" y="80045"/>
                  </a:lnTo>
                  <a:lnTo>
                    <a:pt x="38385" y="38385"/>
                  </a:lnTo>
                  <a:lnTo>
                    <a:pt x="80045" y="10298"/>
                  </a:lnTo>
                  <a:lnTo>
                    <a:pt x="131064" y="0"/>
                  </a:lnTo>
                  <a:lnTo>
                    <a:pt x="182082" y="10298"/>
                  </a:lnTo>
                  <a:lnTo>
                    <a:pt x="223742" y="38385"/>
                  </a:lnTo>
                  <a:lnTo>
                    <a:pt x="251829" y="80045"/>
                  </a:lnTo>
                  <a:lnTo>
                    <a:pt x="262127" y="131063"/>
                  </a:lnTo>
                  <a:lnTo>
                    <a:pt x="251829" y="182082"/>
                  </a:lnTo>
                  <a:lnTo>
                    <a:pt x="223742" y="223742"/>
                  </a:lnTo>
                  <a:lnTo>
                    <a:pt x="182082" y="251829"/>
                  </a:lnTo>
                  <a:lnTo>
                    <a:pt x="131064" y="262127"/>
                  </a:lnTo>
                  <a:lnTo>
                    <a:pt x="80045" y="251829"/>
                  </a:lnTo>
                  <a:lnTo>
                    <a:pt x="38385" y="223742"/>
                  </a:lnTo>
                  <a:lnTo>
                    <a:pt x="10298" y="182082"/>
                  </a:lnTo>
                  <a:lnTo>
                    <a:pt x="0" y="131063"/>
                  </a:lnTo>
                  <a:close/>
                </a:path>
              </a:pathLst>
            </a:custGeom>
            <a:ln w="19812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0312" y="536956"/>
              <a:ext cx="109093" cy="109093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983474" y="461010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4" h="262255">
                  <a:moveTo>
                    <a:pt x="130301" y="0"/>
                  </a:moveTo>
                  <a:lnTo>
                    <a:pt x="79563" y="10298"/>
                  </a:lnTo>
                  <a:lnTo>
                    <a:pt x="38147" y="38385"/>
                  </a:lnTo>
                  <a:lnTo>
                    <a:pt x="10233" y="80045"/>
                  </a:lnTo>
                  <a:lnTo>
                    <a:pt x="0" y="131063"/>
                  </a:lnTo>
                  <a:lnTo>
                    <a:pt x="10233" y="182082"/>
                  </a:lnTo>
                  <a:lnTo>
                    <a:pt x="38147" y="223742"/>
                  </a:lnTo>
                  <a:lnTo>
                    <a:pt x="79563" y="251829"/>
                  </a:lnTo>
                  <a:lnTo>
                    <a:pt x="130301" y="262127"/>
                  </a:lnTo>
                  <a:lnTo>
                    <a:pt x="181040" y="251829"/>
                  </a:lnTo>
                  <a:lnTo>
                    <a:pt x="222456" y="223742"/>
                  </a:lnTo>
                  <a:lnTo>
                    <a:pt x="250370" y="182082"/>
                  </a:lnTo>
                  <a:lnTo>
                    <a:pt x="260603" y="131063"/>
                  </a:lnTo>
                  <a:lnTo>
                    <a:pt x="250370" y="80045"/>
                  </a:lnTo>
                  <a:lnTo>
                    <a:pt x="222456" y="38385"/>
                  </a:lnTo>
                  <a:lnTo>
                    <a:pt x="181040" y="10298"/>
                  </a:lnTo>
                  <a:lnTo>
                    <a:pt x="13030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983474" y="461010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4" h="262255">
                  <a:moveTo>
                    <a:pt x="0" y="131063"/>
                  </a:moveTo>
                  <a:lnTo>
                    <a:pt x="10233" y="80045"/>
                  </a:lnTo>
                  <a:lnTo>
                    <a:pt x="38147" y="38385"/>
                  </a:lnTo>
                  <a:lnTo>
                    <a:pt x="79563" y="10298"/>
                  </a:lnTo>
                  <a:lnTo>
                    <a:pt x="130301" y="0"/>
                  </a:lnTo>
                  <a:lnTo>
                    <a:pt x="181040" y="10298"/>
                  </a:lnTo>
                  <a:lnTo>
                    <a:pt x="222456" y="38385"/>
                  </a:lnTo>
                  <a:lnTo>
                    <a:pt x="250370" y="80045"/>
                  </a:lnTo>
                  <a:lnTo>
                    <a:pt x="260603" y="131063"/>
                  </a:lnTo>
                  <a:lnTo>
                    <a:pt x="250370" y="182082"/>
                  </a:lnTo>
                  <a:lnTo>
                    <a:pt x="222456" y="223742"/>
                  </a:lnTo>
                  <a:lnTo>
                    <a:pt x="181040" y="251829"/>
                  </a:lnTo>
                  <a:lnTo>
                    <a:pt x="130301" y="262127"/>
                  </a:lnTo>
                  <a:lnTo>
                    <a:pt x="79563" y="251829"/>
                  </a:lnTo>
                  <a:lnTo>
                    <a:pt x="38147" y="223742"/>
                  </a:lnTo>
                  <a:lnTo>
                    <a:pt x="10233" y="182082"/>
                  </a:lnTo>
                  <a:lnTo>
                    <a:pt x="0" y="131063"/>
                  </a:lnTo>
                  <a:close/>
                </a:path>
              </a:pathLst>
            </a:custGeom>
            <a:ln w="19812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7258" y="538226"/>
              <a:ext cx="106680" cy="106679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439150" y="461010"/>
              <a:ext cx="260985" cy="262255"/>
            </a:xfrm>
            <a:custGeom>
              <a:avLst/>
              <a:gdLst/>
              <a:ahLst/>
              <a:cxnLst/>
              <a:rect l="l" t="t" r="r" b="b"/>
              <a:pathLst>
                <a:path w="260984" h="262255">
                  <a:moveTo>
                    <a:pt x="0" y="131063"/>
                  </a:moveTo>
                  <a:lnTo>
                    <a:pt x="10233" y="80045"/>
                  </a:lnTo>
                  <a:lnTo>
                    <a:pt x="38147" y="38385"/>
                  </a:lnTo>
                  <a:lnTo>
                    <a:pt x="79563" y="10298"/>
                  </a:lnTo>
                  <a:lnTo>
                    <a:pt x="130301" y="0"/>
                  </a:lnTo>
                  <a:lnTo>
                    <a:pt x="181040" y="10298"/>
                  </a:lnTo>
                  <a:lnTo>
                    <a:pt x="222456" y="38385"/>
                  </a:lnTo>
                  <a:lnTo>
                    <a:pt x="250370" y="80045"/>
                  </a:lnTo>
                  <a:lnTo>
                    <a:pt x="260603" y="131063"/>
                  </a:lnTo>
                  <a:lnTo>
                    <a:pt x="250370" y="182082"/>
                  </a:lnTo>
                  <a:lnTo>
                    <a:pt x="222456" y="223742"/>
                  </a:lnTo>
                  <a:lnTo>
                    <a:pt x="181040" y="251829"/>
                  </a:lnTo>
                  <a:lnTo>
                    <a:pt x="130301" y="262127"/>
                  </a:lnTo>
                  <a:lnTo>
                    <a:pt x="79563" y="251829"/>
                  </a:lnTo>
                  <a:lnTo>
                    <a:pt x="38147" y="223742"/>
                  </a:lnTo>
                  <a:lnTo>
                    <a:pt x="10233" y="182082"/>
                  </a:lnTo>
                  <a:lnTo>
                    <a:pt x="0" y="131063"/>
                  </a:lnTo>
                  <a:close/>
                </a:path>
              </a:pathLst>
            </a:custGeom>
            <a:ln w="19812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740521" y="535939"/>
              <a:ext cx="112395" cy="111760"/>
            </a:xfrm>
            <a:custGeom>
              <a:avLst/>
              <a:gdLst/>
              <a:ahLst/>
              <a:cxnLst/>
              <a:rect l="l" t="t" r="r" b="b"/>
              <a:pathLst>
                <a:path w="112395" h="111759">
                  <a:moveTo>
                    <a:pt x="112014" y="38100"/>
                  </a:moveTo>
                  <a:lnTo>
                    <a:pt x="73914" y="38100"/>
                  </a:lnTo>
                  <a:lnTo>
                    <a:pt x="73914" y="0"/>
                  </a:lnTo>
                  <a:lnTo>
                    <a:pt x="38100" y="0"/>
                  </a:lnTo>
                  <a:lnTo>
                    <a:pt x="38100" y="38100"/>
                  </a:lnTo>
                  <a:lnTo>
                    <a:pt x="0" y="38100"/>
                  </a:lnTo>
                  <a:lnTo>
                    <a:pt x="0" y="73660"/>
                  </a:lnTo>
                  <a:lnTo>
                    <a:pt x="38100" y="73660"/>
                  </a:lnTo>
                  <a:lnTo>
                    <a:pt x="38100" y="111760"/>
                  </a:lnTo>
                  <a:lnTo>
                    <a:pt x="73914" y="111760"/>
                  </a:lnTo>
                  <a:lnTo>
                    <a:pt x="73914" y="73660"/>
                  </a:lnTo>
                  <a:lnTo>
                    <a:pt x="112014" y="73660"/>
                  </a:lnTo>
                  <a:lnTo>
                    <a:pt x="112014" y="38100"/>
                  </a:lnTo>
                  <a:close/>
                </a:path>
              </a:pathLst>
            </a:custGeom>
            <a:solidFill>
              <a:srgbClr val="B1C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894826" y="461010"/>
              <a:ext cx="249554" cy="262255"/>
            </a:xfrm>
            <a:custGeom>
              <a:avLst/>
              <a:gdLst/>
              <a:ahLst/>
              <a:cxnLst/>
              <a:rect l="l" t="t" r="r" b="b"/>
              <a:pathLst>
                <a:path w="249554" h="262255">
                  <a:moveTo>
                    <a:pt x="0" y="131063"/>
                  </a:moveTo>
                  <a:lnTo>
                    <a:pt x="10233" y="80045"/>
                  </a:lnTo>
                  <a:lnTo>
                    <a:pt x="38147" y="38385"/>
                  </a:lnTo>
                  <a:lnTo>
                    <a:pt x="79563" y="10298"/>
                  </a:lnTo>
                  <a:lnTo>
                    <a:pt x="130301" y="0"/>
                  </a:lnTo>
                  <a:lnTo>
                    <a:pt x="181040" y="10298"/>
                  </a:lnTo>
                  <a:lnTo>
                    <a:pt x="222456" y="38385"/>
                  </a:lnTo>
                  <a:lnTo>
                    <a:pt x="249173" y="78258"/>
                  </a:lnTo>
                </a:path>
                <a:path w="249554" h="262255">
                  <a:moveTo>
                    <a:pt x="249173" y="183869"/>
                  </a:moveTo>
                  <a:lnTo>
                    <a:pt x="222456" y="223742"/>
                  </a:lnTo>
                  <a:lnTo>
                    <a:pt x="181040" y="251829"/>
                  </a:lnTo>
                  <a:lnTo>
                    <a:pt x="130301" y="262127"/>
                  </a:lnTo>
                  <a:lnTo>
                    <a:pt x="79563" y="251829"/>
                  </a:lnTo>
                  <a:lnTo>
                    <a:pt x="38147" y="223742"/>
                  </a:lnTo>
                  <a:lnTo>
                    <a:pt x="10233" y="182082"/>
                  </a:lnTo>
                  <a:lnTo>
                    <a:pt x="0" y="131063"/>
                  </a:lnTo>
                </a:path>
              </a:pathLst>
            </a:custGeom>
            <a:ln w="19812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6571" y="1795017"/>
            <a:ext cx="68580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20" dirty="0"/>
              <a:t>Removing</a:t>
            </a:r>
            <a:r>
              <a:rPr sz="6000" spc="-30" dirty="0"/>
              <a:t> </a:t>
            </a:r>
            <a:r>
              <a:rPr sz="6000" spc="-20" dirty="0"/>
              <a:t>bottlenecks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8296" y="0"/>
            <a:ext cx="696912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Bottlenecks</a:t>
            </a:r>
            <a:r>
              <a:rPr sz="2200" b="1" spc="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are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dangerous</a:t>
            </a:r>
            <a:r>
              <a:rPr sz="2200" b="1" spc="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as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their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hurt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efficiency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200" b="1" spc="-484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whole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5" dirty="0">
                <a:solidFill>
                  <a:srgbClr val="006FC0"/>
                </a:solidFill>
                <a:latin typeface="Calibri"/>
                <a:cs typeface="Calibri"/>
              </a:rPr>
              <a:t>system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24" y="1491996"/>
            <a:ext cx="7373111" cy="165658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52</a:t>
            </a:fld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0"/>
            <a:ext cx="671957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What</a:t>
            </a:r>
            <a:r>
              <a:rPr sz="25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5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5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throughput</a:t>
            </a:r>
            <a:r>
              <a:rPr sz="25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5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every</a:t>
            </a:r>
            <a:r>
              <a:rPr sz="25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25" dirty="0">
                <a:solidFill>
                  <a:srgbClr val="006FC0"/>
                </a:solidFill>
                <a:latin typeface="Calibri"/>
                <a:cs typeface="Calibri"/>
              </a:rPr>
              <a:t>system</a:t>
            </a:r>
            <a:r>
              <a:rPr sz="25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and </a:t>
            </a:r>
            <a:r>
              <a:rPr sz="2500" b="1" spc="-10" dirty="0">
                <a:solidFill>
                  <a:srgbClr val="006FC0"/>
                </a:solidFill>
                <a:latin typeface="Calibri"/>
                <a:cs typeface="Calibri"/>
              </a:rPr>
              <a:t>where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38072" y="1403603"/>
            <a:ext cx="6823075" cy="746760"/>
          </a:xfrm>
          <a:custGeom>
            <a:avLst/>
            <a:gdLst/>
            <a:ahLst/>
            <a:cxnLst/>
            <a:rect l="l" t="t" r="r" b="b"/>
            <a:pathLst>
              <a:path w="6823075" h="746760">
                <a:moveTo>
                  <a:pt x="1117092" y="0"/>
                </a:moveTo>
                <a:lnTo>
                  <a:pt x="0" y="0"/>
                </a:lnTo>
                <a:lnTo>
                  <a:pt x="0" y="746760"/>
                </a:lnTo>
                <a:lnTo>
                  <a:pt x="1117092" y="746760"/>
                </a:lnTo>
                <a:lnTo>
                  <a:pt x="1117092" y="0"/>
                </a:lnTo>
                <a:close/>
              </a:path>
              <a:path w="6823075" h="746760">
                <a:moveTo>
                  <a:pt x="4079735" y="0"/>
                </a:moveTo>
                <a:lnTo>
                  <a:pt x="2961132" y="0"/>
                </a:lnTo>
                <a:lnTo>
                  <a:pt x="2961132" y="746760"/>
                </a:lnTo>
                <a:lnTo>
                  <a:pt x="4079735" y="746760"/>
                </a:lnTo>
                <a:lnTo>
                  <a:pt x="4079735" y="0"/>
                </a:lnTo>
                <a:close/>
              </a:path>
              <a:path w="6823075" h="746760">
                <a:moveTo>
                  <a:pt x="6822948" y="0"/>
                </a:moveTo>
                <a:lnTo>
                  <a:pt x="5704332" y="0"/>
                </a:lnTo>
                <a:lnTo>
                  <a:pt x="5704332" y="746760"/>
                </a:lnTo>
                <a:lnTo>
                  <a:pt x="6822948" y="746760"/>
                </a:lnTo>
                <a:lnTo>
                  <a:pt x="682294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4065" y="338073"/>
            <a:ext cx="2948305" cy="824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8645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5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5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rgbClr val="006FC0"/>
                </a:solidFill>
                <a:latin typeface="Calibri"/>
                <a:cs typeface="Calibri"/>
              </a:rPr>
              <a:t>bottleneck?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90"/>
              </a:spcBef>
            </a:pPr>
            <a:r>
              <a:rPr sz="1000" b="1" spc="-5" dirty="0">
                <a:latin typeface="Arial"/>
                <a:cs typeface="Arial"/>
              </a:rPr>
              <a:t>Example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97152" y="1159763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000" b="1" spc="-5" dirty="0"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1728" y="1159763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0"/>
              </a:spcBef>
            </a:pPr>
            <a:r>
              <a:rPr sz="1000" b="1" spc="-5" dirty="0"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56347" y="1159763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330"/>
              </a:spcBef>
            </a:pPr>
            <a:r>
              <a:rPr sz="1000" b="1" spc="-5" dirty="0"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8072" y="2775203"/>
            <a:ext cx="6823075" cy="746760"/>
          </a:xfrm>
          <a:custGeom>
            <a:avLst/>
            <a:gdLst/>
            <a:ahLst/>
            <a:cxnLst/>
            <a:rect l="l" t="t" r="r" b="b"/>
            <a:pathLst>
              <a:path w="6823075" h="746760">
                <a:moveTo>
                  <a:pt x="1117092" y="0"/>
                </a:moveTo>
                <a:lnTo>
                  <a:pt x="0" y="0"/>
                </a:lnTo>
                <a:lnTo>
                  <a:pt x="0" y="746760"/>
                </a:lnTo>
                <a:lnTo>
                  <a:pt x="1117092" y="746760"/>
                </a:lnTo>
                <a:lnTo>
                  <a:pt x="1117092" y="0"/>
                </a:lnTo>
                <a:close/>
              </a:path>
              <a:path w="6823075" h="746760">
                <a:moveTo>
                  <a:pt x="4079735" y="0"/>
                </a:moveTo>
                <a:lnTo>
                  <a:pt x="2961132" y="0"/>
                </a:lnTo>
                <a:lnTo>
                  <a:pt x="2961132" y="746760"/>
                </a:lnTo>
                <a:lnTo>
                  <a:pt x="4079735" y="746760"/>
                </a:lnTo>
                <a:lnTo>
                  <a:pt x="4079735" y="0"/>
                </a:lnTo>
                <a:close/>
              </a:path>
              <a:path w="6823075" h="746760">
                <a:moveTo>
                  <a:pt x="6822948" y="0"/>
                </a:moveTo>
                <a:lnTo>
                  <a:pt x="5704332" y="0"/>
                </a:lnTo>
                <a:lnTo>
                  <a:pt x="5704332" y="746760"/>
                </a:lnTo>
                <a:lnTo>
                  <a:pt x="6822948" y="746760"/>
                </a:lnTo>
                <a:lnTo>
                  <a:pt x="682294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4065" y="2356484"/>
            <a:ext cx="6508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x</a:t>
            </a:r>
            <a:r>
              <a:rPr sz="1000" b="1" spc="-10" dirty="0">
                <a:latin typeface="Arial"/>
                <a:cs typeface="Arial"/>
              </a:rPr>
              <a:t>a</a:t>
            </a:r>
            <a:r>
              <a:rPr sz="1000" b="1" spc="-5" dirty="0">
                <a:latin typeface="Arial"/>
                <a:cs typeface="Arial"/>
              </a:rPr>
              <a:t>m</a:t>
            </a:r>
            <a:r>
              <a:rPr sz="1000" b="1" dirty="0">
                <a:latin typeface="Arial"/>
                <a:cs typeface="Arial"/>
              </a:rPr>
              <a:t>p</a:t>
            </a:r>
            <a:r>
              <a:rPr sz="1000" b="1" spc="-5" dirty="0">
                <a:latin typeface="Arial"/>
                <a:cs typeface="Arial"/>
              </a:rPr>
              <a:t>le 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97152" y="2531364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1000" b="1" spc="-5" dirty="0"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81728" y="2531364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330"/>
              </a:spcBef>
            </a:pPr>
            <a:r>
              <a:rPr sz="1000" b="1" spc="-10" dirty="0"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56347" y="2531364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330"/>
              </a:spcBef>
            </a:pPr>
            <a:r>
              <a:rPr sz="1000" b="1" spc="-10" dirty="0"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38072" y="4146816"/>
            <a:ext cx="6823075" cy="746760"/>
          </a:xfrm>
          <a:custGeom>
            <a:avLst/>
            <a:gdLst/>
            <a:ahLst/>
            <a:cxnLst/>
            <a:rect l="l" t="t" r="r" b="b"/>
            <a:pathLst>
              <a:path w="6823075" h="746760">
                <a:moveTo>
                  <a:pt x="1117092" y="0"/>
                </a:moveTo>
                <a:lnTo>
                  <a:pt x="0" y="0"/>
                </a:lnTo>
                <a:lnTo>
                  <a:pt x="0" y="746747"/>
                </a:lnTo>
                <a:lnTo>
                  <a:pt x="1117092" y="746747"/>
                </a:lnTo>
                <a:lnTo>
                  <a:pt x="1117092" y="0"/>
                </a:lnTo>
                <a:close/>
              </a:path>
              <a:path w="6823075" h="746760">
                <a:moveTo>
                  <a:pt x="4079735" y="0"/>
                </a:moveTo>
                <a:lnTo>
                  <a:pt x="2961132" y="0"/>
                </a:lnTo>
                <a:lnTo>
                  <a:pt x="2961132" y="746747"/>
                </a:lnTo>
                <a:lnTo>
                  <a:pt x="4079735" y="746747"/>
                </a:lnTo>
                <a:lnTo>
                  <a:pt x="4079735" y="0"/>
                </a:lnTo>
                <a:close/>
              </a:path>
              <a:path w="6823075" h="746760">
                <a:moveTo>
                  <a:pt x="6822948" y="0"/>
                </a:moveTo>
                <a:lnTo>
                  <a:pt x="5704332" y="0"/>
                </a:lnTo>
                <a:lnTo>
                  <a:pt x="5704332" y="746747"/>
                </a:lnTo>
                <a:lnTo>
                  <a:pt x="6822948" y="746747"/>
                </a:lnTo>
                <a:lnTo>
                  <a:pt x="682294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4065" y="3728465"/>
            <a:ext cx="6508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x</a:t>
            </a:r>
            <a:r>
              <a:rPr sz="1000" b="1" spc="-10" dirty="0">
                <a:latin typeface="Arial"/>
                <a:cs typeface="Arial"/>
              </a:rPr>
              <a:t>a</a:t>
            </a:r>
            <a:r>
              <a:rPr sz="1000" b="1" spc="-5" dirty="0">
                <a:latin typeface="Arial"/>
                <a:cs typeface="Arial"/>
              </a:rPr>
              <a:t>m</a:t>
            </a:r>
            <a:r>
              <a:rPr sz="1000" b="1" dirty="0">
                <a:latin typeface="Arial"/>
                <a:cs typeface="Arial"/>
              </a:rPr>
              <a:t>p</a:t>
            </a:r>
            <a:r>
              <a:rPr sz="1000" b="1" spc="-5" dirty="0">
                <a:latin typeface="Arial"/>
                <a:cs typeface="Arial"/>
              </a:rPr>
              <a:t>le 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7152" y="3902964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4"/>
              </a:spcBef>
            </a:pPr>
            <a:r>
              <a:rPr sz="1000" b="1" spc="-5" dirty="0"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81728" y="3902964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4"/>
              </a:spcBef>
            </a:pPr>
            <a:r>
              <a:rPr sz="1000" b="1" spc="-5" dirty="0"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56347" y="3902964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334"/>
              </a:spcBef>
            </a:pPr>
            <a:r>
              <a:rPr sz="1000" b="1" spc="-5" dirty="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88935" y="358140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5"/>
              </a:spcBef>
            </a:pPr>
            <a:r>
              <a:rPr sz="1000" b="1" spc="-5" dirty="0">
                <a:latin typeface="Arial"/>
                <a:cs typeface="Arial"/>
              </a:rPr>
              <a:t>x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95031" y="387172"/>
            <a:ext cx="8566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MT"/>
                <a:cs typeface="Arial MT"/>
              </a:rPr>
              <a:t>Stage</a:t>
            </a:r>
            <a:r>
              <a:rPr sz="1000" spc="-45" dirty="0">
                <a:latin typeface="Arial MT"/>
                <a:cs typeface="Arial MT"/>
              </a:rPr>
              <a:t> </a:t>
            </a:r>
            <a:r>
              <a:rPr sz="1000" spc="-5" dirty="0">
                <a:latin typeface="Arial MT"/>
                <a:cs typeface="Arial MT"/>
              </a:rPr>
              <a:t>capacity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55926" y="1734311"/>
            <a:ext cx="4586605" cy="86995"/>
          </a:xfrm>
          <a:custGeom>
            <a:avLst/>
            <a:gdLst/>
            <a:ahLst/>
            <a:cxnLst/>
            <a:rect l="l" t="t" r="r" b="b"/>
            <a:pathLst>
              <a:path w="4586605" h="86994">
                <a:moveTo>
                  <a:pt x="1843024" y="43434"/>
                </a:moveTo>
                <a:lnTo>
                  <a:pt x="1814055" y="28956"/>
                </a:lnTo>
                <a:lnTo>
                  <a:pt x="1756156" y="0"/>
                </a:lnTo>
                <a:lnTo>
                  <a:pt x="1756156" y="28956"/>
                </a:lnTo>
                <a:lnTo>
                  <a:pt x="0" y="28956"/>
                </a:lnTo>
                <a:lnTo>
                  <a:pt x="0" y="57912"/>
                </a:lnTo>
                <a:lnTo>
                  <a:pt x="1756156" y="57912"/>
                </a:lnTo>
                <a:lnTo>
                  <a:pt x="1756156" y="86868"/>
                </a:lnTo>
                <a:lnTo>
                  <a:pt x="1814068" y="57912"/>
                </a:lnTo>
                <a:lnTo>
                  <a:pt x="1843024" y="43434"/>
                </a:lnTo>
                <a:close/>
              </a:path>
              <a:path w="4586605" h="86994">
                <a:moveTo>
                  <a:pt x="4586605" y="43434"/>
                </a:moveTo>
                <a:lnTo>
                  <a:pt x="4557636" y="28956"/>
                </a:lnTo>
                <a:lnTo>
                  <a:pt x="4499737" y="0"/>
                </a:lnTo>
                <a:lnTo>
                  <a:pt x="4499737" y="28956"/>
                </a:lnTo>
                <a:lnTo>
                  <a:pt x="2962656" y="28956"/>
                </a:lnTo>
                <a:lnTo>
                  <a:pt x="2962656" y="57912"/>
                </a:lnTo>
                <a:lnTo>
                  <a:pt x="4499737" y="57912"/>
                </a:lnTo>
                <a:lnTo>
                  <a:pt x="4499737" y="86868"/>
                </a:lnTo>
                <a:lnTo>
                  <a:pt x="4557649" y="57912"/>
                </a:lnTo>
                <a:lnTo>
                  <a:pt x="4586605" y="43434"/>
                </a:lnTo>
                <a:close/>
              </a:path>
            </a:pathLst>
          </a:custGeom>
          <a:solidFill>
            <a:srgbClr val="007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55926" y="3105911"/>
            <a:ext cx="4586605" cy="86995"/>
          </a:xfrm>
          <a:custGeom>
            <a:avLst/>
            <a:gdLst/>
            <a:ahLst/>
            <a:cxnLst/>
            <a:rect l="l" t="t" r="r" b="b"/>
            <a:pathLst>
              <a:path w="4586605" h="86994">
                <a:moveTo>
                  <a:pt x="1843024" y="43434"/>
                </a:moveTo>
                <a:lnTo>
                  <a:pt x="1814068" y="28956"/>
                </a:lnTo>
                <a:lnTo>
                  <a:pt x="1756156" y="0"/>
                </a:lnTo>
                <a:lnTo>
                  <a:pt x="1756156" y="28956"/>
                </a:lnTo>
                <a:lnTo>
                  <a:pt x="0" y="28956"/>
                </a:lnTo>
                <a:lnTo>
                  <a:pt x="0" y="57912"/>
                </a:lnTo>
                <a:lnTo>
                  <a:pt x="1756156" y="57912"/>
                </a:lnTo>
                <a:lnTo>
                  <a:pt x="1756156" y="86868"/>
                </a:lnTo>
                <a:lnTo>
                  <a:pt x="1814055" y="57912"/>
                </a:lnTo>
                <a:lnTo>
                  <a:pt x="1843024" y="43434"/>
                </a:lnTo>
                <a:close/>
              </a:path>
              <a:path w="4586605" h="86994">
                <a:moveTo>
                  <a:pt x="4586605" y="43434"/>
                </a:moveTo>
                <a:lnTo>
                  <a:pt x="4557649" y="28956"/>
                </a:lnTo>
                <a:lnTo>
                  <a:pt x="4499737" y="0"/>
                </a:lnTo>
                <a:lnTo>
                  <a:pt x="4499737" y="28956"/>
                </a:lnTo>
                <a:lnTo>
                  <a:pt x="2962656" y="28956"/>
                </a:lnTo>
                <a:lnTo>
                  <a:pt x="2962656" y="57912"/>
                </a:lnTo>
                <a:lnTo>
                  <a:pt x="4499737" y="57912"/>
                </a:lnTo>
                <a:lnTo>
                  <a:pt x="4499737" y="86868"/>
                </a:lnTo>
                <a:lnTo>
                  <a:pt x="4557649" y="57912"/>
                </a:lnTo>
                <a:lnTo>
                  <a:pt x="4586605" y="43434"/>
                </a:lnTo>
                <a:close/>
              </a:path>
            </a:pathLst>
          </a:custGeom>
          <a:solidFill>
            <a:srgbClr val="007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55926" y="4477511"/>
            <a:ext cx="4586605" cy="86995"/>
          </a:xfrm>
          <a:custGeom>
            <a:avLst/>
            <a:gdLst/>
            <a:ahLst/>
            <a:cxnLst/>
            <a:rect l="l" t="t" r="r" b="b"/>
            <a:pathLst>
              <a:path w="4586605" h="86995">
                <a:moveTo>
                  <a:pt x="1843024" y="43434"/>
                </a:moveTo>
                <a:lnTo>
                  <a:pt x="1814068" y="28956"/>
                </a:lnTo>
                <a:lnTo>
                  <a:pt x="1756156" y="0"/>
                </a:lnTo>
                <a:lnTo>
                  <a:pt x="1756156" y="28956"/>
                </a:lnTo>
                <a:lnTo>
                  <a:pt x="0" y="28956"/>
                </a:lnTo>
                <a:lnTo>
                  <a:pt x="0" y="57912"/>
                </a:lnTo>
                <a:lnTo>
                  <a:pt x="1756156" y="57912"/>
                </a:lnTo>
                <a:lnTo>
                  <a:pt x="1756156" y="86868"/>
                </a:lnTo>
                <a:lnTo>
                  <a:pt x="1814068" y="57912"/>
                </a:lnTo>
                <a:lnTo>
                  <a:pt x="1843024" y="43434"/>
                </a:lnTo>
                <a:close/>
              </a:path>
              <a:path w="4586605" h="86995">
                <a:moveTo>
                  <a:pt x="4586605" y="43434"/>
                </a:moveTo>
                <a:lnTo>
                  <a:pt x="4557649" y="28956"/>
                </a:lnTo>
                <a:lnTo>
                  <a:pt x="4499737" y="0"/>
                </a:lnTo>
                <a:lnTo>
                  <a:pt x="4499737" y="28956"/>
                </a:lnTo>
                <a:lnTo>
                  <a:pt x="2962656" y="28956"/>
                </a:lnTo>
                <a:lnTo>
                  <a:pt x="2962656" y="57912"/>
                </a:lnTo>
                <a:lnTo>
                  <a:pt x="4499737" y="57912"/>
                </a:lnTo>
                <a:lnTo>
                  <a:pt x="4499737" y="86868"/>
                </a:lnTo>
                <a:lnTo>
                  <a:pt x="4557649" y="57912"/>
                </a:lnTo>
                <a:lnTo>
                  <a:pt x="4586605" y="43434"/>
                </a:lnTo>
                <a:close/>
              </a:path>
            </a:pathLst>
          </a:custGeom>
          <a:solidFill>
            <a:srgbClr val="007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53</a:t>
            </a:fld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0345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are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4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rules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should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follow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when it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comes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bottlenecks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54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337563" y="748626"/>
            <a:ext cx="5972810" cy="219265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625"/>
              </a:spcBef>
              <a:buClr>
                <a:srgbClr val="4F81BC"/>
              </a:buClr>
              <a:buSzPct val="128947"/>
              <a:buFont typeface="Wingdings"/>
              <a:buChar char=""/>
              <a:tabLst>
                <a:tab pos="469900" algn="l"/>
                <a:tab pos="470534" algn="l"/>
              </a:tabLst>
            </a:pPr>
            <a:r>
              <a:rPr sz="1900" spc="-5" dirty="0">
                <a:latin typeface="Calibri"/>
                <a:cs typeface="Calibri"/>
              </a:rPr>
              <a:t>Identify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what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is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the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bottleneck</a:t>
            </a:r>
            <a:endParaRPr sz="1900">
              <a:latin typeface="Calibri"/>
              <a:cs typeface="Calibri"/>
            </a:endParaRPr>
          </a:p>
          <a:p>
            <a:pPr marL="469900" indent="-457834">
              <a:lnSpc>
                <a:spcPts val="2050"/>
              </a:lnSpc>
              <a:spcBef>
                <a:spcPts val="1260"/>
              </a:spcBef>
              <a:buClr>
                <a:srgbClr val="4F81BC"/>
              </a:buClr>
              <a:buSzPct val="128947"/>
              <a:buFont typeface="Wingdings"/>
              <a:buChar char=""/>
              <a:tabLst>
                <a:tab pos="469900" algn="l"/>
                <a:tab pos="470534" algn="l"/>
              </a:tabLst>
            </a:pPr>
            <a:r>
              <a:rPr sz="1900" spc="-5" dirty="0">
                <a:latin typeface="Calibri"/>
                <a:cs typeface="Calibri"/>
              </a:rPr>
              <a:t>Increase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its</a:t>
            </a:r>
            <a:r>
              <a:rPr sz="1900" spc="-10" dirty="0">
                <a:latin typeface="Calibri"/>
                <a:cs typeface="Calibri"/>
              </a:rPr>
              <a:t> throughput</a:t>
            </a:r>
            <a:r>
              <a:rPr sz="1900" spc="5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by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lowering</a:t>
            </a:r>
            <a:r>
              <a:rPr sz="1900" spc="3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the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time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needed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for</a:t>
            </a:r>
            <a:endParaRPr sz="1900">
              <a:latin typeface="Calibri"/>
              <a:cs typeface="Calibri"/>
            </a:endParaRPr>
          </a:p>
          <a:p>
            <a:pPr marL="469900">
              <a:lnSpc>
                <a:spcPts val="2050"/>
              </a:lnSpc>
            </a:pPr>
            <a:r>
              <a:rPr sz="1900" spc="-5" dirty="0">
                <a:latin typeface="Calibri"/>
                <a:cs typeface="Calibri"/>
              </a:rPr>
              <a:t>everything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that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goes through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the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bottleneck</a:t>
            </a:r>
            <a:endParaRPr sz="1900"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spcBef>
                <a:spcPts val="1250"/>
              </a:spcBef>
              <a:buClr>
                <a:srgbClr val="4F81BC"/>
              </a:buClr>
              <a:buSzPct val="128947"/>
              <a:buFont typeface="Wingdings"/>
              <a:buChar char=""/>
              <a:tabLst>
                <a:tab pos="469900" algn="l"/>
                <a:tab pos="470534" algn="l"/>
              </a:tabLst>
            </a:pPr>
            <a:r>
              <a:rPr sz="1900" spc="-10" dirty="0">
                <a:latin typeface="Calibri"/>
                <a:cs typeface="Calibri"/>
              </a:rPr>
              <a:t>Add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new resources</a:t>
            </a:r>
            <a:r>
              <a:rPr sz="1900" spc="-15" dirty="0">
                <a:latin typeface="Calibri"/>
                <a:cs typeface="Calibri"/>
              </a:rPr>
              <a:t> to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bottleneck</a:t>
            </a:r>
            <a:endParaRPr sz="1900">
              <a:latin typeface="Calibri"/>
              <a:cs typeface="Calibri"/>
            </a:endParaRPr>
          </a:p>
          <a:p>
            <a:pPr marL="469900" indent="-457834">
              <a:lnSpc>
                <a:spcPts val="2050"/>
              </a:lnSpc>
              <a:spcBef>
                <a:spcPts val="1260"/>
              </a:spcBef>
              <a:buClr>
                <a:srgbClr val="4F81BC"/>
              </a:buClr>
              <a:buSzPct val="128947"/>
              <a:buFont typeface="Wingdings"/>
              <a:buChar char=""/>
              <a:tabLst>
                <a:tab pos="469900" algn="l"/>
                <a:tab pos="470534" algn="l"/>
              </a:tabLst>
            </a:pPr>
            <a:r>
              <a:rPr sz="1900" spc="-10" dirty="0">
                <a:latin typeface="Calibri"/>
                <a:cs typeface="Calibri"/>
              </a:rPr>
              <a:t>Adjust</a:t>
            </a:r>
            <a:r>
              <a:rPr sz="1900" spc="-5" dirty="0">
                <a:latin typeface="Calibri"/>
                <a:cs typeface="Calibri"/>
              </a:rPr>
              <a:t> everything</a:t>
            </a:r>
            <a:r>
              <a:rPr sz="1900" spc="30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to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the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bottleneck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–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so </a:t>
            </a:r>
            <a:r>
              <a:rPr sz="1900" spc="-10" dirty="0">
                <a:latin typeface="Calibri"/>
                <a:cs typeface="Calibri"/>
              </a:rPr>
              <a:t>it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works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at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the</a:t>
            </a:r>
            <a:endParaRPr sz="1900">
              <a:latin typeface="Calibri"/>
              <a:cs typeface="Calibri"/>
            </a:endParaRPr>
          </a:p>
          <a:p>
            <a:pPr marL="469900">
              <a:lnSpc>
                <a:spcPts val="2050"/>
              </a:lnSpc>
            </a:pPr>
            <a:r>
              <a:rPr sz="1900" spc="-5" dirty="0">
                <a:latin typeface="Calibri"/>
                <a:cs typeface="Calibri"/>
              </a:rPr>
              <a:t>same</a:t>
            </a:r>
            <a:r>
              <a:rPr sz="1900" spc="-4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pace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2647950" marR="5080" indent="-1802130">
              <a:lnSpc>
                <a:spcPct val="100000"/>
              </a:lnSpc>
              <a:spcBef>
                <a:spcPts val="100"/>
              </a:spcBef>
            </a:pPr>
            <a:r>
              <a:rPr sz="4500" spc="-15" dirty="0"/>
              <a:t>Content</a:t>
            </a:r>
            <a:r>
              <a:rPr sz="4500" spc="-30" dirty="0"/>
              <a:t> </a:t>
            </a:r>
            <a:r>
              <a:rPr sz="4500" spc="-20" dirty="0"/>
              <a:t>marketing</a:t>
            </a:r>
            <a:r>
              <a:rPr sz="4500" spc="-15" dirty="0"/>
              <a:t> </a:t>
            </a:r>
            <a:r>
              <a:rPr sz="4500" spc="-10" dirty="0"/>
              <a:t>agency</a:t>
            </a:r>
            <a:r>
              <a:rPr sz="4500" spc="-95" dirty="0"/>
              <a:t> </a:t>
            </a:r>
            <a:r>
              <a:rPr sz="4500" dirty="0"/>
              <a:t>– </a:t>
            </a:r>
            <a:r>
              <a:rPr sz="4500" spc="-1005" dirty="0"/>
              <a:t> </a:t>
            </a:r>
            <a:r>
              <a:rPr sz="4500" spc="-10" dirty="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204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9143"/>
            <a:ext cx="9144000" cy="5134610"/>
            <a:chOff x="0" y="9143"/>
            <a:chExt cx="9144000" cy="51346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8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3"/>
              <a:ext cx="9143999" cy="513435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03348" y="4524755"/>
              <a:ext cx="6733540" cy="615950"/>
            </a:xfrm>
            <a:custGeom>
              <a:avLst/>
              <a:gdLst/>
              <a:ahLst/>
              <a:cxnLst/>
              <a:rect l="l" t="t" r="r" b="b"/>
              <a:pathLst>
                <a:path w="6733540" h="615950">
                  <a:moveTo>
                    <a:pt x="6733032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6733032" y="615696"/>
                  </a:lnTo>
                  <a:lnTo>
                    <a:pt x="6733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83357" y="4546193"/>
            <a:ext cx="648970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5" dirty="0">
                <a:latin typeface="Calibri"/>
                <a:cs typeface="Calibri"/>
              </a:rPr>
              <a:t>Your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friend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Ivan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works </a:t>
            </a:r>
            <a:r>
              <a:rPr sz="1700" b="1" dirty="0">
                <a:latin typeface="Calibri"/>
                <a:cs typeface="Calibri"/>
              </a:rPr>
              <a:t>in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15" dirty="0">
                <a:latin typeface="Calibri"/>
                <a:cs typeface="Calibri"/>
              </a:rPr>
              <a:t>content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marketing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agency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and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wants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improve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work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of</a:t>
            </a:r>
            <a:r>
              <a:rPr sz="1700" b="1" dirty="0">
                <a:latin typeface="Calibri"/>
                <a:cs typeface="Calibri"/>
              </a:rPr>
              <a:t> his</a:t>
            </a:r>
            <a:r>
              <a:rPr sz="1700" b="1" spc="-10" dirty="0">
                <a:latin typeface="Calibri"/>
                <a:cs typeface="Calibri"/>
              </a:rPr>
              <a:t> team.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Help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him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using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bottleneck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framework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32702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few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things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about</a:t>
            </a:r>
            <a:r>
              <a:rPr sz="21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Ivan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team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6927" y="448055"/>
            <a:ext cx="8109584" cy="4447540"/>
            <a:chOff x="566927" y="448055"/>
            <a:chExt cx="8109584" cy="44475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0063" y="448055"/>
              <a:ext cx="5116068" cy="4447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927" y="978407"/>
              <a:ext cx="3445764" cy="1552956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62355" y="2820923"/>
            <a:ext cx="2620010" cy="5276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46685" rIns="0" bIns="0" rtlCol="0">
            <a:spAutoFit/>
          </a:bodyPr>
          <a:lstStyle/>
          <a:p>
            <a:pPr marL="518795">
              <a:lnSpc>
                <a:spcPct val="100000"/>
              </a:lnSpc>
              <a:spcBef>
                <a:spcPts val="1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manages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57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62355" y="3396996"/>
            <a:ext cx="2620010" cy="5276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0005" rIns="0" bIns="0" rtlCol="0">
            <a:spAutoFit/>
          </a:bodyPr>
          <a:lstStyle/>
          <a:p>
            <a:pPr marL="1080135" marR="150495" indent="-925830">
              <a:lnSpc>
                <a:spcPct val="100000"/>
              </a:lnSpc>
              <a:spcBef>
                <a:spcPts val="315"/>
              </a:spcBef>
            </a:pP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Every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person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specializes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only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2355" y="3980688"/>
            <a:ext cx="2620010" cy="5276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9370" rIns="0" bIns="0" rtlCol="0">
            <a:spAutoFit/>
          </a:bodyPr>
          <a:lstStyle/>
          <a:p>
            <a:pPr marL="333375" marR="259079" indent="-68580">
              <a:lnSpc>
                <a:spcPct val="100000"/>
              </a:lnSpc>
              <a:spcBef>
                <a:spcPts val="310"/>
              </a:spcBef>
            </a:pP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measure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success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posts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produced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9375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Below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see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production</a:t>
            </a:r>
            <a:r>
              <a:rPr sz="22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capacity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2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each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every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stage.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1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person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works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1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stage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only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8383" y="1563624"/>
            <a:ext cx="1504315" cy="5397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78105" rIns="0" bIns="0" rtlCol="0">
            <a:spAutoFit/>
          </a:bodyPr>
          <a:lstStyle/>
          <a:p>
            <a:pPr marL="612140" marR="91440" indent="-515620">
              <a:lnSpc>
                <a:spcPct val="100000"/>
              </a:lnSpc>
              <a:spcBef>
                <a:spcPts val="615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topics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post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1464" y="1563624"/>
            <a:ext cx="1504315" cy="5397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365125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Write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post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16067" y="1563624"/>
            <a:ext cx="1504315" cy="5397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184785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Create</a:t>
            </a:r>
            <a:r>
              <a:rPr sz="1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illustration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53333" y="1790700"/>
            <a:ext cx="280035" cy="86995"/>
          </a:xfrm>
          <a:custGeom>
            <a:avLst/>
            <a:gdLst/>
            <a:ahLst/>
            <a:cxnLst/>
            <a:rect l="l" t="t" r="r" b="b"/>
            <a:pathLst>
              <a:path w="280035" h="86994">
                <a:moveTo>
                  <a:pt x="192659" y="0"/>
                </a:moveTo>
                <a:lnTo>
                  <a:pt x="192659" y="86867"/>
                </a:lnTo>
                <a:lnTo>
                  <a:pt x="250570" y="57912"/>
                </a:lnTo>
                <a:lnTo>
                  <a:pt x="207137" y="57912"/>
                </a:lnTo>
                <a:lnTo>
                  <a:pt x="207137" y="28955"/>
                </a:lnTo>
                <a:lnTo>
                  <a:pt x="250570" y="28955"/>
                </a:lnTo>
                <a:lnTo>
                  <a:pt x="192659" y="0"/>
                </a:lnTo>
                <a:close/>
              </a:path>
              <a:path w="280035" h="86994">
                <a:moveTo>
                  <a:pt x="192659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192659" y="57912"/>
                </a:lnTo>
                <a:lnTo>
                  <a:pt x="192659" y="28955"/>
                </a:lnTo>
                <a:close/>
              </a:path>
              <a:path w="280035" h="86994">
                <a:moveTo>
                  <a:pt x="250570" y="28955"/>
                </a:moveTo>
                <a:lnTo>
                  <a:pt x="207137" y="28955"/>
                </a:lnTo>
                <a:lnTo>
                  <a:pt x="207137" y="57912"/>
                </a:lnTo>
                <a:lnTo>
                  <a:pt x="250570" y="57912"/>
                </a:lnTo>
                <a:lnTo>
                  <a:pt x="279527" y="43434"/>
                </a:lnTo>
                <a:lnTo>
                  <a:pt x="250570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36414" y="1790700"/>
            <a:ext cx="280035" cy="86995"/>
          </a:xfrm>
          <a:custGeom>
            <a:avLst/>
            <a:gdLst/>
            <a:ahLst/>
            <a:cxnLst/>
            <a:rect l="l" t="t" r="r" b="b"/>
            <a:pathLst>
              <a:path w="280035" h="86994">
                <a:moveTo>
                  <a:pt x="192659" y="0"/>
                </a:moveTo>
                <a:lnTo>
                  <a:pt x="192659" y="86867"/>
                </a:lnTo>
                <a:lnTo>
                  <a:pt x="250571" y="57912"/>
                </a:lnTo>
                <a:lnTo>
                  <a:pt x="207137" y="57912"/>
                </a:lnTo>
                <a:lnTo>
                  <a:pt x="207137" y="28955"/>
                </a:lnTo>
                <a:lnTo>
                  <a:pt x="250570" y="28955"/>
                </a:lnTo>
                <a:lnTo>
                  <a:pt x="192659" y="0"/>
                </a:lnTo>
                <a:close/>
              </a:path>
              <a:path w="280035" h="86994">
                <a:moveTo>
                  <a:pt x="192659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192659" y="57912"/>
                </a:lnTo>
                <a:lnTo>
                  <a:pt x="192659" y="28955"/>
                </a:lnTo>
                <a:close/>
              </a:path>
              <a:path w="280035" h="86994">
                <a:moveTo>
                  <a:pt x="250570" y="28955"/>
                </a:moveTo>
                <a:lnTo>
                  <a:pt x="207137" y="28955"/>
                </a:lnTo>
                <a:lnTo>
                  <a:pt x="207137" y="57912"/>
                </a:lnTo>
                <a:lnTo>
                  <a:pt x="250571" y="57912"/>
                </a:lnTo>
                <a:lnTo>
                  <a:pt x="279526" y="43434"/>
                </a:lnTo>
                <a:lnTo>
                  <a:pt x="250570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99147" y="1563624"/>
            <a:ext cx="1506220" cy="53975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ts val="134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Edit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modify</a:t>
            </a:r>
            <a:endParaRPr sz="1200">
              <a:latin typeface="Calibri"/>
              <a:cs typeface="Calibri"/>
            </a:endParaRPr>
          </a:p>
          <a:p>
            <a:pPr marL="96520" marR="88265" algn="ctr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post,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add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illustration </a:t>
            </a:r>
            <a:r>
              <a:rPr sz="1200" b="1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schedule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21018" y="1790700"/>
            <a:ext cx="280035" cy="86995"/>
          </a:xfrm>
          <a:custGeom>
            <a:avLst/>
            <a:gdLst/>
            <a:ahLst/>
            <a:cxnLst/>
            <a:rect l="l" t="t" r="r" b="b"/>
            <a:pathLst>
              <a:path w="280034" h="86994">
                <a:moveTo>
                  <a:pt x="192658" y="0"/>
                </a:moveTo>
                <a:lnTo>
                  <a:pt x="192658" y="86867"/>
                </a:lnTo>
                <a:lnTo>
                  <a:pt x="250571" y="57912"/>
                </a:lnTo>
                <a:lnTo>
                  <a:pt x="207136" y="57912"/>
                </a:lnTo>
                <a:lnTo>
                  <a:pt x="207136" y="28955"/>
                </a:lnTo>
                <a:lnTo>
                  <a:pt x="250570" y="28955"/>
                </a:lnTo>
                <a:lnTo>
                  <a:pt x="192658" y="0"/>
                </a:lnTo>
                <a:close/>
              </a:path>
              <a:path w="280034" h="86994">
                <a:moveTo>
                  <a:pt x="192658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192658" y="57912"/>
                </a:lnTo>
                <a:lnTo>
                  <a:pt x="192658" y="28955"/>
                </a:lnTo>
                <a:close/>
              </a:path>
              <a:path w="280034" h="86994">
                <a:moveTo>
                  <a:pt x="250570" y="28955"/>
                </a:moveTo>
                <a:lnTo>
                  <a:pt x="207136" y="28955"/>
                </a:lnTo>
                <a:lnTo>
                  <a:pt x="207136" y="57912"/>
                </a:lnTo>
                <a:lnTo>
                  <a:pt x="250571" y="57912"/>
                </a:lnTo>
                <a:lnTo>
                  <a:pt x="279526" y="43434"/>
                </a:lnTo>
                <a:lnTo>
                  <a:pt x="250570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01595" y="2333244"/>
            <a:ext cx="396240" cy="24701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345"/>
              </a:spcBef>
            </a:pPr>
            <a:r>
              <a:rPr sz="1000" b="1" spc="-10" dirty="0">
                <a:latin typeface="Arial"/>
                <a:cs typeface="Arial"/>
              </a:rPr>
              <a:t>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58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5775959" y="2333244"/>
            <a:ext cx="394970" cy="24701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45"/>
              </a:spcBef>
            </a:pPr>
            <a:r>
              <a:rPr sz="1000" b="1" spc="-5" dirty="0"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12380" y="2305811"/>
            <a:ext cx="394970" cy="24701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340"/>
              </a:spcBef>
            </a:pPr>
            <a:r>
              <a:rPr sz="1000" b="1" spc="-10" dirty="0"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2221" y="791667"/>
            <a:ext cx="96075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# of post that can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done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in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week </a:t>
            </a:r>
            <a:r>
              <a:rPr sz="1000" spc="-2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by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1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person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15200" y="882396"/>
            <a:ext cx="394970" cy="24574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330"/>
              </a:spcBef>
            </a:pPr>
            <a:r>
              <a:rPr sz="1000" b="1" spc="-10" dirty="0">
                <a:latin typeface="Arial"/>
                <a:cs typeface="Arial"/>
              </a:rPr>
              <a:t>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39540" y="2333244"/>
            <a:ext cx="394970" cy="24701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5"/>
              </a:spcBef>
            </a:pPr>
            <a:r>
              <a:rPr sz="1000" b="1" spc="-5" dirty="0"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3134360" marR="5080" indent="-2288540">
              <a:lnSpc>
                <a:spcPct val="100000"/>
              </a:lnSpc>
              <a:spcBef>
                <a:spcPts val="100"/>
              </a:spcBef>
            </a:pPr>
            <a:r>
              <a:rPr sz="4500" spc="-15" dirty="0"/>
              <a:t>Content</a:t>
            </a:r>
            <a:r>
              <a:rPr sz="4500" spc="-30" dirty="0"/>
              <a:t> </a:t>
            </a:r>
            <a:r>
              <a:rPr sz="4500" spc="-20" dirty="0"/>
              <a:t>marketing</a:t>
            </a:r>
            <a:r>
              <a:rPr sz="4500" spc="-15" dirty="0"/>
              <a:t> </a:t>
            </a:r>
            <a:r>
              <a:rPr sz="4500" spc="-10" dirty="0"/>
              <a:t>agency</a:t>
            </a:r>
            <a:r>
              <a:rPr sz="4500" spc="-95" dirty="0"/>
              <a:t> </a:t>
            </a:r>
            <a:r>
              <a:rPr sz="4500" dirty="0"/>
              <a:t>– </a:t>
            </a:r>
            <a:r>
              <a:rPr sz="4500" spc="-1005" dirty="0"/>
              <a:t> </a:t>
            </a:r>
            <a:r>
              <a:rPr sz="4500" spc="-5" dirty="0"/>
              <a:t>Solution</a:t>
            </a:r>
            <a:endParaRPr sz="4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150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03348" y="4593335"/>
              <a:ext cx="6733540" cy="355600"/>
            </a:xfrm>
            <a:custGeom>
              <a:avLst/>
              <a:gdLst/>
              <a:ahLst/>
              <a:cxnLst/>
              <a:rect l="l" t="t" r="r" b="b"/>
              <a:pathLst>
                <a:path w="6733540" h="355600">
                  <a:moveTo>
                    <a:pt x="6733032" y="0"/>
                  </a:moveTo>
                  <a:lnTo>
                    <a:pt x="0" y="0"/>
                  </a:lnTo>
                  <a:lnTo>
                    <a:pt x="0" y="355091"/>
                  </a:lnTo>
                  <a:lnTo>
                    <a:pt x="6733032" y="355091"/>
                  </a:lnTo>
                  <a:lnTo>
                    <a:pt x="6733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83357" y="4614773"/>
            <a:ext cx="657542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help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George</a:t>
            </a:r>
            <a:r>
              <a:rPr sz="1700" b="1" spc="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decide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whether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it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makes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sense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go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to</a:t>
            </a:r>
            <a:r>
              <a:rPr sz="1700" b="1" spc="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USA for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MBA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208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9143"/>
            <a:ext cx="9144000" cy="5134610"/>
            <a:chOff x="0" y="9143"/>
            <a:chExt cx="9144000" cy="51346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8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3"/>
              <a:ext cx="9143999" cy="513435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03348" y="4524755"/>
              <a:ext cx="6733540" cy="615950"/>
            </a:xfrm>
            <a:custGeom>
              <a:avLst/>
              <a:gdLst/>
              <a:ahLst/>
              <a:cxnLst/>
              <a:rect l="l" t="t" r="r" b="b"/>
              <a:pathLst>
                <a:path w="6733540" h="615950">
                  <a:moveTo>
                    <a:pt x="6733032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6733032" y="615696"/>
                  </a:lnTo>
                  <a:lnTo>
                    <a:pt x="6733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83357" y="4546193"/>
            <a:ext cx="648970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5" dirty="0">
                <a:latin typeface="Calibri"/>
                <a:cs typeface="Calibri"/>
              </a:rPr>
              <a:t>Your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friend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Ivan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works </a:t>
            </a:r>
            <a:r>
              <a:rPr sz="1700" b="1" dirty="0">
                <a:latin typeface="Calibri"/>
                <a:cs typeface="Calibri"/>
              </a:rPr>
              <a:t>in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15" dirty="0">
                <a:latin typeface="Calibri"/>
                <a:cs typeface="Calibri"/>
              </a:rPr>
              <a:t>content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marketing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agency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and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wants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 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improve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the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work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of</a:t>
            </a:r>
            <a:r>
              <a:rPr sz="1700" b="1" dirty="0">
                <a:latin typeface="Calibri"/>
                <a:cs typeface="Calibri"/>
              </a:rPr>
              <a:t> his</a:t>
            </a:r>
            <a:r>
              <a:rPr sz="1700" b="1" spc="-10" dirty="0">
                <a:latin typeface="Calibri"/>
                <a:cs typeface="Calibri"/>
              </a:rPr>
              <a:t> team.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Help</a:t>
            </a:r>
            <a:r>
              <a:rPr sz="1700" b="1" spc="-1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him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using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bottleneck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framework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730377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Just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as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reminder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few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information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about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the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content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marketing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agency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6927" y="448055"/>
            <a:ext cx="8109584" cy="4447540"/>
            <a:chOff x="566927" y="448055"/>
            <a:chExt cx="8109584" cy="44475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0063" y="448055"/>
              <a:ext cx="5116068" cy="4447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927" y="978407"/>
              <a:ext cx="3445764" cy="1552956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62355" y="2820923"/>
            <a:ext cx="2620010" cy="5276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46685" rIns="0" bIns="0" rtlCol="0">
            <a:spAutoFit/>
          </a:bodyPr>
          <a:lstStyle/>
          <a:p>
            <a:pPr marL="518795">
              <a:lnSpc>
                <a:spcPct val="100000"/>
              </a:lnSpc>
              <a:spcBef>
                <a:spcPts val="11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manages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61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62355" y="3396996"/>
            <a:ext cx="2620010" cy="5276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0005" rIns="0" bIns="0" rtlCol="0">
            <a:spAutoFit/>
          </a:bodyPr>
          <a:lstStyle/>
          <a:p>
            <a:pPr marL="1080135" marR="150495" indent="-925830">
              <a:lnSpc>
                <a:spcPct val="100000"/>
              </a:lnSpc>
              <a:spcBef>
                <a:spcPts val="315"/>
              </a:spcBef>
            </a:pP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Every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person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specializes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only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2355" y="3980688"/>
            <a:ext cx="2620010" cy="5276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9370" rIns="0" bIns="0" rtlCol="0">
            <a:spAutoFit/>
          </a:bodyPr>
          <a:lstStyle/>
          <a:p>
            <a:pPr marL="333375" marR="259079" indent="-68580">
              <a:lnSpc>
                <a:spcPct val="100000"/>
              </a:lnSpc>
              <a:spcBef>
                <a:spcPts val="310"/>
              </a:spcBef>
            </a:pP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measure</a:t>
            </a:r>
            <a:r>
              <a:rPr sz="1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success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posts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produced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20573"/>
            <a:ext cx="65824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see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how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we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could</a:t>
            </a:r>
            <a:r>
              <a:rPr sz="24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increase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production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posts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2472" y="1357883"/>
            <a:ext cx="1504315" cy="54102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78740" rIns="0" bIns="0" rtlCol="0">
            <a:spAutoFit/>
          </a:bodyPr>
          <a:lstStyle/>
          <a:p>
            <a:pPr marL="612775" marR="90805" indent="-515620">
              <a:lnSpc>
                <a:spcPct val="100000"/>
              </a:lnSpc>
              <a:spcBef>
                <a:spcPts val="62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topics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post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35552" y="1357883"/>
            <a:ext cx="1504315" cy="54102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365760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Write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post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20155" y="1357883"/>
            <a:ext cx="1504315" cy="54102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185420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Create</a:t>
            </a:r>
            <a:r>
              <a:rPr sz="1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illustration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57421" y="1584960"/>
            <a:ext cx="280035" cy="86995"/>
          </a:xfrm>
          <a:custGeom>
            <a:avLst/>
            <a:gdLst/>
            <a:ahLst/>
            <a:cxnLst/>
            <a:rect l="l" t="t" r="r" b="b"/>
            <a:pathLst>
              <a:path w="280035" h="86994">
                <a:moveTo>
                  <a:pt x="192658" y="0"/>
                </a:moveTo>
                <a:lnTo>
                  <a:pt x="192658" y="86867"/>
                </a:lnTo>
                <a:lnTo>
                  <a:pt x="250570" y="57912"/>
                </a:lnTo>
                <a:lnTo>
                  <a:pt x="207137" y="57912"/>
                </a:lnTo>
                <a:lnTo>
                  <a:pt x="207137" y="28955"/>
                </a:lnTo>
                <a:lnTo>
                  <a:pt x="250570" y="28955"/>
                </a:lnTo>
                <a:lnTo>
                  <a:pt x="192658" y="0"/>
                </a:lnTo>
                <a:close/>
              </a:path>
              <a:path w="280035" h="86994">
                <a:moveTo>
                  <a:pt x="192658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192658" y="57912"/>
                </a:lnTo>
                <a:lnTo>
                  <a:pt x="192658" y="28955"/>
                </a:lnTo>
                <a:close/>
              </a:path>
              <a:path w="280035" h="86994">
                <a:moveTo>
                  <a:pt x="250570" y="28955"/>
                </a:moveTo>
                <a:lnTo>
                  <a:pt x="207137" y="28955"/>
                </a:lnTo>
                <a:lnTo>
                  <a:pt x="207137" y="57912"/>
                </a:lnTo>
                <a:lnTo>
                  <a:pt x="250570" y="57912"/>
                </a:lnTo>
                <a:lnTo>
                  <a:pt x="279526" y="43434"/>
                </a:lnTo>
                <a:lnTo>
                  <a:pt x="250570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40502" y="1584960"/>
            <a:ext cx="280035" cy="86995"/>
          </a:xfrm>
          <a:custGeom>
            <a:avLst/>
            <a:gdLst/>
            <a:ahLst/>
            <a:cxnLst/>
            <a:rect l="l" t="t" r="r" b="b"/>
            <a:pathLst>
              <a:path w="280035" h="86994">
                <a:moveTo>
                  <a:pt x="192659" y="0"/>
                </a:moveTo>
                <a:lnTo>
                  <a:pt x="192659" y="86867"/>
                </a:lnTo>
                <a:lnTo>
                  <a:pt x="250571" y="57912"/>
                </a:lnTo>
                <a:lnTo>
                  <a:pt x="207137" y="57912"/>
                </a:lnTo>
                <a:lnTo>
                  <a:pt x="207137" y="28955"/>
                </a:lnTo>
                <a:lnTo>
                  <a:pt x="250570" y="28955"/>
                </a:lnTo>
                <a:lnTo>
                  <a:pt x="192659" y="0"/>
                </a:lnTo>
                <a:close/>
              </a:path>
              <a:path w="280035" h="86994">
                <a:moveTo>
                  <a:pt x="192659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192659" y="57912"/>
                </a:lnTo>
                <a:lnTo>
                  <a:pt x="192659" y="28955"/>
                </a:lnTo>
                <a:close/>
              </a:path>
              <a:path w="280035" h="86994">
                <a:moveTo>
                  <a:pt x="250570" y="28955"/>
                </a:moveTo>
                <a:lnTo>
                  <a:pt x="207137" y="28955"/>
                </a:lnTo>
                <a:lnTo>
                  <a:pt x="207137" y="57912"/>
                </a:lnTo>
                <a:lnTo>
                  <a:pt x="250571" y="57912"/>
                </a:lnTo>
                <a:lnTo>
                  <a:pt x="279526" y="43434"/>
                </a:lnTo>
                <a:lnTo>
                  <a:pt x="250570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03235" y="1357883"/>
            <a:ext cx="1506220" cy="541020"/>
          </a:xfrm>
          <a:custGeom>
            <a:avLst/>
            <a:gdLst/>
            <a:ahLst/>
            <a:cxnLst/>
            <a:rect l="l" t="t" r="r" b="b"/>
            <a:pathLst>
              <a:path w="1506220" h="541019">
                <a:moveTo>
                  <a:pt x="1505712" y="0"/>
                </a:moveTo>
                <a:lnTo>
                  <a:pt x="0" y="0"/>
                </a:lnTo>
                <a:lnTo>
                  <a:pt x="0" y="541019"/>
                </a:lnTo>
                <a:lnTo>
                  <a:pt x="1505712" y="541019"/>
                </a:lnTo>
                <a:lnTo>
                  <a:pt x="1505712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87436" y="1332738"/>
            <a:ext cx="1338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Edit</a:t>
            </a:r>
            <a:r>
              <a:rPr sz="12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2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modify 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post,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add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illustration </a:t>
            </a:r>
            <a:r>
              <a:rPr sz="1200" b="1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schedule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25106" y="1584960"/>
            <a:ext cx="280035" cy="86995"/>
          </a:xfrm>
          <a:custGeom>
            <a:avLst/>
            <a:gdLst/>
            <a:ahLst/>
            <a:cxnLst/>
            <a:rect l="l" t="t" r="r" b="b"/>
            <a:pathLst>
              <a:path w="280034" h="86994">
                <a:moveTo>
                  <a:pt x="192659" y="0"/>
                </a:moveTo>
                <a:lnTo>
                  <a:pt x="192659" y="86867"/>
                </a:lnTo>
                <a:lnTo>
                  <a:pt x="250571" y="57912"/>
                </a:lnTo>
                <a:lnTo>
                  <a:pt x="207137" y="57912"/>
                </a:lnTo>
                <a:lnTo>
                  <a:pt x="207137" y="28955"/>
                </a:lnTo>
                <a:lnTo>
                  <a:pt x="250570" y="28955"/>
                </a:lnTo>
                <a:lnTo>
                  <a:pt x="192659" y="0"/>
                </a:lnTo>
                <a:close/>
              </a:path>
              <a:path w="280034" h="86994">
                <a:moveTo>
                  <a:pt x="192659" y="28955"/>
                </a:moveTo>
                <a:lnTo>
                  <a:pt x="0" y="28955"/>
                </a:lnTo>
                <a:lnTo>
                  <a:pt x="0" y="57912"/>
                </a:lnTo>
                <a:lnTo>
                  <a:pt x="192659" y="57912"/>
                </a:lnTo>
                <a:lnTo>
                  <a:pt x="192659" y="28955"/>
                </a:lnTo>
                <a:close/>
              </a:path>
              <a:path w="280034" h="86994">
                <a:moveTo>
                  <a:pt x="250570" y="28955"/>
                </a:moveTo>
                <a:lnTo>
                  <a:pt x="207137" y="28955"/>
                </a:lnTo>
                <a:lnTo>
                  <a:pt x="207137" y="57912"/>
                </a:lnTo>
                <a:lnTo>
                  <a:pt x="250571" y="57912"/>
                </a:lnTo>
                <a:lnTo>
                  <a:pt x="279526" y="43434"/>
                </a:lnTo>
                <a:lnTo>
                  <a:pt x="250570" y="2895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2802635" y="2129027"/>
          <a:ext cx="5908039" cy="1046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4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2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6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6615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647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8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887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7824343" y="634365"/>
            <a:ext cx="10642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#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of post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that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can </a:t>
            </a:r>
            <a:r>
              <a:rPr sz="700" spc="-10" dirty="0">
                <a:latin typeface="Calibri"/>
                <a:cs typeface="Calibri"/>
              </a:rPr>
              <a:t>be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done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in </a:t>
            </a:r>
            <a:r>
              <a:rPr sz="700" spc="-14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a</a:t>
            </a:r>
            <a:r>
              <a:rPr sz="700" spc="5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week </a:t>
            </a:r>
            <a:r>
              <a:rPr sz="700" spc="-10" dirty="0">
                <a:latin typeface="Calibri"/>
                <a:cs typeface="Calibri"/>
              </a:rPr>
              <a:t>by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1</a:t>
            </a:r>
            <a:r>
              <a:rPr sz="700" dirty="0">
                <a:latin typeface="Calibri"/>
                <a:cs typeface="Calibri"/>
              </a:rPr>
              <a:t> </a:t>
            </a:r>
            <a:r>
              <a:rPr sz="700" spc="-5" dirty="0">
                <a:latin typeface="Calibri"/>
                <a:cs typeface="Calibri"/>
              </a:rPr>
              <a:t>person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762" y="2483866"/>
            <a:ext cx="212788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80" indent="-82550" algn="just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95250" algn="l"/>
              </a:tabLst>
            </a:pPr>
            <a:r>
              <a:rPr sz="900" spc="-5" dirty="0">
                <a:latin typeface="Calibri"/>
                <a:cs typeface="Calibri"/>
              </a:rPr>
              <a:t>Speed up the writing process (faster typing,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better tools, shortcuts </a:t>
            </a:r>
            <a:r>
              <a:rPr sz="900" dirty="0">
                <a:latin typeface="Calibri"/>
                <a:cs typeface="Calibri"/>
              </a:rPr>
              <a:t>for </a:t>
            </a:r>
            <a:r>
              <a:rPr sz="900" spc="-5" dirty="0">
                <a:latin typeface="Calibri"/>
                <a:cs typeface="Calibri"/>
              </a:rPr>
              <a:t>the </a:t>
            </a:r>
            <a:r>
              <a:rPr sz="900" dirty="0">
                <a:latin typeface="Calibri"/>
                <a:cs typeface="Calibri"/>
              </a:rPr>
              <a:t>most </a:t>
            </a:r>
            <a:r>
              <a:rPr sz="900" spc="-5" dirty="0">
                <a:latin typeface="Calibri"/>
                <a:cs typeface="Calibri"/>
              </a:rPr>
              <a:t>popular </a:t>
            </a:r>
            <a:r>
              <a:rPr sz="900" spc="-19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words)</a:t>
            </a:r>
            <a:endParaRPr sz="900">
              <a:latin typeface="Calibri"/>
              <a:cs typeface="Calibri"/>
            </a:endParaRPr>
          </a:p>
          <a:p>
            <a:pPr marL="94615" indent="-82550" algn="just">
              <a:lnSpc>
                <a:spcPts val="840"/>
              </a:lnSpc>
              <a:buFont typeface="Wingdings"/>
              <a:buChar char=""/>
              <a:tabLst>
                <a:tab pos="95250" algn="l"/>
              </a:tabLst>
            </a:pPr>
            <a:r>
              <a:rPr sz="900" dirty="0">
                <a:latin typeface="Calibri"/>
                <a:cs typeface="Calibri"/>
              </a:rPr>
              <a:t>Make</a:t>
            </a:r>
            <a:r>
              <a:rPr sz="900" spc="-5" dirty="0">
                <a:latin typeface="Calibri"/>
                <a:cs typeface="Calibri"/>
              </a:rPr>
              <a:t> the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researcher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do also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par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time</a:t>
            </a:r>
            <a:endParaRPr sz="900">
              <a:latin typeface="Calibri"/>
              <a:cs typeface="Calibri"/>
            </a:endParaRPr>
          </a:p>
          <a:p>
            <a:pPr marL="94615" algn="just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writing and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making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illustration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66431" y="640080"/>
            <a:ext cx="394970" cy="24701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335"/>
              </a:spcBef>
            </a:pPr>
            <a:r>
              <a:rPr sz="1000" b="1" spc="-10" dirty="0">
                <a:latin typeface="Arial"/>
                <a:cs typeface="Arial"/>
              </a:rPr>
              <a:t>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00527" y="3429000"/>
            <a:ext cx="5814060" cy="242570"/>
          </a:xfrm>
          <a:custGeom>
            <a:avLst/>
            <a:gdLst/>
            <a:ahLst/>
            <a:cxnLst/>
            <a:rect l="l" t="t" r="r" b="b"/>
            <a:pathLst>
              <a:path w="5814059" h="242570">
                <a:moveTo>
                  <a:pt x="5814060" y="0"/>
                </a:moveTo>
                <a:lnTo>
                  <a:pt x="0" y="0"/>
                </a:lnTo>
                <a:lnTo>
                  <a:pt x="2907030" y="242315"/>
                </a:lnTo>
                <a:lnTo>
                  <a:pt x="5814060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878327" y="3812235"/>
            <a:ext cx="5488305" cy="109283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94615" indent="-82550" algn="just">
              <a:lnSpc>
                <a:spcPct val="100000"/>
              </a:lnSpc>
              <a:spcBef>
                <a:spcPts val="585"/>
              </a:spcBef>
              <a:buFont typeface="Wingdings"/>
              <a:buChar char=""/>
              <a:tabLst>
                <a:tab pos="95250" algn="l"/>
              </a:tabLst>
            </a:pPr>
            <a:r>
              <a:rPr sz="900" dirty="0">
                <a:latin typeface="Calibri"/>
                <a:cs typeface="Calibri"/>
              </a:rPr>
              <a:t>We</a:t>
            </a:r>
            <a:r>
              <a:rPr sz="900" spc="-5" dirty="0">
                <a:latin typeface="Calibri"/>
                <a:cs typeface="Calibri"/>
              </a:rPr>
              <a:t> have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almost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doubled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production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post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with the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same resources</a:t>
            </a:r>
            <a:endParaRPr sz="900">
              <a:latin typeface="Calibri"/>
              <a:cs typeface="Calibri"/>
            </a:endParaRPr>
          </a:p>
          <a:p>
            <a:pPr marL="94615" marR="189230" indent="-82550" algn="just">
              <a:lnSpc>
                <a:spcPct val="100000"/>
              </a:lnSpc>
              <a:spcBef>
                <a:spcPts val="489"/>
              </a:spcBef>
              <a:buFont typeface="Wingdings"/>
              <a:buChar char=""/>
              <a:tabLst>
                <a:tab pos="95250" algn="l"/>
              </a:tabLst>
            </a:pPr>
            <a:r>
              <a:rPr sz="900" spc="-5" dirty="0">
                <a:latin typeface="Calibri"/>
                <a:cs typeface="Calibri"/>
              </a:rPr>
              <a:t>The same principles would apply if </a:t>
            </a:r>
            <a:r>
              <a:rPr sz="900" dirty="0">
                <a:latin typeface="Calibri"/>
                <a:cs typeface="Calibri"/>
              </a:rPr>
              <a:t>all </a:t>
            </a:r>
            <a:r>
              <a:rPr sz="900" spc="-5" dirty="0">
                <a:latin typeface="Calibri"/>
                <a:cs typeface="Calibri"/>
              </a:rPr>
              <a:t>the activities were done only by </a:t>
            </a:r>
            <a:r>
              <a:rPr sz="900" dirty="0">
                <a:latin typeface="Calibri"/>
                <a:cs typeface="Calibri"/>
              </a:rPr>
              <a:t>you – </a:t>
            </a:r>
            <a:r>
              <a:rPr sz="900" spc="-5" dirty="0">
                <a:latin typeface="Calibri"/>
                <a:cs typeface="Calibri"/>
              </a:rPr>
              <a:t>in this case it would mean that </a:t>
            </a:r>
            <a:r>
              <a:rPr sz="900" dirty="0">
                <a:latin typeface="Calibri"/>
                <a:cs typeface="Calibri"/>
              </a:rPr>
              <a:t>you 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should not do </a:t>
            </a:r>
            <a:r>
              <a:rPr sz="900" dirty="0">
                <a:latin typeface="Calibri"/>
                <a:cs typeface="Calibri"/>
              </a:rPr>
              <a:t>too </a:t>
            </a:r>
            <a:r>
              <a:rPr sz="900" spc="-5" dirty="0">
                <a:latin typeface="Calibri"/>
                <a:cs typeface="Calibri"/>
              </a:rPr>
              <a:t>much research and illustration but rather improve the typing speed and </a:t>
            </a:r>
            <a:r>
              <a:rPr sz="900" dirty="0">
                <a:latin typeface="Calibri"/>
                <a:cs typeface="Calibri"/>
              </a:rPr>
              <a:t>match </a:t>
            </a:r>
            <a:r>
              <a:rPr sz="900" spc="-5" dirty="0">
                <a:latin typeface="Calibri"/>
                <a:cs typeface="Calibri"/>
              </a:rPr>
              <a:t>the number </a:t>
            </a:r>
            <a:r>
              <a:rPr sz="900" dirty="0">
                <a:latin typeface="Calibri"/>
                <a:cs typeface="Calibri"/>
              </a:rPr>
              <a:t>of 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illustration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and researches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your </a:t>
            </a:r>
            <a:r>
              <a:rPr sz="900" spc="-5" dirty="0">
                <a:latin typeface="Calibri"/>
                <a:cs typeface="Calibri"/>
              </a:rPr>
              <a:t>capacity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writing</a:t>
            </a:r>
            <a:endParaRPr sz="900">
              <a:latin typeface="Calibri"/>
              <a:cs typeface="Calibri"/>
            </a:endParaRPr>
          </a:p>
          <a:p>
            <a:pPr marL="94615" indent="-82550" algn="just">
              <a:lnSpc>
                <a:spcPts val="840"/>
              </a:lnSpc>
              <a:buFont typeface="Wingdings"/>
              <a:buChar char=""/>
              <a:tabLst>
                <a:tab pos="95250" algn="l"/>
              </a:tabLst>
            </a:pPr>
            <a:r>
              <a:rPr sz="900" dirty="0">
                <a:latin typeface="Calibri"/>
                <a:cs typeface="Calibri"/>
              </a:rPr>
              <a:t>If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have no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impact</a:t>
            </a:r>
            <a:r>
              <a:rPr sz="900" dirty="0">
                <a:latin typeface="Calibri"/>
                <a:cs typeface="Calibri"/>
              </a:rPr>
              <a:t> on </a:t>
            </a:r>
            <a:r>
              <a:rPr sz="900" spc="-5" dirty="0">
                <a:latin typeface="Calibri"/>
                <a:cs typeface="Calibri"/>
              </a:rPr>
              <a:t>the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process </a:t>
            </a:r>
            <a:r>
              <a:rPr sz="900" dirty="0">
                <a:latin typeface="Calibri"/>
                <a:cs typeface="Calibri"/>
              </a:rPr>
              <a:t>(you are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one of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guys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above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just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doing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his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own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part and</a:t>
            </a:r>
            <a:r>
              <a:rPr sz="900" dirty="0">
                <a:latin typeface="Calibri"/>
                <a:cs typeface="Calibri"/>
              </a:rPr>
              <a:t> your </a:t>
            </a:r>
            <a:r>
              <a:rPr sz="900" spc="-5" dirty="0">
                <a:latin typeface="Calibri"/>
                <a:cs typeface="Calibri"/>
              </a:rPr>
              <a:t>boss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does not</a:t>
            </a:r>
            <a:endParaRPr sz="900">
              <a:latin typeface="Calibri"/>
              <a:cs typeface="Calibri"/>
            </a:endParaRPr>
          </a:p>
          <a:p>
            <a:pPr marR="678180" algn="r">
              <a:lnSpc>
                <a:spcPct val="100000"/>
              </a:lnSpc>
            </a:pPr>
            <a:r>
              <a:rPr sz="900" spc="-5" dirty="0">
                <a:latin typeface="Calibri"/>
                <a:cs typeface="Calibri"/>
              </a:rPr>
              <a:t>want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listen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</a:t>
            </a:r>
            <a:r>
              <a:rPr sz="900" spc="-5" dirty="0">
                <a:latin typeface="Calibri"/>
                <a:cs typeface="Calibri"/>
              </a:rPr>
              <a:t> then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simply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less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 </a:t>
            </a:r>
            <a:r>
              <a:rPr sz="900" spc="-5" dirty="0">
                <a:latin typeface="Calibri"/>
                <a:cs typeface="Calibri"/>
              </a:rPr>
              <a:t>identify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bottleneck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and adjust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your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speed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his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speed.</a:t>
            </a:r>
            <a:endParaRPr sz="900">
              <a:latin typeface="Calibri"/>
              <a:cs typeface="Calibri"/>
            </a:endParaRPr>
          </a:p>
          <a:p>
            <a:pPr marL="94615" marR="681355" indent="-95250" algn="r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95250" algn="l"/>
              </a:tabLst>
            </a:pPr>
            <a:r>
              <a:rPr sz="900" dirty="0">
                <a:latin typeface="Calibri"/>
                <a:cs typeface="Calibri"/>
              </a:rPr>
              <a:t>On</a:t>
            </a:r>
            <a:r>
              <a:rPr sz="900" spc="-5" dirty="0">
                <a:latin typeface="Calibri"/>
                <a:cs typeface="Calibri"/>
              </a:rPr>
              <a:t> the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other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hand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if </a:t>
            </a:r>
            <a:r>
              <a:rPr sz="900" dirty="0">
                <a:latin typeface="Calibri"/>
                <a:cs typeface="Calibri"/>
              </a:rPr>
              <a:t>you  are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bottleneck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then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speed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up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because the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whole team depends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you.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62</a:t>
            </a:fld>
            <a:endParaRPr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5501" y="2056841"/>
            <a:ext cx="3735704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Critical</a:t>
            </a:r>
            <a:r>
              <a:rPr spc="-50" dirty="0"/>
              <a:t> </a:t>
            </a:r>
            <a:r>
              <a:rPr spc="-10" dirty="0"/>
              <a:t>Chain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98296" y="88849"/>
            <a:ext cx="785304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One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 the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biggest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problem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efficiency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so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called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Parkinson’s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Law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–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Work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expand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so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as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fill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time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available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its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completion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8131" y="1563624"/>
            <a:ext cx="6411435" cy="235305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64</a:t>
            </a:fld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5355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People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when</a:t>
            </a:r>
            <a:r>
              <a:rPr sz="20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asked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evaluate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time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certain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things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will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take</a:t>
            </a:r>
            <a:r>
              <a:rPr sz="20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build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0442" y="312801"/>
            <a:ext cx="7734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000" b="1" spc="-35" dirty="0">
                <a:solidFill>
                  <a:srgbClr val="006FC0"/>
                </a:solidFill>
                <a:latin typeface="Calibri"/>
                <a:cs typeface="Calibri"/>
              </a:rPr>
              <a:t>f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9160" y="1136903"/>
            <a:ext cx="151384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7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7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48228" y="1136903"/>
            <a:ext cx="650875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7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7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9620" y="1136903"/>
            <a:ext cx="65278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7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7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2875" y="1708404"/>
            <a:ext cx="4883150" cy="215265"/>
          </a:xfrm>
          <a:custGeom>
            <a:avLst/>
            <a:gdLst/>
            <a:ahLst/>
            <a:cxnLst/>
            <a:rect l="l" t="t" r="r" b="b"/>
            <a:pathLst>
              <a:path w="4883150" h="215264">
                <a:moveTo>
                  <a:pt x="4882896" y="0"/>
                </a:moveTo>
                <a:lnTo>
                  <a:pt x="4881491" y="41808"/>
                </a:lnTo>
                <a:lnTo>
                  <a:pt x="4877657" y="75961"/>
                </a:lnTo>
                <a:lnTo>
                  <a:pt x="4871966" y="98994"/>
                </a:lnTo>
                <a:lnTo>
                  <a:pt x="4864989" y="107442"/>
                </a:lnTo>
                <a:lnTo>
                  <a:pt x="2459354" y="107442"/>
                </a:lnTo>
                <a:lnTo>
                  <a:pt x="2452377" y="115889"/>
                </a:lnTo>
                <a:lnTo>
                  <a:pt x="2446686" y="138922"/>
                </a:lnTo>
                <a:lnTo>
                  <a:pt x="2442852" y="173075"/>
                </a:lnTo>
                <a:lnTo>
                  <a:pt x="2441448" y="214884"/>
                </a:lnTo>
                <a:lnTo>
                  <a:pt x="2440043" y="173075"/>
                </a:lnTo>
                <a:lnTo>
                  <a:pt x="2436209" y="138922"/>
                </a:lnTo>
                <a:lnTo>
                  <a:pt x="2430518" y="115889"/>
                </a:lnTo>
                <a:lnTo>
                  <a:pt x="2423541" y="107442"/>
                </a:lnTo>
                <a:lnTo>
                  <a:pt x="17907" y="107442"/>
                </a:lnTo>
                <a:lnTo>
                  <a:pt x="10935" y="98994"/>
                </a:lnTo>
                <a:lnTo>
                  <a:pt x="5243" y="75961"/>
                </a:lnTo>
                <a:lnTo>
                  <a:pt x="1406" y="41808"/>
                </a:lnTo>
                <a:lnTo>
                  <a:pt x="0" y="0"/>
                </a:lnTo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99160" y="2068067"/>
            <a:ext cx="4897120" cy="43180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977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7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9160" y="2787395"/>
            <a:ext cx="5905500" cy="43307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990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8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12492" y="1136903"/>
            <a:ext cx="920750" cy="431800"/>
          </a:xfrm>
          <a:custGeom>
            <a:avLst/>
            <a:gdLst/>
            <a:ahLst/>
            <a:cxnLst/>
            <a:rect l="l" t="t" r="r" b="b"/>
            <a:pathLst>
              <a:path w="920750" h="431800">
                <a:moveTo>
                  <a:pt x="920495" y="0"/>
                </a:moveTo>
                <a:lnTo>
                  <a:pt x="0" y="0"/>
                </a:lnTo>
                <a:lnTo>
                  <a:pt x="0" y="431291"/>
                </a:lnTo>
                <a:lnTo>
                  <a:pt x="920495" y="431291"/>
                </a:lnTo>
                <a:lnTo>
                  <a:pt x="920495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8976" y="1136903"/>
            <a:ext cx="565785" cy="431800"/>
          </a:xfrm>
          <a:custGeom>
            <a:avLst/>
            <a:gdLst/>
            <a:ahLst/>
            <a:cxnLst/>
            <a:rect l="l" t="t" r="r" b="b"/>
            <a:pathLst>
              <a:path w="565785" h="431800">
                <a:moveTo>
                  <a:pt x="565403" y="0"/>
                </a:moveTo>
                <a:lnTo>
                  <a:pt x="0" y="0"/>
                </a:lnTo>
                <a:lnTo>
                  <a:pt x="0" y="431291"/>
                </a:lnTo>
                <a:lnTo>
                  <a:pt x="565403" y="431291"/>
                </a:lnTo>
                <a:lnTo>
                  <a:pt x="565403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31891" y="1136903"/>
            <a:ext cx="563880" cy="431800"/>
          </a:xfrm>
          <a:custGeom>
            <a:avLst/>
            <a:gdLst/>
            <a:ahLst/>
            <a:cxnLst/>
            <a:rect l="l" t="t" r="r" b="b"/>
            <a:pathLst>
              <a:path w="563879" h="431800">
                <a:moveTo>
                  <a:pt x="563879" y="0"/>
                </a:moveTo>
                <a:lnTo>
                  <a:pt x="0" y="0"/>
                </a:lnTo>
                <a:lnTo>
                  <a:pt x="0" y="431291"/>
                </a:lnTo>
                <a:lnTo>
                  <a:pt x="563879" y="431291"/>
                </a:lnTo>
                <a:lnTo>
                  <a:pt x="563879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899160" y="3435096"/>
          <a:ext cx="4895849" cy="432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81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Central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buffer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28575">
                      <a:solidFill>
                        <a:srgbClr val="FFFFFF"/>
                      </a:solidFill>
                      <a:prstDash val="solid"/>
                    </a:lnL>
                    <a:solidFill>
                      <a:srgbClr val="8E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7595616" y="595883"/>
            <a:ext cx="361315" cy="216535"/>
          </a:xfrm>
          <a:custGeom>
            <a:avLst/>
            <a:gdLst/>
            <a:ahLst/>
            <a:cxnLst/>
            <a:rect l="l" t="t" r="r" b="b"/>
            <a:pathLst>
              <a:path w="361315" h="216534">
                <a:moveTo>
                  <a:pt x="361188" y="0"/>
                </a:moveTo>
                <a:lnTo>
                  <a:pt x="0" y="0"/>
                </a:lnTo>
                <a:lnTo>
                  <a:pt x="0" y="216408"/>
                </a:lnTo>
                <a:lnTo>
                  <a:pt x="361188" y="216408"/>
                </a:lnTo>
                <a:lnTo>
                  <a:pt x="36118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95616" y="920496"/>
            <a:ext cx="361315" cy="216535"/>
          </a:xfrm>
          <a:custGeom>
            <a:avLst/>
            <a:gdLst/>
            <a:ahLst/>
            <a:cxnLst/>
            <a:rect l="l" t="t" r="r" b="b"/>
            <a:pathLst>
              <a:path w="361315" h="216534">
                <a:moveTo>
                  <a:pt x="361188" y="0"/>
                </a:moveTo>
                <a:lnTo>
                  <a:pt x="0" y="0"/>
                </a:lnTo>
                <a:lnTo>
                  <a:pt x="0" y="216408"/>
                </a:lnTo>
                <a:lnTo>
                  <a:pt x="361188" y="216408"/>
                </a:lnTo>
                <a:lnTo>
                  <a:pt x="361188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95616" y="1245108"/>
            <a:ext cx="361315" cy="215265"/>
          </a:xfrm>
          <a:custGeom>
            <a:avLst/>
            <a:gdLst/>
            <a:ahLst/>
            <a:cxnLst/>
            <a:rect l="l" t="t" r="r" b="b"/>
            <a:pathLst>
              <a:path w="361315" h="215265">
                <a:moveTo>
                  <a:pt x="361188" y="0"/>
                </a:moveTo>
                <a:lnTo>
                  <a:pt x="0" y="0"/>
                </a:lnTo>
                <a:lnTo>
                  <a:pt x="0" y="214884"/>
                </a:lnTo>
                <a:lnTo>
                  <a:pt x="361188" y="214884"/>
                </a:lnTo>
                <a:lnTo>
                  <a:pt x="36118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162290" y="622172"/>
            <a:ext cx="605155" cy="472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Calibri"/>
                <a:cs typeface="Calibri"/>
              </a:rPr>
              <a:t>Declared</a:t>
            </a:r>
            <a:r>
              <a:rPr sz="800" spc="-3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time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800" spc="-5" dirty="0">
                <a:latin typeface="Calibri"/>
                <a:cs typeface="Calibri"/>
              </a:rPr>
              <a:t>Buffer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time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65</a:t>
            </a:fld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8162290" y="1269949"/>
            <a:ext cx="63119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Calibri"/>
                <a:cs typeface="Calibri"/>
              </a:rPr>
              <a:t>Re</a:t>
            </a:r>
            <a:r>
              <a:rPr sz="800" dirty="0">
                <a:latin typeface="Calibri"/>
                <a:cs typeface="Calibri"/>
              </a:rPr>
              <a:t>al </a:t>
            </a:r>
            <a:r>
              <a:rPr sz="800" spc="-10" dirty="0">
                <a:latin typeface="Calibri"/>
                <a:cs typeface="Calibri"/>
              </a:rPr>
              <a:t>e</a:t>
            </a:r>
            <a:r>
              <a:rPr sz="800" spc="-5" dirty="0">
                <a:latin typeface="Calibri"/>
                <a:cs typeface="Calibri"/>
              </a:rPr>
              <a:t>x</a:t>
            </a:r>
            <a:r>
              <a:rPr sz="800" spc="-10" dirty="0">
                <a:latin typeface="Calibri"/>
                <a:cs typeface="Calibri"/>
              </a:rPr>
              <a:t>e</a:t>
            </a:r>
            <a:r>
              <a:rPr sz="800" spc="-5" dirty="0">
                <a:latin typeface="Calibri"/>
                <a:cs typeface="Calibri"/>
              </a:rPr>
              <a:t>cu</a:t>
            </a:r>
            <a:r>
              <a:rPr sz="800" spc="-10" dirty="0">
                <a:latin typeface="Calibri"/>
                <a:cs typeface="Calibri"/>
              </a:rPr>
              <a:t>tio</a:t>
            </a:r>
            <a:r>
              <a:rPr sz="800" dirty="0">
                <a:latin typeface="Calibri"/>
                <a:cs typeface="Calibri"/>
              </a:rPr>
              <a:t>n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0735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Simulation</a:t>
            </a:r>
            <a:r>
              <a:rPr spc="-45" dirty="0"/>
              <a:t> </a:t>
            </a:r>
            <a:r>
              <a:rPr spc="-10" dirty="0"/>
              <a:t>analysis</a:t>
            </a:r>
            <a:r>
              <a:rPr spc="-20" dirty="0"/>
              <a:t> </a:t>
            </a:r>
            <a:r>
              <a:rPr spc="-5" dirty="0"/>
              <a:t>– </a:t>
            </a:r>
            <a:r>
              <a:rPr spc="-1225" dirty="0"/>
              <a:t> </a:t>
            </a:r>
            <a:r>
              <a:rPr spc="-15" dirty="0"/>
              <a:t>Introduction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216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246495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10" dirty="0">
                <a:latin typeface="Calibri"/>
                <a:cs typeface="Calibri"/>
              </a:rPr>
              <a:t>Future</a:t>
            </a:r>
            <a:r>
              <a:rPr sz="1700" b="1" dirty="0">
                <a:latin typeface="Calibri"/>
                <a:cs typeface="Calibri"/>
              </a:rPr>
              <a:t> is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pretty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difficult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figure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out.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spc="-45" dirty="0">
                <a:latin typeface="Calibri"/>
                <a:cs typeface="Calibri"/>
              </a:rPr>
              <a:t>You</a:t>
            </a:r>
            <a:r>
              <a:rPr sz="1700" b="1" spc="-5" dirty="0">
                <a:latin typeface="Calibri"/>
                <a:cs typeface="Calibri"/>
              </a:rPr>
              <a:t> can</a:t>
            </a:r>
            <a:r>
              <a:rPr sz="1700" b="1" spc="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scenario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analysis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or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you </a:t>
            </a:r>
            <a:r>
              <a:rPr sz="1700" b="1" spc="-5" dirty="0">
                <a:latin typeface="Calibri"/>
                <a:cs typeface="Calibri"/>
              </a:rPr>
              <a:t>check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ALL</a:t>
            </a:r>
            <a:r>
              <a:rPr sz="1700" b="1" spc="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the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potential</a:t>
            </a:r>
            <a:r>
              <a:rPr sz="17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options</a:t>
            </a:r>
            <a:r>
              <a:rPr sz="1700" b="1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see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which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optimal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217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23240"/>
            </a:xfrm>
            <a:custGeom>
              <a:avLst/>
              <a:gdLst/>
              <a:ahLst/>
              <a:cxnLst/>
              <a:rect l="l" t="t" r="r" b="b"/>
              <a:pathLst>
                <a:path w="6731634" h="523239">
                  <a:moveTo>
                    <a:pt x="6731508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6731508" y="522732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70577"/>
            <a:ext cx="636778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Imagine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for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 second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that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you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have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small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bakery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trying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decide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what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is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the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optimal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Calibri"/>
                <a:cs typeface="Calibri"/>
              </a:rPr>
              <a:t>number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cakes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that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you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should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bake.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You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want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use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simulations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to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find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out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731759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producer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cakes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at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the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same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time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can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bake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from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1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10 </a:t>
            </a:r>
            <a:r>
              <a:rPr sz="2100" b="1" spc="-459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cakes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using the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simulation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find optimal production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batch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would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entail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calculating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the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costs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all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options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149" y="1598868"/>
            <a:ext cx="303065" cy="26871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438400" y="1557527"/>
            <a:ext cx="1005840" cy="360045"/>
            <a:chOff x="2438400" y="1557527"/>
            <a:chExt cx="1005840" cy="3600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1069" y="1598868"/>
              <a:ext cx="303065" cy="2687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400" y="1557527"/>
              <a:ext cx="719327" cy="35966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3603" y="1557527"/>
            <a:ext cx="697991" cy="35966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707891" y="1557527"/>
            <a:ext cx="1339850" cy="360045"/>
            <a:chOff x="3707891" y="1557527"/>
            <a:chExt cx="1339850" cy="36004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1962" y="1598868"/>
              <a:ext cx="301787" cy="2687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7891" y="1557527"/>
              <a:ext cx="720851" cy="3596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4317" y="1598868"/>
              <a:ext cx="303065" cy="268714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5364479" y="1557527"/>
            <a:ext cx="1338580" cy="360045"/>
            <a:chOff x="5364479" y="1557527"/>
            <a:chExt cx="1338580" cy="36004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7149" y="1598868"/>
              <a:ext cx="303065" cy="26871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479" y="1557527"/>
              <a:ext cx="719328" cy="3596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0782" y="1598868"/>
              <a:ext cx="301787" cy="26871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0926" y="1598868"/>
            <a:ext cx="301787" cy="268714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7380731" y="1557527"/>
            <a:ext cx="1694814" cy="713740"/>
            <a:chOff x="7380731" y="1557527"/>
            <a:chExt cx="1694814" cy="71374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3400" y="1598868"/>
              <a:ext cx="303065" cy="2687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80731" y="1557527"/>
              <a:ext cx="719328" cy="3596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8095" y="1557527"/>
              <a:ext cx="687324" cy="3596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80731" y="1911095"/>
              <a:ext cx="359664" cy="359663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323088" y="2781300"/>
            <a:ext cx="1708785" cy="727075"/>
            <a:chOff x="323088" y="2781300"/>
            <a:chExt cx="1708785" cy="727075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7158" y="2822815"/>
              <a:ext cx="301787" cy="2698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3088" y="2781300"/>
              <a:ext cx="720852" cy="3611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1976" y="2781300"/>
              <a:ext cx="699515" cy="36118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3088" y="3147059"/>
              <a:ext cx="720852" cy="361188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2572511" y="2781300"/>
            <a:ext cx="1708785" cy="727075"/>
            <a:chOff x="2572511" y="2781300"/>
            <a:chExt cx="1708785" cy="727075"/>
          </a:xfrm>
        </p:grpSpPr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6582" y="2822815"/>
              <a:ext cx="301787" cy="26985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2511" y="2781300"/>
              <a:ext cx="720851" cy="3611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81400" y="2781300"/>
              <a:ext cx="699515" cy="36118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6582" y="3188575"/>
              <a:ext cx="301787" cy="26985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2511" y="3147059"/>
              <a:ext cx="720851" cy="361188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4817364" y="2781300"/>
            <a:ext cx="1706880" cy="727075"/>
            <a:chOff x="4817364" y="2781300"/>
            <a:chExt cx="1706880" cy="727075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9910" y="2822815"/>
              <a:ext cx="301787" cy="26985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7364" y="2781300"/>
              <a:ext cx="719327" cy="3611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24728" y="2781300"/>
              <a:ext cx="699516" cy="36118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9910" y="3188575"/>
              <a:ext cx="301787" cy="26985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7364" y="3147059"/>
              <a:ext cx="719327" cy="36118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3666" y="3188575"/>
              <a:ext cx="301787" cy="269853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7071359" y="2781300"/>
            <a:ext cx="1708785" cy="727075"/>
            <a:chOff x="7071359" y="2781300"/>
            <a:chExt cx="1708785" cy="727075"/>
          </a:xfrm>
        </p:grpSpPr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5430" y="2822815"/>
              <a:ext cx="301787" cy="26985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71359" y="2781300"/>
              <a:ext cx="720852" cy="36118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80247" y="2781300"/>
              <a:ext cx="699516" cy="36118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5430" y="3188575"/>
              <a:ext cx="301787" cy="26985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71359" y="3147059"/>
              <a:ext cx="720852" cy="36118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80247" y="3147059"/>
              <a:ext cx="699516" cy="361188"/>
            </a:xfrm>
            <a:prstGeom prst="rect">
              <a:avLst/>
            </a:prstGeom>
          </p:spPr>
        </p:pic>
      </p:grp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69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151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08632" y="4578095"/>
              <a:ext cx="7129780" cy="554990"/>
            </a:xfrm>
            <a:custGeom>
              <a:avLst/>
              <a:gdLst/>
              <a:ahLst/>
              <a:cxnLst/>
              <a:rect l="l" t="t" r="r" b="b"/>
              <a:pathLst>
                <a:path w="7129780" h="554989">
                  <a:moveTo>
                    <a:pt x="7129272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7129272" y="554736"/>
                  </a:lnTo>
                  <a:lnTo>
                    <a:pt x="7129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88260" y="4600447"/>
            <a:ext cx="672528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-30" dirty="0">
                <a:latin typeface="Calibri"/>
                <a:cs typeface="Calibri"/>
              </a:rPr>
              <a:t>We </a:t>
            </a:r>
            <a:r>
              <a:rPr sz="1500" b="1" spc="-5" dirty="0">
                <a:latin typeface="Calibri"/>
                <a:cs typeface="Calibri"/>
              </a:rPr>
              <a:t>will </a:t>
            </a:r>
            <a:r>
              <a:rPr sz="1500" b="1" dirty="0">
                <a:latin typeface="Calibri"/>
                <a:cs typeface="Calibri"/>
              </a:rPr>
              <a:t>help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Adam and </a:t>
            </a:r>
            <a:r>
              <a:rPr sz="1500" b="1" spc="-25" dirty="0">
                <a:latin typeface="Calibri"/>
                <a:cs typeface="Calibri"/>
              </a:rPr>
              <a:t>Eva </a:t>
            </a:r>
            <a:r>
              <a:rPr sz="1500" b="1" dirty="0">
                <a:solidFill>
                  <a:srgbClr val="C0504D"/>
                </a:solidFill>
                <a:latin typeface="Calibri"/>
                <a:cs typeface="Calibri"/>
              </a:rPr>
              <a:t>pick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the best </a:t>
            </a:r>
            <a:r>
              <a:rPr sz="1500" b="1" spc="-10" dirty="0">
                <a:solidFill>
                  <a:srgbClr val="C0504D"/>
                </a:solidFill>
                <a:latin typeface="Calibri"/>
                <a:cs typeface="Calibri"/>
              </a:rPr>
              <a:t>size </a:t>
            </a:r>
            <a:r>
              <a:rPr sz="1500" b="1" dirty="0">
                <a:solidFill>
                  <a:srgbClr val="C0504D"/>
                </a:solidFill>
                <a:latin typeface="Calibri"/>
                <a:cs typeface="Calibri"/>
              </a:rPr>
              <a:t>of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the </a:t>
            </a:r>
            <a:r>
              <a:rPr sz="1500" b="1" spc="-5" dirty="0">
                <a:latin typeface="Calibri"/>
                <a:cs typeface="Calibri"/>
              </a:rPr>
              <a:t>house </a:t>
            </a:r>
            <a:r>
              <a:rPr sz="1500" b="1" spc="-10" dirty="0">
                <a:latin typeface="Calibri"/>
                <a:cs typeface="Calibri"/>
              </a:rPr>
              <a:t>for </a:t>
            </a:r>
            <a:r>
              <a:rPr sz="1500" b="1" spc="-5" dirty="0">
                <a:latin typeface="Calibri"/>
                <a:cs typeface="Calibri"/>
              </a:rPr>
              <a:t>their </a:t>
            </a:r>
            <a:r>
              <a:rPr sz="1500" b="1" spc="-20" dirty="0">
                <a:latin typeface="Calibri"/>
                <a:cs typeface="Calibri"/>
              </a:rPr>
              <a:t>family. </a:t>
            </a:r>
            <a:r>
              <a:rPr sz="1500" b="1" spc="-10" dirty="0">
                <a:latin typeface="Calibri"/>
                <a:cs typeface="Calibri"/>
              </a:rPr>
              <a:t>They have </a:t>
            </a:r>
            <a:r>
              <a:rPr sz="1500" b="1" spc="-32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currently</a:t>
            </a:r>
            <a:r>
              <a:rPr sz="1500" b="1" dirty="0">
                <a:latin typeface="Calibri"/>
                <a:cs typeface="Calibri"/>
              </a:rPr>
              <a:t> 1 kid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but </a:t>
            </a:r>
            <a:r>
              <a:rPr sz="1500" b="1" spc="-10" dirty="0">
                <a:latin typeface="Calibri"/>
                <a:cs typeface="Calibri"/>
              </a:rPr>
              <a:t>may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have</a:t>
            </a:r>
            <a:r>
              <a:rPr sz="1500" b="1" spc="-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more.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30" dirty="0">
                <a:latin typeface="Calibri"/>
                <a:cs typeface="Calibri"/>
              </a:rPr>
              <a:t>We</a:t>
            </a:r>
            <a:r>
              <a:rPr sz="1500" b="1" spc="-5" dirty="0">
                <a:latin typeface="Calibri"/>
                <a:cs typeface="Calibri"/>
              </a:rPr>
              <a:t> will</a:t>
            </a:r>
            <a:r>
              <a:rPr sz="1500" b="1" spc="-3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try</a:t>
            </a:r>
            <a:r>
              <a:rPr sz="1500" b="1" spc="1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to</a:t>
            </a:r>
            <a:r>
              <a:rPr sz="1500" b="1" spc="1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pick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the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optimal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solution.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4949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There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are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plenty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things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do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thanks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simulations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70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60347" y="1402080"/>
            <a:ext cx="302387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Times New Roman"/>
              <a:cs typeface="Times New Roman"/>
            </a:endParaRPr>
          </a:p>
          <a:p>
            <a:pPr marL="57467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optimal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solutions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2266188"/>
            <a:ext cx="302387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Times New Roman"/>
              <a:cs typeface="Times New Roman"/>
            </a:endParaRPr>
          </a:p>
          <a:p>
            <a:pPr marL="312420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Carry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sensitivity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analysis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3130295"/>
            <a:ext cx="302387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Times New Roman"/>
              <a:cs typeface="Times New Roman"/>
            </a:endParaRPr>
          </a:p>
          <a:p>
            <a:pPr marL="85788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Forecast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5255" y="1402080"/>
            <a:ext cx="302514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Times New Roman"/>
              <a:cs typeface="Times New Roman"/>
            </a:endParaRPr>
          </a:p>
          <a:p>
            <a:pPr marL="95250">
              <a:lnSpc>
                <a:spcPct val="100000"/>
              </a:lnSpc>
            </a:pP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Test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boundaries</a:t>
            </a:r>
            <a:r>
              <a:rPr sz="16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5255" y="2266188"/>
            <a:ext cx="302514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Times New Roman"/>
              <a:cs typeface="Times New Roman"/>
            </a:endParaRPr>
          </a:p>
          <a:p>
            <a:pPr marL="83756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weak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spots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3124200"/>
            <a:ext cx="302514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…..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0735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Decomposition analysis </a:t>
            </a:r>
            <a:r>
              <a:rPr spc="-5" dirty="0"/>
              <a:t>– </a:t>
            </a:r>
            <a:r>
              <a:rPr spc="-1230" dirty="0"/>
              <a:t> </a:t>
            </a:r>
            <a:r>
              <a:rPr spc="-15" dirty="0"/>
              <a:t>Introduction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1975" y="1420367"/>
            <a:ext cx="7149465" cy="26993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739"/>
              </a:spcBef>
            </a:pPr>
            <a:r>
              <a:rPr sz="3000" b="1" spc="-15" dirty="0">
                <a:solidFill>
                  <a:srgbClr val="FFFFFF"/>
                </a:solidFill>
                <a:latin typeface="Calibri"/>
                <a:cs typeface="Calibri"/>
              </a:rPr>
              <a:t>Revenue</a:t>
            </a:r>
            <a:r>
              <a:rPr sz="3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Growth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72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8296" y="20269"/>
            <a:ext cx="730250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Decomposition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analysis shows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 what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are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components,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driving </a:t>
            </a:r>
            <a:r>
              <a:rPr sz="2000" b="1" spc="-4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forces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behind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certain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phenomena. Imagine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for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 second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that we are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analyzing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revenue</a:t>
            </a:r>
            <a:r>
              <a:rPr sz="20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growth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 a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FMCG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company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2024" y="3310127"/>
            <a:ext cx="4455160" cy="809625"/>
          </a:xfrm>
          <a:custGeom>
            <a:avLst/>
            <a:gdLst/>
            <a:ahLst/>
            <a:cxnLst/>
            <a:rect l="l" t="t" r="r" b="b"/>
            <a:pathLst>
              <a:path w="4455159" h="809625">
                <a:moveTo>
                  <a:pt x="4454652" y="0"/>
                </a:moveTo>
                <a:lnTo>
                  <a:pt x="2301240" y="0"/>
                </a:lnTo>
                <a:lnTo>
                  <a:pt x="2301240" y="323088"/>
                </a:lnTo>
                <a:lnTo>
                  <a:pt x="0" y="323088"/>
                </a:lnTo>
                <a:lnTo>
                  <a:pt x="0" y="809244"/>
                </a:lnTo>
                <a:lnTo>
                  <a:pt x="4454652" y="809244"/>
                </a:lnTo>
                <a:lnTo>
                  <a:pt x="4454652" y="431292"/>
                </a:lnTo>
                <a:lnTo>
                  <a:pt x="4454652" y="323088"/>
                </a:lnTo>
                <a:lnTo>
                  <a:pt x="4454652" y="0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8296" y="17221"/>
            <a:ext cx="7849234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006FC0"/>
                </a:solidFill>
                <a:latin typeface="Calibri"/>
                <a:cs typeface="Calibri"/>
              </a:rPr>
              <a:t>We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would 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like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break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it down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following components. This </a:t>
            </a:r>
            <a:r>
              <a:rPr sz="2400" b="1" spc="-5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decomposition helps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us see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how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we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managed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grow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revenues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73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319783" y="1420367"/>
            <a:ext cx="2520950" cy="2699385"/>
          </a:xfrm>
          <a:prstGeom prst="rect">
            <a:avLst/>
          </a:prstGeom>
          <a:solidFill>
            <a:srgbClr val="17375E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Times New Roman"/>
              <a:cs typeface="Times New Roman"/>
            </a:endParaRPr>
          </a:p>
          <a:p>
            <a:pPr marL="610235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customers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83735" y="1420367"/>
            <a:ext cx="2161540" cy="2106295"/>
          </a:xfrm>
          <a:prstGeom prst="rect">
            <a:avLst/>
          </a:prstGeom>
          <a:solidFill>
            <a:srgbClr val="30859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Times New Roman"/>
              <a:cs typeface="Times New Roman"/>
            </a:endParaRPr>
          </a:p>
          <a:p>
            <a:pPr marL="49530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products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02023" y="3741420"/>
            <a:ext cx="4455160" cy="378460"/>
          </a:xfrm>
          <a:prstGeom prst="rect">
            <a:avLst/>
          </a:prstGeom>
          <a:solidFill>
            <a:srgbClr val="943735"/>
          </a:solidFill>
        </p:spPr>
        <p:txBody>
          <a:bodyPr vert="horz" wrap="square" lIns="0" tIns="1905" rIns="0" bIns="0" rtlCol="0">
            <a:spAutoFit/>
          </a:bodyPr>
          <a:lstStyle/>
          <a:p>
            <a:pPr marL="109855">
              <a:lnSpc>
                <a:spcPct val="100000"/>
              </a:lnSpc>
              <a:spcBef>
                <a:spcPts val="1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Increased</a:t>
            </a:r>
            <a:r>
              <a:rPr sz="16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sales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existing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customers</a:t>
            </a:r>
            <a:r>
              <a:rPr sz="16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products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7167" y="1420367"/>
            <a:ext cx="2159635" cy="431800"/>
          </a:xfrm>
          <a:prstGeom prst="rect">
            <a:avLst/>
          </a:prstGeom>
          <a:solidFill>
            <a:srgbClr val="E36C09"/>
          </a:solidFill>
        </p:spPr>
        <p:txBody>
          <a:bodyPr vert="horz" wrap="square" lIns="0" tIns="8128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640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Others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00215" y="1938527"/>
            <a:ext cx="2159635" cy="1263650"/>
          </a:xfrm>
          <a:prstGeom prst="rect">
            <a:avLst/>
          </a:prstGeom>
          <a:solidFill>
            <a:srgbClr val="5F497A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Times New Roman"/>
              <a:cs typeface="Times New Roman"/>
            </a:endParaRPr>
          </a:p>
          <a:p>
            <a:pPr marL="441959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Increased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price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0053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Decomposition</a:t>
            </a:r>
            <a:r>
              <a:rPr sz="24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analysis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helps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achieve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a lot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goals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74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60347" y="1203960"/>
            <a:ext cx="309562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54305" rIns="0" bIns="0" rtlCol="0">
            <a:spAutoFit/>
          </a:bodyPr>
          <a:lstStyle/>
          <a:p>
            <a:pPr marL="314960">
              <a:lnSpc>
                <a:spcPct val="100000"/>
              </a:lnSpc>
              <a:spcBef>
                <a:spcPts val="1215"/>
              </a:spcBef>
            </a:pP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Pick</a:t>
            </a:r>
            <a:r>
              <a:rPr sz="1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biggest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contributor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959864"/>
            <a:ext cx="309562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4765" rIns="0" bIns="0" rtlCol="0">
            <a:spAutoFit/>
          </a:bodyPr>
          <a:lstStyle/>
          <a:p>
            <a:pPr marL="426084" marR="149225" indent="-271780">
              <a:lnSpc>
                <a:spcPct val="100000"/>
              </a:lnSpc>
              <a:spcBef>
                <a:spcPts val="195"/>
              </a:spcBef>
            </a:pPr>
            <a:r>
              <a:rPr sz="1700" b="1" spc="-45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will know what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to focus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700" b="1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required</a:t>
            </a:r>
            <a:r>
              <a:rPr sz="17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effect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2769107"/>
            <a:ext cx="309562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Check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extent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were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dealing</a:t>
            </a:r>
            <a:r>
              <a:rPr sz="17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one-offs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5255" y="1202436"/>
            <a:ext cx="309689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4765" rIns="0" bIns="0" rtlCol="0">
            <a:spAutoFit/>
          </a:bodyPr>
          <a:lstStyle/>
          <a:p>
            <a:pPr marL="694690" marR="163195" indent="-521334">
              <a:lnSpc>
                <a:spcPct val="100000"/>
              </a:lnSpc>
              <a:spcBef>
                <a:spcPts val="195"/>
              </a:spcBef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Create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business model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based </a:t>
            </a:r>
            <a:r>
              <a:rPr sz="1700" b="1" spc="-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drivers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KPIs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5255" y="2013204"/>
            <a:ext cx="309689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Forecast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17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endParaRPr sz="17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results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5255" y="2769107"/>
            <a:ext cx="3096895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26034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4"/>
              </a:spcBef>
            </a:pPr>
            <a:r>
              <a:rPr sz="1700" b="1" spc="-15" dirty="0">
                <a:solidFill>
                  <a:srgbClr val="FFFFFF"/>
                </a:solidFill>
                <a:latin typeface="Calibri"/>
                <a:cs typeface="Calibri"/>
              </a:rPr>
              <a:t>Evaluate</a:t>
            </a:r>
            <a:r>
              <a:rPr sz="1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endParaRPr sz="17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700" b="1" spc="-5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2647315" marR="5080" indent="-2004695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How </a:t>
            </a:r>
            <a:r>
              <a:rPr sz="4500" spc="-25" dirty="0"/>
              <a:t>to </a:t>
            </a:r>
            <a:r>
              <a:rPr sz="4500" spc="-5" dirty="0"/>
              <a:t>find </a:t>
            </a:r>
            <a:r>
              <a:rPr sz="4500" dirty="0"/>
              <a:t>a </a:t>
            </a:r>
            <a:r>
              <a:rPr sz="4500" spc="-10" dirty="0"/>
              <a:t>new </a:t>
            </a:r>
            <a:r>
              <a:rPr sz="4500" spc="-5" dirty="0"/>
              <a:t>girlfriend </a:t>
            </a:r>
            <a:r>
              <a:rPr sz="4500" dirty="0"/>
              <a:t>– </a:t>
            </a:r>
            <a:r>
              <a:rPr sz="4500" spc="-1005" dirty="0"/>
              <a:t> </a:t>
            </a:r>
            <a:r>
              <a:rPr sz="4500" spc="-15" dirty="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225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03348" y="4524755"/>
              <a:ext cx="6733540" cy="615950"/>
            </a:xfrm>
            <a:custGeom>
              <a:avLst/>
              <a:gdLst/>
              <a:ahLst/>
              <a:cxnLst/>
              <a:rect l="l" t="t" r="r" b="b"/>
              <a:pathLst>
                <a:path w="6733540" h="615950">
                  <a:moveTo>
                    <a:pt x="6733032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6733032" y="615696"/>
                  </a:lnTo>
                  <a:lnTo>
                    <a:pt x="6733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83357" y="4546193"/>
            <a:ext cx="625983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Adrian is single </a:t>
            </a:r>
            <a:r>
              <a:rPr sz="1700" b="1" spc="-5" dirty="0">
                <a:latin typeface="Calibri"/>
                <a:cs typeface="Calibri"/>
              </a:rPr>
              <a:t>again </a:t>
            </a:r>
            <a:r>
              <a:rPr sz="1700" b="1" dirty="0">
                <a:latin typeface="Calibri"/>
                <a:cs typeface="Calibri"/>
              </a:rPr>
              <a:t>and </a:t>
            </a:r>
            <a:r>
              <a:rPr sz="1700" b="1" spc="-10" dirty="0">
                <a:latin typeface="Calibri"/>
                <a:cs typeface="Calibri"/>
              </a:rPr>
              <a:t>wants to understand </a:t>
            </a:r>
            <a:r>
              <a:rPr sz="1700" b="1" spc="-15" dirty="0">
                <a:latin typeface="Calibri"/>
                <a:cs typeface="Calibri"/>
              </a:rPr>
              <a:t>better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what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is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best </a:t>
            </a:r>
            <a:r>
              <a:rPr sz="1700" b="1" spc="-37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20" dirty="0">
                <a:solidFill>
                  <a:srgbClr val="C0504D"/>
                </a:solidFill>
                <a:latin typeface="Calibri"/>
                <a:cs typeface="Calibri"/>
              </a:rPr>
              <a:t>way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to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pickup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girls</a:t>
            </a:r>
            <a:r>
              <a:rPr sz="1700" b="1" spc="-5" dirty="0">
                <a:latin typeface="Calibri"/>
                <a:cs typeface="Calibri"/>
              </a:rPr>
              <a:t>.</a:t>
            </a:r>
            <a:r>
              <a:rPr sz="1700" b="1" spc="-4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Have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 </a:t>
            </a:r>
            <a:r>
              <a:rPr sz="1700" b="1" spc="-5" dirty="0">
                <a:latin typeface="Calibri"/>
                <a:cs typeface="Calibri"/>
              </a:rPr>
              <a:t>look</a:t>
            </a:r>
            <a:r>
              <a:rPr sz="1700" b="1" spc="-10" dirty="0">
                <a:latin typeface="Calibri"/>
                <a:cs typeface="Calibri"/>
              </a:rPr>
              <a:t> at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his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history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and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help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him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397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226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0442" y="31241"/>
            <a:ext cx="792353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few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things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about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6FC0"/>
                </a:solidFill>
                <a:latin typeface="Calibri"/>
                <a:cs typeface="Calibri"/>
              </a:rPr>
              <a:t>Adrian.</a:t>
            </a:r>
            <a:r>
              <a:rPr sz="21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As a</a:t>
            </a:r>
            <a:r>
              <a:rPr sz="21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first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task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006FC0"/>
                </a:solidFill>
                <a:latin typeface="Calibri"/>
                <a:cs typeface="Calibri"/>
              </a:rPr>
              <a:t>create</a:t>
            </a:r>
            <a:r>
              <a:rPr sz="21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a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framework</a:t>
            </a:r>
            <a:r>
              <a:rPr sz="2100" b="1" spc="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 analyze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1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1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6FC0"/>
                </a:solidFill>
                <a:latin typeface="Calibri"/>
                <a:cs typeface="Calibri"/>
              </a:rPr>
              <a:t>history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3880" y="448055"/>
            <a:ext cx="8112759" cy="4447540"/>
            <a:chOff x="563880" y="448055"/>
            <a:chExt cx="8112759" cy="44475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0063" y="448055"/>
              <a:ext cx="5116068" cy="44470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880" y="870203"/>
              <a:ext cx="3154679" cy="1773936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6097523" y="4988052"/>
            <a:ext cx="265430" cy="78105"/>
          </a:xfrm>
          <a:custGeom>
            <a:avLst/>
            <a:gdLst/>
            <a:ahLst/>
            <a:cxnLst/>
            <a:rect l="l" t="t" r="r" b="b"/>
            <a:pathLst>
              <a:path w="265429" h="78104">
                <a:moveTo>
                  <a:pt x="0" y="37011"/>
                </a:moveTo>
                <a:lnTo>
                  <a:pt x="44830" y="44413"/>
                </a:lnTo>
                <a:lnTo>
                  <a:pt x="108330" y="66620"/>
                </a:lnTo>
                <a:lnTo>
                  <a:pt x="183006" y="77724"/>
                </a:lnTo>
                <a:lnTo>
                  <a:pt x="250189" y="74023"/>
                </a:lnTo>
                <a:lnTo>
                  <a:pt x="265175" y="40712"/>
                </a:lnTo>
                <a:lnTo>
                  <a:pt x="216662" y="33309"/>
                </a:lnTo>
                <a:lnTo>
                  <a:pt x="175513" y="29608"/>
                </a:lnTo>
                <a:lnTo>
                  <a:pt x="123189" y="11099"/>
                </a:lnTo>
                <a:lnTo>
                  <a:pt x="82168" y="11099"/>
                </a:lnTo>
                <a:lnTo>
                  <a:pt x="48513" y="11099"/>
                </a:lnTo>
                <a:lnTo>
                  <a:pt x="7492" y="0"/>
                </a:lnTo>
                <a:lnTo>
                  <a:pt x="0" y="370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62355" y="2820923"/>
            <a:ext cx="2620010" cy="5276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0005" rIns="0" bIns="0" rtlCol="0">
            <a:spAutoFit/>
          </a:bodyPr>
          <a:lstStyle/>
          <a:p>
            <a:pPr marL="224790" marR="220345" indent="57785">
              <a:lnSpc>
                <a:spcPct val="100000"/>
              </a:lnSpc>
              <a:spcBef>
                <a:spcPts val="31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wants to understand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drivers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historical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successes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2355" y="3396996"/>
            <a:ext cx="2620010" cy="5276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0005" rIns="0" bIns="0" rtlCol="0">
            <a:spAutoFit/>
          </a:bodyPr>
          <a:lstStyle/>
          <a:p>
            <a:pPr marL="128905" marR="123189" indent="50165">
              <a:lnSpc>
                <a:spcPct val="100000"/>
              </a:lnSpc>
              <a:spcBef>
                <a:spcPts val="31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Adrian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wants to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know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sz="1400" b="1" spc="-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should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successful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2355" y="3980688"/>
            <a:ext cx="2620010" cy="52768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9370" rIns="0" bIns="0" rtlCol="0">
            <a:spAutoFit/>
          </a:bodyPr>
          <a:lstStyle/>
          <a:p>
            <a:pPr marL="886460" marR="139700" indent="-742315">
              <a:lnSpc>
                <a:spcPct val="100000"/>
              </a:lnSpc>
              <a:spcBef>
                <a:spcPts val="31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decomposition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analysis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him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2382" rIns="0" bIns="0" rtlCol="0">
            <a:spAutoFit/>
          </a:bodyPr>
          <a:lstStyle/>
          <a:p>
            <a:pPr marL="1002665" marR="5080" indent="-360045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How </a:t>
            </a:r>
            <a:r>
              <a:rPr sz="4500" spc="-25" dirty="0"/>
              <a:t>to </a:t>
            </a:r>
            <a:r>
              <a:rPr sz="4500" spc="-5" dirty="0"/>
              <a:t>find </a:t>
            </a:r>
            <a:r>
              <a:rPr sz="4500" dirty="0"/>
              <a:t>a </a:t>
            </a:r>
            <a:r>
              <a:rPr sz="4500" spc="-10" dirty="0"/>
              <a:t>new </a:t>
            </a:r>
            <a:r>
              <a:rPr sz="4500" spc="-5" dirty="0"/>
              <a:t>girlfriend </a:t>
            </a:r>
            <a:r>
              <a:rPr sz="4500" dirty="0"/>
              <a:t>– </a:t>
            </a:r>
            <a:r>
              <a:rPr sz="4500" spc="-1005" dirty="0"/>
              <a:t> </a:t>
            </a:r>
            <a:r>
              <a:rPr sz="4500" spc="-5" dirty="0"/>
              <a:t>Decomposition</a:t>
            </a:r>
            <a:r>
              <a:rPr sz="4500" spc="-20" dirty="0"/>
              <a:t> framework</a:t>
            </a:r>
            <a:endParaRPr sz="45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47784" y="4970779"/>
            <a:ext cx="1397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228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46175" y="20269"/>
            <a:ext cx="45027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Let’s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 look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at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general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framework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71617" y="2622804"/>
            <a:ext cx="1228725" cy="52133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250">
              <a:latin typeface="Times New Roman"/>
              <a:cs typeface="Times New Roman"/>
            </a:endParaRPr>
          </a:p>
          <a:p>
            <a:pPr marL="97155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9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conversion</a:t>
            </a:r>
            <a:r>
              <a:rPr sz="9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rate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846" y="3561588"/>
            <a:ext cx="1248410" cy="52324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8895" rIns="0" bIns="0" rtlCol="0">
            <a:spAutoFit/>
          </a:bodyPr>
          <a:lstStyle/>
          <a:p>
            <a:pPr marL="116205" marR="144145" algn="just">
              <a:lnSpc>
                <a:spcPct val="100000"/>
              </a:lnSpc>
              <a:spcBef>
                <a:spcPts val="385"/>
              </a:spcBef>
            </a:pP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Probability that you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will convert her into </a:t>
            </a:r>
            <a:r>
              <a:rPr sz="900" b="1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9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potential</a:t>
            </a:r>
            <a:r>
              <a:rPr sz="9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girlfriend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01367" y="3561588"/>
            <a:ext cx="1250950" cy="52324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8895" rIns="0" bIns="0" rtlCol="0">
            <a:spAutoFit/>
          </a:bodyPr>
          <a:lstStyle/>
          <a:p>
            <a:pPr marL="92075" marR="433705">
              <a:lnSpc>
                <a:spcPct val="100000"/>
              </a:lnSpc>
              <a:spcBef>
                <a:spcPts val="385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#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of Potential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Candidates per </a:t>
            </a:r>
            <a:r>
              <a:rPr sz="900" b="1" spc="-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opportunity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02467" y="3561588"/>
            <a:ext cx="1196975" cy="52324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9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opportunities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29505" y="1957577"/>
            <a:ext cx="1260475" cy="666115"/>
          </a:xfrm>
          <a:custGeom>
            <a:avLst/>
            <a:gdLst/>
            <a:ahLst/>
            <a:cxnLst/>
            <a:rect l="l" t="t" r="r" b="b"/>
            <a:pathLst>
              <a:path w="1260475" h="666114">
                <a:moveTo>
                  <a:pt x="0" y="0"/>
                </a:moveTo>
                <a:lnTo>
                  <a:pt x="0" y="332994"/>
                </a:lnTo>
                <a:lnTo>
                  <a:pt x="1259967" y="332994"/>
                </a:lnTo>
                <a:lnTo>
                  <a:pt x="1259967" y="666115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485132" y="3561588"/>
            <a:ext cx="1198245" cy="52324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8895" rIns="0" bIns="0" rtlCol="0">
            <a:spAutoFit/>
          </a:bodyPr>
          <a:lstStyle/>
          <a:p>
            <a:pPr marL="90805" marR="161925" algn="just">
              <a:lnSpc>
                <a:spcPct val="100000"/>
              </a:lnSpc>
              <a:spcBef>
                <a:spcPts val="385"/>
              </a:spcBef>
            </a:pP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Probability that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she </a:t>
            </a:r>
            <a:r>
              <a:rPr sz="900" b="1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will give her phone </a:t>
            </a: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087111" y="3134867"/>
            <a:ext cx="1280160" cy="437515"/>
            <a:chOff x="5087111" y="3134867"/>
            <a:chExt cx="1280160" cy="437515"/>
          </a:xfrm>
        </p:grpSpPr>
        <p:sp>
          <p:nvSpPr>
            <p:cNvPr id="12" name="object 12"/>
            <p:cNvSpPr/>
            <p:nvPr/>
          </p:nvSpPr>
          <p:spPr>
            <a:xfrm>
              <a:off x="5097017" y="3144773"/>
              <a:ext cx="1260475" cy="417830"/>
            </a:xfrm>
            <a:custGeom>
              <a:avLst/>
              <a:gdLst/>
              <a:ahLst/>
              <a:cxnLst/>
              <a:rect l="l" t="t" r="r" b="b"/>
              <a:pathLst>
                <a:path w="1260475" h="417829">
                  <a:moveTo>
                    <a:pt x="592201" y="0"/>
                  </a:moveTo>
                  <a:lnTo>
                    <a:pt x="592201" y="208914"/>
                  </a:lnTo>
                  <a:lnTo>
                    <a:pt x="0" y="208914"/>
                  </a:lnTo>
                  <a:lnTo>
                    <a:pt x="0" y="417703"/>
                  </a:lnTo>
                </a:path>
                <a:path w="1260475" h="417829">
                  <a:moveTo>
                    <a:pt x="592836" y="0"/>
                  </a:moveTo>
                  <a:lnTo>
                    <a:pt x="592836" y="208914"/>
                  </a:lnTo>
                  <a:lnTo>
                    <a:pt x="1260221" y="208914"/>
                  </a:lnTo>
                  <a:lnTo>
                    <a:pt x="1260221" y="417703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4791" y="3220211"/>
              <a:ext cx="227076" cy="21335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79548" y="2622804"/>
            <a:ext cx="1216025" cy="521334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750">
              <a:latin typeface="Times New Roman"/>
              <a:cs typeface="Times New Roman"/>
            </a:endParaRPr>
          </a:p>
          <a:p>
            <a:pPr marL="92075" marR="478155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9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Potential </a:t>
            </a:r>
            <a:r>
              <a:rPr sz="900" b="1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Candidates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91433" y="1957577"/>
            <a:ext cx="1337310" cy="666115"/>
          </a:xfrm>
          <a:custGeom>
            <a:avLst/>
            <a:gdLst/>
            <a:ahLst/>
            <a:cxnLst/>
            <a:rect l="l" t="t" r="r" b="b"/>
            <a:pathLst>
              <a:path w="1337310" h="666114">
                <a:moveTo>
                  <a:pt x="0" y="666115"/>
                </a:moveTo>
                <a:lnTo>
                  <a:pt x="0" y="332994"/>
                </a:lnTo>
                <a:lnTo>
                  <a:pt x="1337056" y="332994"/>
                </a:lnTo>
                <a:lnTo>
                  <a:pt x="1337056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404872" y="3134867"/>
            <a:ext cx="1292225" cy="437515"/>
            <a:chOff x="2404872" y="3134867"/>
            <a:chExt cx="1292225" cy="437515"/>
          </a:xfrm>
        </p:grpSpPr>
        <p:sp>
          <p:nvSpPr>
            <p:cNvPr id="17" name="object 17"/>
            <p:cNvSpPr/>
            <p:nvPr/>
          </p:nvSpPr>
          <p:spPr>
            <a:xfrm>
              <a:off x="2414778" y="3144773"/>
              <a:ext cx="1272540" cy="417830"/>
            </a:xfrm>
            <a:custGeom>
              <a:avLst/>
              <a:gdLst/>
              <a:ahLst/>
              <a:cxnLst/>
              <a:rect l="l" t="t" r="r" b="b"/>
              <a:pathLst>
                <a:path w="1272539" h="417829">
                  <a:moveTo>
                    <a:pt x="0" y="417703"/>
                  </a:moveTo>
                  <a:lnTo>
                    <a:pt x="0" y="208914"/>
                  </a:lnTo>
                  <a:lnTo>
                    <a:pt x="678053" y="208914"/>
                  </a:lnTo>
                  <a:lnTo>
                    <a:pt x="678053" y="0"/>
                  </a:lnTo>
                </a:path>
                <a:path w="1272539" h="417829">
                  <a:moveTo>
                    <a:pt x="1272159" y="417703"/>
                  </a:moveTo>
                  <a:lnTo>
                    <a:pt x="1272159" y="208914"/>
                  </a:lnTo>
                  <a:lnTo>
                    <a:pt x="676656" y="208914"/>
                  </a:lnTo>
                  <a:lnTo>
                    <a:pt x="676656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8084" y="3232403"/>
              <a:ext cx="227075" cy="21183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022219" y="3211195"/>
            <a:ext cx="10033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Calibri"/>
                <a:cs typeface="Calibri"/>
              </a:rPr>
              <a:t>x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39180" y="3199892"/>
            <a:ext cx="10033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Calibri"/>
                <a:cs typeface="Calibri"/>
              </a:rPr>
              <a:t>x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16096" y="1434083"/>
            <a:ext cx="1256030" cy="523240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750">
              <a:latin typeface="Times New Roman"/>
              <a:cs typeface="Times New Roman"/>
            </a:endParaRPr>
          </a:p>
          <a:p>
            <a:pPr marL="92075" marR="492125">
              <a:lnSpc>
                <a:spcPct val="100000"/>
              </a:lnSpc>
            </a:pPr>
            <a:r>
              <a:rPr sz="900" b="1" dirty="0">
                <a:solidFill>
                  <a:srgbClr val="FFFFFF"/>
                </a:solidFill>
                <a:latin typeface="Calibri"/>
                <a:cs typeface="Calibri"/>
              </a:rPr>
              <a:t>#</a:t>
            </a:r>
            <a:r>
              <a:rPr sz="9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9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Potential </a:t>
            </a:r>
            <a:r>
              <a:rPr sz="900" b="1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Calibri"/>
                <a:cs typeface="Calibri"/>
              </a:rPr>
              <a:t>Girlfriends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15967" y="2141220"/>
            <a:ext cx="225552" cy="21335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379214" y="2120341"/>
            <a:ext cx="10033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Calibri"/>
                <a:cs typeface="Calibri"/>
              </a:rPr>
              <a:t>x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8123" y="931163"/>
            <a:ext cx="347980" cy="204470"/>
          </a:xfrm>
          <a:custGeom>
            <a:avLst/>
            <a:gdLst/>
            <a:ahLst/>
            <a:cxnLst/>
            <a:rect l="l" t="t" r="r" b="b"/>
            <a:pathLst>
              <a:path w="347979" h="204469">
                <a:moveTo>
                  <a:pt x="347472" y="0"/>
                </a:moveTo>
                <a:lnTo>
                  <a:pt x="0" y="0"/>
                </a:lnTo>
                <a:lnTo>
                  <a:pt x="0" y="204215"/>
                </a:lnTo>
                <a:lnTo>
                  <a:pt x="347472" y="204215"/>
                </a:lnTo>
                <a:lnTo>
                  <a:pt x="34747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532369" y="682193"/>
            <a:ext cx="538480" cy="4305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30"/>
              </a:spcBef>
            </a:pPr>
            <a:r>
              <a:rPr sz="800" spc="10" dirty="0">
                <a:latin typeface="Calibri"/>
                <a:cs typeface="Calibri"/>
              </a:rPr>
              <a:t>Output</a:t>
            </a:r>
            <a:r>
              <a:rPr sz="800" spc="-40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KPIs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5" dirty="0">
                <a:latin typeface="Calibri"/>
                <a:cs typeface="Calibri"/>
              </a:rPr>
              <a:t>Driving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10" dirty="0">
                <a:latin typeface="Calibri"/>
                <a:cs typeface="Calibri"/>
              </a:rPr>
              <a:t>KPI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088123" y="661416"/>
            <a:ext cx="347980" cy="203200"/>
          </a:xfrm>
          <a:custGeom>
            <a:avLst/>
            <a:gdLst/>
            <a:ahLst/>
            <a:cxnLst/>
            <a:rect l="l" t="t" r="r" b="b"/>
            <a:pathLst>
              <a:path w="347979" h="203200">
                <a:moveTo>
                  <a:pt x="347472" y="0"/>
                </a:moveTo>
                <a:lnTo>
                  <a:pt x="0" y="0"/>
                </a:lnTo>
                <a:lnTo>
                  <a:pt x="0" y="202691"/>
                </a:lnTo>
                <a:lnTo>
                  <a:pt x="347472" y="202691"/>
                </a:lnTo>
                <a:lnTo>
                  <a:pt x="347472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152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08632" y="4578095"/>
              <a:ext cx="7129780" cy="554990"/>
            </a:xfrm>
            <a:custGeom>
              <a:avLst/>
              <a:gdLst/>
              <a:ahLst/>
              <a:cxnLst/>
              <a:rect l="l" t="t" r="r" b="b"/>
              <a:pathLst>
                <a:path w="7129780" h="554989">
                  <a:moveTo>
                    <a:pt x="7129272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7129272" y="554736"/>
                  </a:lnTo>
                  <a:lnTo>
                    <a:pt x="7129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88260" y="4600447"/>
            <a:ext cx="64808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b="1" spc="-30" dirty="0">
                <a:latin typeface="Calibri"/>
                <a:cs typeface="Calibri"/>
              </a:rPr>
              <a:t>We </a:t>
            </a:r>
            <a:r>
              <a:rPr sz="1500" b="1" spc="-5" dirty="0">
                <a:latin typeface="Calibri"/>
                <a:cs typeface="Calibri"/>
              </a:rPr>
              <a:t>will </a:t>
            </a:r>
            <a:r>
              <a:rPr sz="1500" b="1" dirty="0">
                <a:latin typeface="Calibri"/>
                <a:cs typeface="Calibri"/>
              </a:rPr>
              <a:t>help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Jorge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become </a:t>
            </a:r>
            <a:r>
              <a:rPr sz="1500" b="1" spc="-10" dirty="0">
                <a:solidFill>
                  <a:srgbClr val="C0504D"/>
                </a:solidFill>
                <a:latin typeface="Calibri"/>
                <a:cs typeface="Calibri"/>
              </a:rPr>
              <a:t>more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efficient. </a:t>
            </a:r>
            <a:r>
              <a:rPr sz="1500" b="1" spc="-30" dirty="0">
                <a:latin typeface="Calibri"/>
                <a:cs typeface="Calibri"/>
              </a:rPr>
              <a:t>We </a:t>
            </a:r>
            <a:r>
              <a:rPr sz="1500" b="1" spc="-5" dirty="0">
                <a:latin typeface="Calibri"/>
                <a:cs typeface="Calibri"/>
              </a:rPr>
              <a:t>will </a:t>
            </a:r>
            <a:r>
              <a:rPr sz="1500" b="1" dirty="0">
                <a:latin typeface="Calibri"/>
                <a:cs typeface="Calibri"/>
              </a:rPr>
              <a:t>do </a:t>
            </a:r>
            <a:r>
              <a:rPr sz="1500" b="1" spc="-5" dirty="0">
                <a:latin typeface="Calibri"/>
                <a:cs typeface="Calibri"/>
              </a:rPr>
              <a:t>that using the </a:t>
            </a:r>
            <a:r>
              <a:rPr sz="1500" b="1" spc="-10" dirty="0">
                <a:solidFill>
                  <a:srgbClr val="C0504D"/>
                </a:solidFill>
                <a:latin typeface="Calibri"/>
                <a:cs typeface="Calibri"/>
              </a:rPr>
              <a:t>Overall </a:t>
            </a:r>
            <a:r>
              <a:rPr sz="1500" b="1" dirty="0">
                <a:solidFill>
                  <a:srgbClr val="C0504D"/>
                </a:solidFill>
                <a:latin typeface="Calibri"/>
                <a:cs typeface="Calibri"/>
              </a:rPr>
              <a:t>Labor </a:t>
            </a:r>
            <a:r>
              <a:rPr sz="1500" b="1" spc="-3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C0504D"/>
                </a:solidFill>
                <a:latin typeface="Calibri"/>
                <a:cs typeface="Calibri"/>
              </a:rPr>
              <a:t>Efficiency</a:t>
            </a:r>
            <a:r>
              <a:rPr sz="1500" b="1" spc="-4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C0504D"/>
                </a:solidFill>
                <a:latin typeface="Calibri"/>
                <a:cs typeface="Calibri"/>
              </a:rPr>
              <a:t>Framework</a:t>
            </a:r>
            <a:r>
              <a:rPr sz="1500" b="1" spc="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and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estimate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how much </a:t>
            </a:r>
            <a:r>
              <a:rPr sz="1500" b="1" dirty="0">
                <a:latin typeface="Calibri"/>
                <a:cs typeface="Calibri"/>
              </a:rPr>
              <a:t>he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can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improve</a:t>
            </a:r>
            <a:r>
              <a:rPr sz="1500" b="1" spc="-5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his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situation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0735" marR="508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Feasibility </a:t>
            </a:r>
            <a:r>
              <a:rPr spc="-10" dirty="0"/>
              <a:t>analysis </a:t>
            </a:r>
            <a:r>
              <a:rPr spc="-5" dirty="0"/>
              <a:t>– </a:t>
            </a:r>
            <a:r>
              <a:rPr spc="-1230" dirty="0"/>
              <a:t> </a:t>
            </a:r>
            <a:r>
              <a:rPr spc="-15" dirty="0"/>
              <a:t>Introduction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230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7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2492" y="4549140"/>
              <a:ext cx="6731634" cy="594360"/>
            </a:xfrm>
            <a:custGeom>
              <a:avLst/>
              <a:gdLst/>
              <a:ahLst/>
              <a:cxnLst/>
              <a:rect l="l" t="t" r="r" b="b"/>
              <a:pathLst>
                <a:path w="6731634" h="594360">
                  <a:moveTo>
                    <a:pt x="6731508" y="0"/>
                  </a:moveTo>
                  <a:lnTo>
                    <a:pt x="0" y="0"/>
                  </a:lnTo>
                  <a:lnTo>
                    <a:pt x="0" y="594358"/>
                  </a:lnTo>
                  <a:lnTo>
                    <a:pt x="6731508" y="594358"/>
                  </a:lnTo>
                  <a:lnTo>
                    <a:pt x="6731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0977" y="4569053"/>
            <a:ext cx="6557009" cy="544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latin typeface="Calibri"/>
                <a:cs typeface="Calibri"/>
              </a:rPr>
              <a:t>In </a:t>
            </a:r>
            <a:r>
              <a:rPr sz="1700" b="1" spc="-5" dirty="0">
                <a:latin typeface="Calibri"/>
                <a:cs typeface="Calibri"/>
              </a:rPr>
              <a:t>feasibility analysis </a:t>
            </a:r>
            <a:r>
              <a:rPr sz="1700" b="1" spc="-10" dirty="0">
                <a:latin typeface="Calibri"/>
                <a:cs typeface="Calibri"/>
              </a:rPr>
              <a:t>you want to </a:t>
            </a:r>
            <a:r>
              <a:rPr sz="1700" b="1" spc="-5" dirty="0">
                <a:latin typeface="Calibri"/>
                <a:cs typeface="Calibri"/>
              </a:rPr>
              <a:t>check </a:t>
            </a:r>
            <a:r>
              <a:rPr sz="1700" b="1" spc="-10" dirty="0">
                <a:latin typeface="Calibri"/>
                <a:cs typeface="Calibri"/>
              </a:rPr>
              <a:t>whether </a:t>
            </a:r>
            <a:r>
              <a:rPr sz="1700" b="1" spc="-5" dirty="0">
                <a:latin typeface="Calibri"/>
                <a:cs typeface="Calibri"/>
              </a:rPr>
              <a:t>something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is possible </a:t>
            </a:r>
            <a:r>
              <a:rPr sz="1700" b="1" spc="-5" dirty="0">
                <a:latin typeface="Calibri"/>
                <a:cs typeface="Calibri"/>
              </a:rPr>
              <a:t>or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what</a:t>
            </a:r>
            <a:r>
              <a:rPr sz="1700" b="1" spc="-2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are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 the limitations</a:t>
            </a:r>
            <a:r>
              <a:rPr sz="1700" b="1" spc="-5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that</a:t>
            </a:r>
            <a:r>
              <a:rPr sz="1700" b="1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you have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to</a:t>
            </a:r>
            <a:r>
              <a:rPr sz="1700" b="1" spc="-5" dirty="0">
                <a:latin typeface="Calibri"/>
                <a:cs typeface="Calibri"/>
              </a:rPr>
              <a:t> consider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8296" y="35178"/>
            <a:ext cx="741870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feasibility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analysis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are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given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goal you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have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achieve.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Now 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need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either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find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limitation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or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alternative 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ways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 reach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that </a:t>
            </a:r>
            <a:r>
              <a:rPr sz="2000" b="1" spc="-4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goal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5567" y="1132332"/>
            <a:ext cx="1440180" cy="75628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567" y="2066544"/>
            <a:ext cx="1440180" cy="75628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56510" y="1496567"/>
            <a:ext cx="648335" cy="1461770"/>
          </a:xfrm>
          <a:custGeom>
            <a:avLst/>
            <a:gdLst/>
            <a:ahLst/>
            <a:cxnLst/>
            <a:rect l="l" t="t" r="r" b="b"/>
            <a:pathLst>
              <a:path w="648335" h="1461770">
                <a:moveTo>
                  <a:pt x="648081" y="1418082"/>
                </a:moveTo>
                <a:lnTo>
                  <a:pt x="619125" y="1403604"/>
                </a:lnTo>
                <a:lnTo>
                  <a:pt x="561213" y="1374648"/>
                </a:lnTo>
                <a:lnTo>
                  <a:pt x="561213" y="1374775"/>
                </a:lnTo>
                <a:lnTo>
                  <a:pt x="561213" y="1403604"/>
                </a:lnTo>
                <a:lnTo>
                  <a:pt x="338455" y="1403604"/>
                </a:lnTo>
                <a:lnTo>
                  <a:pt x="338455" y="963168"/>
                </a:lnTo>
                <a:lnTo>
                  <a:pt x="338455" y="948690"/>
                </a:lnTo>
                <a:lnTo>
                  <a:pt x="338455" y="940689"/>
                </a:lnTo>
                <a:lnTo>
                  <a:pt x="338455" y="28956"/>
                </a:lnTo>
                <a:lnTo>
                  <a:pt x="338455" y="14478"/>
                </a:lnTo>
                <a:lnTo>
                  <a:pt x="338455" y="6477"/>
                </a:lnTo>
                <a:lnTo>
                  <a:pt x="331978" y="0"/>
                </a:lnTo>
                <a:lnTo>
                  <a:pt x="0" y="0"/>
                </a:lnTo>
                <a:lnTo>
                  <a:pt x="0" y="28956"/>
                </a:lnTo>
                <a:lnTo>
                  <a:pt x="309499" y="28956"/>
                </a:lnTo>
                <a:lnTo>
                  <a:pt x="309499" y="934212"/>
                </a:lnTo>
                <a:lnTo>
                  <a:pt x="0" y="934212"/>
                </a:lnTo>
                <a:lnTo>
                  <a:pt x="0" y="963168"/>
                </a:lnTo>
                <a:lnTo>
                  <a:pt x="309499" y="963168"/>
                </a:lnTo>
                <a:lnTo>
                  <a:pt x="309499" y="1426083"/>
                </a:lnTo>
                <a:lnTo>
                  <a:pt x="309499" y="1426210"/>
                </a:lnTo>
                <a:lnTo>
                  <a:pt x="316103" y="1432687"/>
                </a:lnTo>
                <a:lnTo>
                  <a:pt x="561213" y="1432687"/>
                </a:lnTo>
                <a:lnTo>
                  <a:pt x="561213" y="1461516"/>
                </a:lnTo>
                <a:lnTo>
                  <a:pt x="561213" y="1461643"/>
                </a:lnTo>
                <a:lnTo>
                  <a:pt x="619112" y="1432687"/>
                </a:lnTo>
                <a:lnTo>
                  <a:pt x="648081" y="1418209"/>
                </a:lnTo>
                <a:lnTo>
                  <a:pt x="647954" y="1418145"/>
                </a:lnTo>
                <a:lnTo>
                  <a:pt x="648081" y="14180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03448" y="2535935"/>
            <a:ext cx="1511935" cy="756285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Goal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5567" y="3000755"/>
            <a:ext cx="1440180" cy="75628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5567" y="3934967"/>
            <a:ext cx="1440180" cy="75628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6510" y="2871215"/>
            <a:ext cx="648335" cy="1457325"/>
          </a:xfrm>
          <a:custGeom>
            <a:avLst/>
            <a:gdLst/>
            <a:ahLst/>
            <a:cxnLst/>
            <a:rect l="l" t="t" r="r" b="b"/>
            <a:pathLst>
              <a:path w="648335" h="1457325">
                <a:moveTo>
                  <a:pt x="648081" y="43434"/>
                </a:moveTo>
                <a:lnTo>
                  <a:pt x="619125" y="28956"/>
                </a:lnTo>
                <a:lnTo>
                  <a:pt x="561213" y="0"/>
                </a:lnTo>
                <a:lnTo>
                  <a:pt x="561213" y="28956"/>
                </a:lnTo>
                <a:lnTo>
                  <a:pt x="316103" y="28956"/>
                </a:lnTo>
                <a:lnTo>
                  <a:pt x="315976" y="28956"/>
                </a:lnTo>
                <a:lnTo>
                  <a:pt x="309499" y="35433"/>
                </a:lnTo>
                <a:lnTo>
                  <a:pt x="309499" y="493776"/>
                </a:lnTo>
                <a:lnTo>
                  <a:pt x="0" y="493776"/>
                </a:lnTo>
                <a:lnTo>
                  <a:pt x="0" y="522732"/>
                </a:lnTo>
                <a:lnTo>
                  <a:pt x="309499" y="522732"/>
                </a:lnTo>
                <a:lnTo>
                  <a:pt x="309499" y="1428051"/>
                </a:lnTo>
                <a:lnTo>
                  <a:pt x="0" y="1428051"/>
                </a:lnTo>
                <a:lnTo>
                  <a:pt x="0" y="1457020"/>
                </a:lnTo>
                <a:lnTo>
                  <a:pt x="331978" y="1457020"/>
                </a:lnTo>
                <a:lnTo>
                  <a:pt x="338455" y="1450530"/>
                </a:lnTo>
                <a:lnTo>
                  <a:pt x="338455" y="1442542"/>
                </a:lnTo>
                <a:lnTo>
                  <a:pt x="338455" y="1428051"/>
                </a:lnTo>
                <a:lnTo>
                  <a:pt x="338455" y="516255"/>
                </a:lnTo>
                <a:lnTo>
                  <a:pt x="338455" y="508254"/>
                </a:lnTo>
                <a:lnTo>
                  <a:pt x="338455" y="493776"/>
                </a:lnTo>
                <a:lnTo>
                  <a:pt x="338455" y="57912"/>
                </a:lnTo>
                <a:lnTo>
                  <a:pt x="561213" y="57912"/>
                </a:lnTo>
                <a:lnTo>
                  <a:pt x="561213" y="86868"/>
                </a:lnTo>
                <a:lnTo>
                  <a:pt x="619125" y="57912"/>
                </a:lnTo>
                <a:lnTo>
                  <a:pt x="648081" y="434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07735" y="1132332"/>
            <a:ext cx="1440180" cy="75628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5303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205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achieve</a:t>
            </a:r>
            <a:endParaRPr sz="1400">
              <a:latin typeface="Calibri"/>
              <a:cs typeface="Calibri"/>
            </a:endParaRPr>
          </a:p>
          <a:p>
            <a:pPr marL="9271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goal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07735" y="2066544"/>
            <a:ext cx="1440180" cy="75628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53670" rIns="0" bIns="0" rtlCol="0">
            <a:spAutoFit/>
          </a:bodyPr>
          <a:lstStyle/>
          <a:p>
            <a:pPr marL="92710" marR="217804">
              <a:lnSpc>
                <a:spcPct val="100000"/>
              </a:lnSpc>
              <a:spcBef>
                <a:spcPts val="1210"/>
              </a:spcBef>
            </a:pP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achi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  the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goal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07735" y="3000755"/>
            <a:ext cx="1440180" cy="75628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53670" rIns="0" bIns="0" rtlCol="0">
            <a:spAutoFit/>
          </a:bodyPr>
          <a:lstStyle/>
          <a:p>
            <a:pPr marL="92710" marR="217804">
              <a:lnSpc>
                <a:spcPct val="100000"/>
              </a:lnSpc>
              <a:spcBef>
                <a:spcPts val="1210"/>
              </a:spcBef>
            </a:pP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achi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  the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goal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07735" y="3934967"/>
            <a:ext cx="1440180" cy="75628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154305" rIns="0" bIns="0" rtlCol="0">
            <a:spAutoFit/>
          </a:bodyPr>
          <a:lstStyle/>
          <a:p>
            <a:pPr marL="92710" marR="217804">
              <a:lnSpc>
                <a:spcPct val="100000"/>
              </a:lnSpc>
              <a:spcBef>
                <a:spcPts val="1215"/>
              </a:spcBef>
            </a:pP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achi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  the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goal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16018" y="1496567"/>
            <a:ext cx="792480" cy="2832100"/>
          </a:xfrm>
          <a:custGeom>
            <a:avLst/>
            <a:gdLst/>
            <a:ahLst/>
            <a:cxnLst/>
            <a:rect l="l" t="t" r="r" b="b"/>
            <a:pathLst>
              <a:path w="792479" h="2832100">
                <a:moveTo>
                  <a:pt x="792099" y="0"/>
                </a:moveTo>
                <a:lnTo>
                  <a:pt x="387985" y="0"/>
                </a:lnTo>
                <a:lnTo>
                  <a:pt x="381508" y="6477"/>
                </a:lnTo>
                <a:lnTo>
                  <a:pt x="381508" y="940689"/>
                </a:lnTo>
                <a:lnTo>
                  <a:pt x="381508" y="1403604"/>
                </a:lnTo>
                <a:lnTo>
                  <a:pt x="86868" y="1403604"/>
                </a:lnTo>
                <a:lnTo>
                  <a:pt x="86868" y="1374775"/>
                </a:lnTo>
                <a:lnTo>
                  <a:pt x="86868" y="1374648"/>
                </a:lnTo>
                <a:lnTo>
                  <a:pt x="0" y="1418082"/>
                </a:lnTo>
                <a:lnTo>
                  <a:pt x="127" y="1418145"/>
                </a:lnTo>
                <a:lnTo>
                  <a:pt x="0" y="1418209"/>
                </a:lnTo>
                <a:lnTo>
                  <a:pt x="86868" y="1461643"/>
                </a:lnTo>
                <a:lnTo>
                  <a:pt x="86868" y="1461516"/>
                </a:lnTo>
                <a:lnTo>
                  <a:pt x="86868" y="1432687"/>
                </a:lnTo>
                <a:lnTo>
                  <a:pt x="381508" y="1432687"/>
                </a:lnTo>
                <a:lnTo>
                  <a:pt x="381508" y="1890903"/>
                </a:lnTo>
                <a:lnTo>
                  <a:pt x="381508" y="2825178"/>
                </a:lnTo>
                <a:lnTo>
                  <a:pt x="387985" y="2831668"/>
                </a:lnTo>
                <a:lnTo>
                  <a:pt x="792099" y="2831668"/>
                </a:lnTo>
                <a:lnTo>
                  <a:pt x="792099" y="2817190"/>
                </a:lnTo>
                <a:lnTo>
                  <a:pt x="792099" y="2802699"/>
                </a:lnTo>
                <a:lnTo>
                  <a:pt x="410464" y="2802699"/>
                </a:lnTo>
                <a:lnTo>
                  <a:pt x="410464" y="1897380"/>
                </a:lnTo>
                <a:lnTo>
                  <a:pt x="792099" y="1897380"/>
                </a:lnTo>
                <a:lnTo>
                  <a:pt x="792099" y="1882902"/>
                </a:lnTo>
                <a:lnTo>
                  <a:pt x="792099" y="1868424"/>
                </a:lnTo>
                <a:lnTo>
                  <a:pt x="410464" y="1868424"/>
                </a:lnTo>
                <a:lnTo>
                  <a:pt x="410464" y="1432560"/>
                </a:lnTo>
                <a:lnTo>
                  <a:pt x="410464" y="963168"/>
                </a:lnTo>
                <a:lnTo>
                  <a:pt x="792099" y="963168"/>
                </a:lnTo>
                <a:lnTo>
                  <a:pt x="792099" y="948690"/>
                </a:lnTo>
                <a:lnTo>
                  <a:pt x="792099" y="934212"/>
                </a:lnTo>
                <a:lnTo>
                  <a:pt x="410464" y="934212"/>
                </a:lnTo>
                <a:lnTo>
                  <a:pt x="410464" y="28956"/>
                </a:lnTo>
                <a:lnTo>
                  <a:pt x="792099" y="28956"/>
                </a:lnTo>
                <a:lnTo>
                  <a:pt x="792099" y="14478"/>
                </a:lnTo>
                <a:lnTo>
                  <a:pt x="792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23988" y="1132332"/>
            <a:ext cx="1440180" cy="75628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23988" y="2066544"/>
            <a:ext cx="1440180" cy="75628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23988" y="3000755"/>
            <a:ext cx="1440180" cy="75628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23988" y="3934967"/>
            <a:ext cx="1440180" cy="75628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48678" y="1467611"/>
            <a:ext cx="576580" cy="86995"/>
          </a:xfrm>
          <a:custGeom>
            <a:avLst/>
            <a:gdLst/>
            <a:ahLst/>
            <a:cxnLst/>
            <a:rect l="l" t="t" r="r" b="b"/>
            <a:pathLst>
              <a:path w="576579" h="86994">
                <a:moveTo>
                  <a:pt x="86868" y="0"/>
                </a:moveTo>
                <a:lnTo>
                  <a:pt x="0" y="43434"/>
                </a:lnTo>
                <a:lnTo>
                  <a:pt x="86868" y="86867"/>
                </a:lnTo>
                <a:lnTo>
                  <a:pt x="86868" y="57912"/>
                </a:lnTo>
                <a:lnTo>
                  <a:pt x="72390" y="57912"/>
                </a:lnTo>
                <a:lnTo>
                  <a:pt x="72390" y="28955"/>
                </a:lnTo>
                <a:lnTo>
                  <a:pt x="86868" y="28955"/>
                </a:lnTo>
                <a:lnTo>
                  <a:pt x="86868" y="0"/>
                </a:lnTo>
                <a:close/>
              </a:path>
              <a:path w="576579" h="86994">
                <a:moveTo>
                  <a:pt x="86868" y="28955"/>
                </a:moveTo>
                <a:lnTo>
                  <a:pt x="72390" y="28955"/>
                </a:lnTo>
                <a:lnTo>
                  <a:pt x="72390" y="57912"/>
                </a:lnTo>
                <a:lnTo>
                  <a:pt x="86868" y="57912"/>
                </a:lnTo>
                <a:lnTo>
                  <a:pt x="86868" y="28955"/>
                </a:lnTo>
                <a:close/>
              </a:path>
              <a:path w="576579" h="86994">
                <a:moveTo>
                  <a:pt x="576072" y="28955"/>
                </a:moveTo>
                <a:lnTo>
                  <a:pt x="86868" y="28955"/>
                </a:lnTo>
                <a:lnTo>
                  <a:pt x="86868" y="57912"/>
                </a:lnTo>
                <a:lnTo>
                  <a:pt x="576072" y="57912"/>
                </a:lnTo>
                <a:lnTo>
                  <a:pt x="576072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48678" y="4270247"/>
            <a:ext cx="576580" cy="86995"/>
          </a:xfrm>
          <a:custGeom>
            <a:avLst/>
            <a:gdLst/>
            <a:ahLst/>
            <a:cxnLst/>
            <a:rect l="l" t="t" r="r" b="b"/>
            <a:pathLst>
              <a:path w="576579" h="86995">
                <a:moveTo>
                  <a:pt x="86868" y="0"/>
                </a:moveTo>
                <a:lnTo>
                  <a:pt x="0" y="43433"/>
                </a:lnTo>
                <a:lnTo>
                  <a:pt x="86868" y="86867"/>
                </a:lnTo>
                <a:lnTo>
                  <a:pt x="86868" y="57911"/>
                </a:lnTo>
                <a:lnTo>
                  <a:pt x="72390" y="57911"/>
                </a:lnTo>
                <a:lnTo>
                  <a:pt x="72390" y="28955"/>
                </a:lnTo>
                <a:lnTo>
                  <a:pt x="86868" y="28955"/>
                </a:lnTo>
                <a:lnTo>
                  <a:pt x="86868" y="0"/>
                </a:lnTo>
                <a:close/>
              </a:path>
              <a:path w="576579" h="86995">
                <a:moveTo>
                  <a:pt x="86868" y="28955"/>
                </a:moveTo>
                <a:lnTo>
                  <a:pt x="72390" y="28955"/>
                </a:lnTo>
                <a:lnTo>
                  <a:pt x="72390" y="57911"/>
                </a:lnTo>
                <a:lnTo>
                  <a:pt x="86868" y="57911"/>
                </a:lnTo>
                <a:lnTo>
                  <a:pt x="86868" y="28955"/>
                </a:lnTo>
                <a:close/>
              </a:path>
              <a:path w="576579" h="86995">
                <a:moveTo>
                  <a:pt x="576072" y="28955"/>
                </a:moveTo>
                <a:lnTo>
                  <a:pt x="86868" y="28955"/>
                </a:lnTo>
                <a:lnTo>
                  <a:pt x="86868" y="57911"/>
                </a:lnTo>
                <a:lnTo>
                  <a:pt x="576072" y="57911"/>
                </a:lnTo>
                <a:lnTo>
                  <a:pt x="576072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8678" y="2401823"/>
            <a:ext cx="576580" cy="86995"/>
          </a:xfrm>
          <a:custGeom>
            <a:avLst/>
            <a:gdLst/>
            <a:ahLst/>
            <a:cxnLst/>
            <a:rect l="l" t="t" r="r" b="b"/>
            <a:pathLst>
              <a:path w="576579" h="86994">
                <a:moveTo>
                  <a:pt x="86868" y="0"/>
                </a:moveTo>
                <a:lnTo>
                  <a:pt x="0" y="43433"/>
                </a:lnTo>
                <a:lnTo>
                  <a:pt x="86868" y="86868"/>
                </a:lnTo>
                <a:lnTo>
                  <a:pt x="86868" y="57912"/>
                </a:lnTo>
                <a:lnTo>
                  <a:pt x="72390" y="57912"/>
                </a:lnTo>
                <a:lnTo>
                  <a:pt x="72390" y="28956"/>
                </a:lnTo>
                <a:lnTo>
                  <a:pt x="86868" y="28956"/>
                </a:lnTo>
                <a:lnTo>
                  <a:pt x="86868" y="0"/>
                </a:lnTo>
                <a:close/>
              </a:path>
              <a:path w="576579" h="86994">
                <a:moveTo>
                  <a:pt x="86868" y="28956"/>
                </a:moveTo>
                <a:lnTo>
                  <a:pt x="72390" y="28956"/>
                </a:lnTo>
                <a:lnTo>
                  <a:pt x="72390" y="57912"/>
                </a:lnTo>
                <a:lnTo>
                  <a:pt x="86868" y="57912"/>
                </a:lnTo>
                <a:lnTo>
                  <a:pt x="86868" y="28956"/>
                </a:lnTo>
                <a:close/>
              </a:path>
              <a:path w="576579" h="86994">
                <a:moveTo>
                  <a:pt x="576072" y="28956"/>
                </a:moveTo>
                <a:lnTo>
                  <a:pt x="86868" y="28956"/>
                </a:lnTo>
                <a:lnTo>
                  <a:pt x="86868" y="57912"/>
                </a:lnTo>
                <a:lnTo>
                  <a:pt x="576072" y="57912"/>
                </a:lnTo>
                <a:lnTo>
                  <a:pt x="576072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48678" y="3336035"/>
            <a:ext cx="576580" cy="86995"/>
          </a:xfrm>
          <a:custGeom>
            <a:avLst/>
            <a:gdLst/>
            <a:ahLst/>
            <a:cxnLst/>
            <a:rect l="l" t="t" r="r" b="b"/>
            <a:pathLst>
              <a:path w="576579" h="86995">
                <a:moveTo>
                  <a:pt x="86868" y="0"/>
                </a:moveTo>
                <a:lnTo>
                  <a:pt x="0" y="43433"/>
                </a:lnTo>
                <a:lnTo>
                  <a:pt x="86868" y="86868"/>
                </a:lnTo>
                <a:lnTo>
                  <a:pt x="86868" y="57912"/>
                </a:lnTo>
                <a:lnTo>
                  <a:pt x="72390" y="57912"/>
                </a:lnTo>
                <a:lnTo>
                  <a:pt x="72390" y="28956"/>
                </a:lnTo>
                <a:lnTo>
                  <a:pt x="86868" y="28956"/>
                </a:lnTo>
                <a:lnTo>
                  <a:pt x="86868" y="0"/>
                </a:lnTo>
                <a:close/>
              </a:path>
              <a:path w="576579" h="86995">
                <a:moveTo>
                  <a:pt x="86868" y="28956"/>
                </a:moveTo>
                <a:lnTo>
                  <a:pt x="72390" y="28956"/>
                </a:lnTo>
                <a:lnTo>
                  <a:pt x="72390" y="57912"/>
                </a:lnTo>
                <a:lnTo>
                  <a:pt x="86868" y="57912"/>
                </a:lnTo>
                <a:lnTo>
                  <a:pt x="86868" y="28956"/>
                </a:lnTo>
                <a:close/>
              </a:path>
              <a:path w="576579" h="86995">
                <a:moveTo>
                  <a:pt x="576072" y="28956"/>
                </a:moveTo>
                <a:lnTo>
                  <a:pt x="86868" y="28956"/>
                </a:lnTo>
                <a:lnTo>
                  <a:pt x="86868" y="57912"/>
                </a:lnTo>
                <a:lnTo>
                  <a:pt x="576072" y="57912"/>
                </a:lnTo>
                <a:lnTo>
                  <a:pt x="576072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82</a:t>
            </a:fld>
            <a:endParaRPr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4394"/>
            <a:ext cx="77203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There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are plenty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things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4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do</a:t>
            </a:r>
            <a:r>
              <a:rPr sz="24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with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 feasibility</a:t>
            </a:r>
            <a:r>
              <a:rPr sz="24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analysis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83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43939" y="1402080"/>
            <a:ext cx="3312160" cy="7442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Identify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6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remove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achieve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the goal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3939" y="2266188"/>
            <a:ext cx="3312160" cy="7442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marL="821690" marR="300990" indent="-513715">
              <a:lnSpc>
                <a:spcPct val="100000"/>
              </a:lnSpc>
              <a:spcBef>
                <a:spcPts val="91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Pick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 most interesting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way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achieve the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goal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3939" y="3130295"/>
            <a:ext cx="3312160" cy="7442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6205" rIns="0" bIns="0" rtlCol="0">
            <a:spAutoFit/>
          </a:bodyPr>
          <a:lstStyle/>
          <a:p>
            <a:pPr marL="144145" marR="92710" indent="-47625">
              <a:lnSpc>
                <a:spcPct val="100000"/>
              </a:lnSpc>
              <a:spcBef>
                <a:spcPts val="91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Check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limitation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behind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alternative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ways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achieve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goal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48071" y="1402080"/>
            <a:ext cx="3312160" cy="7442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155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directions in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which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16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16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develop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company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48071" y="2266188"/>
            <a:ext cx="3312160" cy="74422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211454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Build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strategy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unit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23815"/>
          </a:xfrm>
          <a:custGeom>
            <a:avLst/>
            <a:gdLst/>
            <a:ahLst/>
            <a:cxnLst/>
            <a:rect l="l" t="t" r="r" b="b"/>
            <a:pathLst>
              <a:path w="9144000" h="5123815">
                <a:moveTo>
                  <a:pt x="0" y="5123688"/>
                </a:moveTo>
                <a:lnTo>
                  <a:pt x="9144000" y="5123688"/>
                </a:lnTo>
                <a:lnTo>
                  <a:pt x="9144000" y="0"/>
                </a:lnTo>
                <a:lnTo>
                  <a:pt x="0" y="0"/>
                </a:lnTo>
                <a:lnTo>
                  <a:pt x="0" y="512368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0473" y="1555826"/>
            <a:ext cx="7760334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5000" spc="-10" dirty="0"/>
              <a:t>How</a:t>
            </a:r>
            <a:r>
              <a:rPr sz="5000" spc="-30" dirty="0"/>
              <a:t> </a:t>
            </a:r>
            <a:r>
              <a:rPr sz="5000" spc="-20" dirty="0"/>
              <a:t>to</a:t>
            </a:r>
            <a:r>
              <a:rPr sz="5000" spc="-15" dirty="0"/>
              <a:t> </a:t>
            </a:r>
            <a:r>
              <a:rPr sz="5000" spc="-10" dirty="0"/>
              <a:t>increase</a:t>
            </a:r>
            <a:r>
              <a:rPr sz="5000" spc="-40" dirty="0"/>
              <a:t> </a:t>
            </a:r>
            <a:r>
              <a:rPr sz="5000" dirty="0"/>
              <a:t>the</a:t>
            </a:r>
            <a:r>
              <a:rPr sz="5000" spc="-30" dirty="0"/>
              <a:t> </a:t>
            </a:r>
            <a:r>
              <a:rPr sz="5000" spc="-15" dirty="0"/>
              <a:t>net</a:t>
            </a:r>
            <a:r>
              <a:rPr sz="5000" spc="-5" dirty="0"/>
              <a:t> </a:t>
            </a:r>
            <a:r>
              <a:rPr sz="5000" spc="-20" dirty="0"/>
              <a:t>profit </a:t>
            </a:r>
            <a:r>
              <a:rPr sz="5000" spc="-1115" dirty="0"/>
              <a:t> </a:t>
            </a:r>
            <a:r>
              <a:rPr sz="5000" spc="-15" dirty="0"/>
              <a:t>by</a:t>
            </a:r>
            <a:r>
              <a:rPr sz="5000" spc="-5" dirty="0"/>
              <a:t> 10%</a:t>
            </a:r>
            <a:r>
              <a:rPr sz="5000" dirty="0"/>
              <a:t> –</a:t>
            </a:r>
            <a:r>
              <a:rPr sz="5000" spc="-20" dirty="0"/>
              <a:t> </a:t>
            </a:r>
            <a:r>
              <a:rPr sz="5000" spc="-15" dirty="0"/>
              <a:t>Introduction</a:t>
            </a:r>
            <a:endParaRPr sz="50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3945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supporting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beauty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saloon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chain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Easter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Europe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their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attempt</a:t>
            </a:r>
            <a:r>
              <a:rPr sz="20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increase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net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profit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7891" y="402336"/>
            <a:ext cx="5117592" cy="444703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245352" y="4940808"/>
            <a:ext cx="266700" cy="79375"/>
          </a:xfrm>
          <a:custGeom>
            <a:avLst/>
            <a:gdLst/>
            <a:ahLst/>
            <a:cxnLst/>
            <a:rect l="l" t="t" r="r" b="b"/>
            <a:pathLst>
              <a:path w="266700" h="79375">
                <a:moveTo>
                  <a:pt x="0" y="37731"/>
                </a:moveTo>
                <a:lnTo>
                  <a:pt x="45085" y="45288"/>
                </a:lnTo>
                <a:lnTo>
                  <a:pt x="108965" y="67932"/>
                </a:lnTo>
                <a:lnTo>
                  <a:pt x="184023" y="79247"/>
                </a:lnTo>
                <a:lnTo>
                  <a:pt x="251713" y="75476"/>
                </a:lnTo>
                <a:lnTo>
                  <a:pt x="266700" y="41516"/>
                </a:lnTo>
                <a:lnTo>
                  <a:pt x="217805" y="33959"/>
                </a:lnTo>
                <a:lnTo>
                  <a:pt x="176530" y="30187"/>
                </a:lnTo>
                <a:lnTo>
                  <a:pt x="123951" y="11315"/>
                </a:lnTo>
                <a:lnTo>
                  <a:pt x="82676" y="11315"/>
                </a:lnTo>
                <a:lnTo>
                  <a:pt x="48895" y="11315"/>
                </a:lnTo>
                <a:lnTo>
                  <a:pt x="7493" y="0"/>
                </a:lnTo>
                <a:lnTo>
                  <a:pt x="0" y="377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2355" y="2767583"/>
            <a:ext cx="220980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8585" rIns="0" bIns="0" rtlCol="0">
            <a:spAutoFit/>
          </a:bodyPr>
          <a:lstStyle/>
          <a:p>
            <a:pPr marL="839469" marR="352425" indent="-481965">
              <a:lnSpc>
                <a:spcPct val="100000"/>
              </a:lnSpc>
              <a:spcBef>
                <a:spcPts val="8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Easter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Europe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2355" y="3489959"/>
            <a:ext cx="220980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Times New Roman"/>
              <a:cs typeface="Times New Roman"/>
            </a:endParaRPr>
          </a:p>
          <a:p>
            <a:pPr marL="17399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mainly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manicure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2355" y="4213859"/>
            <a:ext cx="2209800" cy="66484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7950" rIns="0" bIns="0" rtlCol="0">
            <a:spAutoFit/>
          </a:bodyPr>
          <a:lstStyle/>
          <a:p>
            <a:pPr marL="189230" marR="159385" indent="-24765">
              <a:lnSpc>
                <a:spcPct val="100000"/>
              </a:lnSpc>
              <a:spcBef>
                <a:spcPts val="85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looking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ways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increase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profit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by 10%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691" y="794003"/>
            <a:ext cx="2455164" cy="175412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85</a:t>
            </a:fld>
            <a:endParaRPr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58698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There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are</a:t>
            </a:r>
            <a:r>
              <a:rPr sz="2200" b="1" spc="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number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5" dirty="0">
                <a:solidFill>
                  <a:srgbClr val="006FC0"/>
                </a:solidFill>
                <a:latin typeface="Calibri"/>
                <a:cs typeface="Calibri"/>
              </a:rPr>
              <a:t>ways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in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which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increase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profit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by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10%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86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60347" y="1040891"/>
            <a:ext cx="288036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/>
          <a:p>
            <a:pPr marL="628650">
              <a:lnSpc>
                <a:spcPct val="100000"/>
              </a:lnSpc>
              <a:spcBef>
                <a:spcPts val="128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new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customers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0347" y="1798320"/>
            <a:ext cx="2880360" cy="59309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Convince</a:t>
            </a:r>
            <a:r>
              <a:rPr sz="16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existing</a:t>
            </a:r>
            <a:r>
              <a:rPr sz="1600" b="1" spc="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ones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come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often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0347" y="2607564"/>
            <a:ext cx="288036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1275" rIns="0" bIns="0" rtlCol="0">
            <a:spAutoFit/>
          </a:bodyPr>
          <a:lstStyle/>
          <a:p>
            <a:pPr marL="744855" marR="100965" indent="-637540">
              <a:lnSpc>
                <a:spcPct val="100000"/>
              </a:lnSpc>
              <a:spcBef>
                <a:spcPts val="32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Upsell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cross-sell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customers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during</a:t>
            </a:r>
            <a:r>
              <a:rPr sz="160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visit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98491" y="1798320"/>
            <a:ext cx="2880360" cy="59309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1925" rIns="0" bIns="0" rtlCol="0">
            <a:spAutoFit/>
          </a:bodyPr>
          <a:lstStyle/>
          <a:p>
            <a:pPr marL="475615">
              <a:lnSpc>
                <a:spcPct val="100000"/>
              </a:lnSpc>
              <a:spcBef>
                <a:spcPts val="127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Introduce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product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8491" y="1040891"/>
            <a:ext cx="288036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/>
          <a:p>
            <a:pPr marL="815340">
              <a:lnSpc>
                <a:spcPct val="100000"/>
              </a:lnSpc>
              <a:spcBef>
                <a:spcPts val="128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Increase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prices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473" y="1555826"/>
            <a:ext cx="7760334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5000" spc="-10" dirty="0"/>
              <a:t>How</a:t>
            </a:r>
            <a:r>
              <a:rPr sz="5000" spc="-30" dirty="0"/>
              <a:t> </a:t>
            </a:r>
            <a:r>
              <a:rPr sz="5000" spc="-20" dirty="0"/>
              <a:t>to</a:t>
            </a:r>
            <a:r>
              <a:rPr sz="5000" spc="-15" dirty="0"/>
              <a:t> </a:t>
            </a:r>
            <a:r>
              <a:rPr sz="5000" spc="-10" dirty="0"/>
              <a:t>increase</a:t>
            </a:r>
            <a:r>
              <a:rPr sz="5000" spc="-40" dirty="0"/>
              <a:t> </a:t>
            </a:r>
            <a:r>
              <a:rPr sz="5000" dirty="0"/>
              <a:t>the</a:t>
            </a:r>
            <a:r>
              <a:rPr sz="5000" spc="-30" dirty="0"/>
              <a:t> </a:t>
            </a:r>
            <a:r>
              <a:rPr sz="5000" spc="-15" dirty="0"/>
              <a:t>net</a:t>
            </a:r>
            <a:r>
              <a:rPr sz="5000" spc="-5" dirty="0"/>
              <a:t> </a:t>
            </a:r>
            <a:r>
              <a:rPr sz="5000" spc="-20" dirty="0"/>
              <a:t>profit </a:t>
            </a:r>
            <a:r>
              <a:rPr sz="5000" spc="-1115" dirty="0"/>
              <a:t> </a:t>
            </a:r>
            <a:r>
              <a:rPr sz="5000" spc="-15" dirty="0"/>
              <a:t>by</a:t>
            </a:r>
            <a:r>
              <a:rPr sz="5000" spc="-5" dirty="0"/>
              <a:t> 10%</a:t>
            </a:r>
            <a:r>
              <a:rPr sz="5000" spc="5" dirty="0"/>
              <a:t> </a:t>
            </a:r>
            <a:r>
              <a:rPr sz="5000" dirty="0"/>
              <a:t>–</a:t>
            </a:r>
            <a:r>
              <a:rPr sz="5000" spc="-20" dirty="0"/>
              <a:t> </a:t>
            </a:r>
            <a:r>
              <a:rPr sz="5000" spc="-5" dirty="0"/>
              <a:t>Solution</a:t>
            </a:r>
            <a:endParaRPr sz="50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3945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Imagine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that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 supporting</a:t>
            </a:r>
            <a:r>
              <a:rPr sz="2000" b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beauty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saloon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chain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Easter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 Europe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their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attempt</a:t>
            </a:r>
            <a:r>
              <a:rPr sz="2000" b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increase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net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profit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7891" y="402336"/>
            <a:ext cx="5117592" cy="444703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245352" y="4940808"/>
            <a:ext cx="266700" cy="79375"/>
          </a:xfrm>
          <a:custGeom>
            <a:avLst/>
            <a:gdLst/>
            <a:ahLst/>
            <a:cxnLst/>
            <a:rect l="l" t="t" r="r" b="b"/>
            <a:pathLst>
              <a:path w="266700" h="79375">
                <a:moveTo>
                  <a:pt x="0" y="37731"/>
                </a:moveTo>
                <a:lnTo>
                  <a:pt x="45085" y="45288"/>
                </a:lnTo>
                <a:lnTo>
                  <a:pt x="108965" y="67932"/>
                </a:lnTo>
                <a:lnTo>
                  <a:pt x="184023" y="79247"/>
                </a:lnTo>
                <a:lnTo>
                  <a:pt x="251713" y="75476"/>
                </a:lnTo>
                <a:lnTo>
                  <a:pt x="266700" y="41516"/>
                </a:lnTo>
                <a:lnTo>
                  <a:pt x="217805" y="33959"/>
                </a:lnTo>
                <a:lnTo>
                  <a:pt x="176530" y="30187"/>
                </a:lnTo>
                <a:lnTo>
                  <a:pt x="123951" y="11315"/>
                </a:lnTo>
                <a:lnTo>
                  <a:pt x="82676" y="11315"/>
                </a:lnTo>
                <a:lnTo>
                  <a:pt x="48895" y="11315"/>
                </a:lnTo>
                <a:lnTo>
                  <a:pt x="7493" y="0"/>
                </a:lnTo>
                <a:lnTo>
                  <a:pt x="0" y="377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2355" y="2767583"/>
            <a:ext cx="220980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8585" rIns="0" bIns="0" rtlCol="0">
            <a:spAutoFit/>
          </a:bodyPr>
          <a:lstStyle/>
          <a:p>
            <a:pPr marL="839469" marR="352425" indent="-481965">
              <a:lnSpc>
                <a:spcPct val="100000"/>
              </a:lnSpc>
              <a:spcBef>
                <a:spcPts val="85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location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Easter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Europe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2355" y="3489959"/>
            <a:ext cx="2209800" cy="66611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Times New Roman"/>
              <a:cs typeface="Times New Roman"/>
            </a:endParaRPr>
          </a:p>
          <a:p>
            <a:pPr marL="17399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mainly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manicure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2355" y="4213859"/>
            <a:ext cx="2209800" cy="66484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7950" rIns="0" bIns="0" rtlCol="0">
            <a:spAutoFit/>
          </a:bodyPr>
          <a:lstStyle/>
          <a:p>
            <a:pPr marL="189230" marR="159385" indent="-24765">
              <a:lnSpc>
                <a:spcPct val="100000"/>
              </a:lnSpc>
              <a:spcBef>
                <a:spcPts val="85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looking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ways </a:t>
            </a:r>
            <a:r>
              <a:rPr sz="1400" b="1" spc="-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increase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profit</a:t>
            </a:r>
            <a:r>
              <a:rPr sz="1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by 10%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691" y="794003"/>
            <a:ext cx="2455164" cy="175412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88</a:t>
            </a:fld>
            <a:endParaRPr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107" y="1275588"/>
            <a:ext cx="1295400" cy="792480"/>
          </a:xfrm>
          <a:custGeom>
            <a:avLst/>
            <a:gdLst/>
            <a:ahLst/>
            <a:cxnLst/>
            <a:rect l="l" t="t" r="r" b="b"/>
            <a:pathLst>
              <a:path w="1295400" h="792480">
                <a:moveTo>
                  <a:pt x="1295400" y="0"/>
                </a:moveTo>
                <a:lnTo>
                  <a:pt x="0" y="0"/>
                </a:lnTo>
                <a:lnTo>
                  <a:pt x="0" y="792480"/>
                </a:lnTo>
                <a:lnTo>
                  <a:pt x="1295400" y="792480"/>
                </a:lnTo>
                <a:lnTo>
                  <a:pt x="12954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0847" y="1467358"/>
            <a:ext cx="90296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Option 1 – 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crea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pri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0842" y="685927"/>
            <a:ext cx="6339205" cy="331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3037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Calibri"/>
                <a:cs typeface="Calibri"/>
              </a:rPr>
              <a:t>Required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change to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increase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net margin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4230370" algn="l"/>
              </a:tabLst>
            </a:pPr>
            <a:r>
              <a:rPr sz="1000" b="1" spc="-5" dirty="0">
                <a:latin typeface="Calibri"/>
                <a:cs typeface="Calibri"/>
              </a:rPr>
              <a:t>Description	</a:t>
            </a:r>
            <a:r>
              <a:rPr sz="1000" b="1" dirty="0">
                <a:latin typeface="Calibri"/>
                <a:cs typeface="Calibri"/>
              </a:rPr>
              <a:t>by</a:t>
            </a:r>
            <a:r>
              <a:rPr sz="1000" b="1" spc="-4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10%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50442" y="37338"/>
            <a:ext cx="780859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Commodity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is a basic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good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used in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commerce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that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is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interchangeable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with </a:t>
            </a:r>
            <a:r>
              <a:rPr sz="2000" b="1" spc="-4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other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commodities</a:t>
            </a:r>
            <a:r>
              <a:rPr sz="20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same type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0011" y="1132332"/>
            <a:ext cx="6915784" cy="0"/>
          </a:xfrm>
          <a:custGeom>
            <a:avLst/>
            <a:gdLst/>
            <a:ahLst/>
            <a:cxnLst/>
            <a:rect l="l" t="t" r="r" b="b"/>
            <a:pathLst>
              <a:path w="6915784">
                <a:moveTo>
                  <a:pt x="0" y="0"/>
                </a:moveTo>
                <a:lnTo>
                  <a:pt x="691540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14905" y="1372869"/>
            <a:ext cx="3429000" cy="4159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25" dirty="0">
                <a:latin typeface="Calibri"/>
                <a:cs typeface="Calibri"/>
              </a:rPr>
              <a:t>We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increase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price</a:t>
            </a:r>
            <a:r>
              <a:rPr sz="1200" spc="-10" dirty="0">
                <a:latin typeface="Calibri"/>
                <a:cs typeface="Calibri"/>
              </a:rPr>
              <a:t> for </a:t>
            </a:r>
            <a:r>
              <a:rPr sz="1200" spc="-5" dirty="0">
                <a:latin typeface="Calibri"/>
                <a:cs typeface="Calibri"/>
              </a:rPr>
              <a:t>manicure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for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all </a:t>
            </a:r>
            <a:r>
              <a:rPr sz="1200" spc="-10" dirty="0">
                <a:latin typeface="Calibri"/>
                <a:cs typeface="Calibri"/>
              </a:rPr>
              <a:t>customers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Current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price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25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USD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visit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41490" y="1385061"/>
            <a:ext cx="1682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5%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increase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price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107" y="2231135"/>
            <a:ext cx="1295400" cy="792480"/>
          </a:xfrm>
          <a:custGeom>
            <a:avLst/>
            <a:gdLst/>
            <a:ahLst/>
            <a:cxnLst/>
            <a:rect l="l" t="t" r="r" b="b"/>
            <a:pathLst>
              <a:path w="1295400" h="792480">
                <a:moveTo>
                  <a:pt x="1295400" y="0"/>
                </a:moveTo>
                <a:lnTo>
                  <a:pt x="0" y="0"/>
                </a:lnTo>
                <a:lnTo>
                  <a:pt x="0" y="792480"/>
                </a:lnTo>
                <a:lnTo>
                  <a:pt x="1295400" y="792480"/>
                </a:lnTo>
                <a:lnTo>
                  <a:pt x="12954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0847" y="2331466"/>
            <a:ext cx="690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Increase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14905" y="2328417"/>
            <a:ext cx="3524885" cy="59880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25" dirty="0">
                <a:latin typeface="Calibri"/>
                <a:cs typeface="Calibri"/>
              </a:rPr>
              <a:t>We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increase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frequency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visiting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beauty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shop</a:t>
            </a:r>
            <a:endParaRPr sz="1200">
              <a:latin typeface="Calibri"/>
              <a:cs typeface="Calibri"/>
            </a:endParaRPr>
          </a:p>
          <a:p>
            <a:pPr marL="184785" marR="322580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15" dirty="0">
                <a:latin typeface="Calibri"/>
                <a:cs typeface="Calibri"/>
              </a:rPr>
              <a:t>Currently, </a:t>
            </a:r>
            <a:r>
              <a:rPr sz="1200" dirty="0">
                <a:latin typeface="Calibri"/>
                <a:cs typeface="Calibri"/>
              </a:rPr>
              <a:t>an </a:t>
            </a:r>
            <a:r>
              <a:rPr sz="1200" spc="-15" dirty="0">
                <a:latin typeface="Calibri"/>
                <a:cs typeface="Calibri"/>
              </a:rPr>
              <a:t>average </a:t>
            </a:r>
            <a:r>
              <a:rPr sz="1200" spc="-5" dirty="0">
                <a:latin typeface="Calibri"/>
                <a:cs typeface="Calibri"/>
              </a:rPr>
              <a:t>customer does </a:t>
            </a:r>
            <a:r>
              <a:rPr sz="1200" dirty="0">
                <a:latin typeface="Calibri"/>
                <a:cs typeface="Calibri"/>
              </a:rPr>
              <a:t>1.4 </a:t>
            </a:r>
            <a:r>
              <a:rPr sz="1200" spc="-5" dirty="0">
                <a:latin typeface="Calibri"/>
                <a:cs typeface="Calibri"/>
              </a:rPr>
              <a:t>visit </a:t>
            </a:r>
            <a:r>
              <a:rPr sz="1200" dirty="0">
                <a:latin typeface="Calibri"/>
                <a:cs typeface="Calibri"/>
              </a:rPr>
              <a:t>per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customer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41490" y="2340610"/>
            <a:ext cx="2200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Increase </a:t>
            </a:r>
            <a:r>
              <a:rPr sz="1200" spc="-10" dirty="0">
                <a:latin typeface="Calibri"/>
                <a:cs typeface="Calibri"/>
              </a:rPr>
              <a:t>from </a:t>
            </a:r>
            <a:r>
              <a:rPr sz="1200" dirty="0">
                <a:latin typeface="Calibri"/>
                <a:cs typeface="Calibri"/>
              </a:rPr>
              <a:t>1.4 </a:t>
            </a:r>
            <a:r>
              <a:rPr sz="1200" spc="-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1.6 </a:t>
            </a:r>
            <a:r>
              <a:rPr sz="1200" spc="-5" dirty="0">
                <a:latin typeface="Calibri"/>
                <a:cs typeface="Calibri"/>
              </a:rPr>
              <a:t>visit </a:t>
            </a:r>
            <a:r>
              <a:rPr sz="1200" dirty="0">
                <a:latin typeface="Calibri"/>
                <a:cs typeface="Calibri"/>
              </a:rPr>
              <a:t>per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customer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107" y="3144011"/>
            <a:ext cx="1295400" cy="791210"/>
          </a:xfrm>
          <a:custGeom>
            <a:avLst/>
            <a:gdLst/>
            <a:ahLst/>
            <a:cxnLst/>
            <a:rect l="l" t="t" r="r" b="b"/>
            <a:pathLst>
              <a:path w="1295400" h="791210">
                <a:moveTo>
                  <a:pt x="1295400" y="0"/>
                </a:moveTo>
                <a:lnTo>
                  <a:pt x="0" y="0"/>
                </a:lnTo>
                <a:lnTo>
                  <a:pt x="0" y="790956"/>
                </a:lnTo>
                <a:lnTo>
                  <a:pt x="1295400" y="790956"/>
                </a:lnTo>
                <a:lnTo>
                  <a:pt x="12954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0847" y="3244342"/>
            <a:ext cx="967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Option 3 – 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Increase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om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14905" y="3241293"/>
            <a:ext cx="3800475" cy="4159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25" dirty="0">
                <a:latin typeface="Calibri"/>
                <a:cs typeface="Calibri"/>
              </a:rPr>
              <a:t>We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increase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customer </a:t>
            </a:r>
            <a:r>
              <a:rPr sz="1200" dirty="0">
                <a:latin typeface="Calibri"/>
                <a:cs typeface="Calibri"/>
              </a:rPr>
              <a:t>bases </a:t>
            </a:r>
            <a:r>
              <a:rPr sz="1200" spc="-10" dirty="0">
                <a:latin typeface="Calibri"/>
                <a:cs typeface="Calibri"/>
              </a:rPr>
              <a:t>size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–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acquire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new</a:t>
            </a:r>
            <a:r>
              <a:rPr sz="1200" spc="-10" dirty="0">
                <a:latin typeface="Calibri"/>
                <a:cs typeface="Calibri"/>
              </a:rPr>
              <a:t> customers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15" dirty="0">
                <a:latin typeface="Calibri"/>
                <a:cs typeface="Calibri"/>
              </a:rPr>
              <a:t>Currently,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we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have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60 K </a:t>
            </a:r>
            <a:r>
              <a:rPr sz="1200" spc="-5" dirty="0">
                <a:latin typeface="Calibri"/>
                <a:cs typeface="Calibri"/>
              </a:rPr>
              <a:t>of </a:t>
            </a:r>
            <a:r>
              <a:rPr sz="1200" spc="-10" dirty="0">
                <a:latin typeface="Calibri"/>
                <a:cs typeface="Calibri"/>
              </a:rPr>
              <a:t>customers</a:t>
            </a:r>
            <a:r>
              <a:rPr sz="1200" dirty="0">
                <a:latin typeface="Calibri"/>
                <a:cs typeface="Calibri"/>
              </a:rPr>
              <a:t> per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shop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41490" y="3253485"/>
            <a:ext cx="2296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Increase customer </a:t>
            </a:r>
            <a:r>
              <a:rPr sz="1200" dirty="0">
                <a:latin typeface="Calibri"/>
                <a:cs typeface="Calibri"/>
              </a:rPr>
              <a:t>base </a:t>
            </a:r>
            <a:r>
              <a:rPr sz="1200" spc="-10" dirty="0">
                <a:latin typeface="Calibri"/>
                <a:cs typeface="Calibri"/>
              </a:rPr>
              <a:t>from </a:t>
            </a:r>
            <a:r>
              <a:rPr sz="1200" dirty="0">
                <a:latin typeface="Calibri"/>
                <a:cs typeface="Calibri"/>
              </a:rPr>
              <a:t>60 K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68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2107" y="4122420"/>
            <a:ext cx="1295400" cy="792480"/>
          </a:xfrm>
          <a:custGeom>
            <a:avLst/>
            <a:gdLst/>
            <a:ahLst/>
            <a:cxnLst/>
            <a:rect l="l" t="t" r="r" b="b"/>
            <a:pathLst>
              <a:path w="1295400" h="792479">
                <a:moveTo>
                  <a:pt x="1295400" y="0"/>
                </a:moveTo>
                <a:lnTo>
                  <a:pt x="0" y="0"/>
                </a:lnTo>
                <a:lnTo>
                  <a:pt x="0" y="792479"/>
                </a:lnTo>
                <a:lnTo>
                  <a:pt x="1295400" y="792479"/>
                </a:lnTo>
                <a:lnTo>
                  <a:pt x="129540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80847" y="4315764"/>
            <a:ext cx="1016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New </a:t>
            </a:r>
            <a:r>
              <a:rPr sz="1200" b="1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product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89</a:t>
            </a:fld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1914905" y="4221276"/>
            <a:ext cx="3101340" cy="4159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25" dirty="0">
                <a:latin typeface="Calibri"/>
                <a:cs typeface="Calibri"/>
              </a:rPr>
              <a:t>We</a:t>
            </a:r>
            <a:r>
              <a:rPr sz="1200" spc="-10" dirty="0">
                <a:latin typeface="Calibri"/>
                <a:cs typeface="Calibri"/>
              </a:rPr>
              <a:t> introduce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product</a:t>
            </a:r>
            <a:endParaRPr sz="12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5" dirty="0">
                <a:latin typeface="Calibri"/>
                <a:cs typeface="Calibri"/>
              </a:rPr>
              <a:t>Currently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not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sell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additional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product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41490" y="4233468"/>
            <a:ext cx="2242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185420" algn="l"/>
              </a:tabLst>
            </a:pPr>
            <a:r>
              <a:rPr sz="1200" spc="-25" dirty="0">
                <a:latin typeface="Calibri"/>
                <a:cs typeface="Calibri"/>
              </a:rPr>
              <a:t>We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36%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customer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 </a:t>
            </a:r>
            <a:r>
              <a:rPr sz="1200" spc="-25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new</a:t>
            </a:r>
            <a:r>
              <a:rPr sz="1200" spc="-5" dirty="0">
                <a:latin typeface="Calibri"/>
                <a:cs typeface="Calibri"/>
              </a:rPr>
              <a:t> product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0484" y="5002529"/>
            <a:ext cx="11430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spc="-5" dirty="0">
                <a:latin typeface="Calibri"/>
                <a:cs typeface="Calibri"/>
              </a:rPr>
              <a:t>153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9143"/>
            <a:ext cx="9144000" cy="5134610"/>
            <a:chOff x="0" y="9143"/>
            <a:chExt cx="9144000" cy="51346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908"/>
              <a:ext cx="955547" cy="4382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3"/>
              <a:ext cx="9143999" cy="513435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03348" y="4524755"/>
              <a:ext cx="6733540" cy="615950"/>
            </a:xfrm>
            <a:custGeom>
              <a:avLst/>
              <a:gdLst/>
              <a:ahLst/>
              <a:cxnLst/>
              <a:rect l="l" t="t" r="r" b="b"/>
              <a:pathLst>
                <a:path w="6733540" h="615950">
                  <a:moveTo>
                    <a:pt x="6733032" y="0"/>
                  </a:moveTo>
                  <a:lnTo>
                    <a:pt x="0" y="0"/>
                  </a:lnTo>
                  <a:lnTo>
                    <a:pt x="0" y="615696"/>
                  </a:lnTo>
                  <a:lnTo>
                    <a:pt x="6733032" y="615696"/>
                  </a:lnTo>
                  <a:lnTo>
                    <a:pt x="6733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83357" y="4546193"/>
            <a:ext cx="6172835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 spc="-30" dirty="0">
                <a:latin typeface="Calibri"/>
                <a:cs typeface="Calibri"/>
              </a:rPr>
              <a:t>We </a:t>
            </a:r>
            <a:r>
              <a:rPr sz="1700" b="1" spc="-5" dirty="0">
                <a:latin typeface="Calibri"/>
                <a:cs typeface="Calibri"/>
              </a:rPr>
              <a:t>will help Ivan who </a:t>
            </a:r>
            <a:r>
              <a:rPr sz="1700" b="1" spc="-10" dirty="0">
                <a:latin typeface="Calibri"/>
                <a:cs typeface="Calibri"/>
              </a:rPr>
              <a:t>wants to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improve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 work </a:t>
            </a:r>
            <a:r>
              <a:rPr sz="1700" b="1" dirty="0">
                <a:solidFill>
                  <a:srgbClr val="C0504D"/>
                </a:solidFill>
                <a:latin typeface="Calibri"/>
                <a:cs typeface="Calibri"/>
              </a:rPr>
              <a:t>of his 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team</a:t>
            </a:r>
            <a:r>
              <a:rPr sz="1700" b="1" spc="-10" dirty="0">
                <a:latin typeface="Calibri"/>
                <a:cs typeface="Calibri"/>
              </a:rPr>
              <a:t>. </a:t>
            </a:r>
            <a:r>
              <a:rPr sz="1700" b="1" dirty="0">
                <a:latin typeface="Calibri"/>
                <a:cs typeface="Calibri"/>
              </a:rPr>
              <a:t>In </a:t>
            </a:r>
            <a:r>
              <a:rPr sz="1700" b="1" spc="-5" dirty="0">
                <a:latin typeface="Calibri"/>
                <a:cs typeface="Calibri"/>
              </a:rPr>
              <a:t>this </a:t>
            </a:r>
            <a:r>
              <a:rPr sz="1700" b="1" spc="-3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case we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will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use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C0504D"/>
                </a:solidFill>
                <a:latin typeface="Calibri"/>
                <a:cs typeface="Calibri"/>
              </a:rPr>
              <a:t>the bottleneck</a:t>
            </a:r>
            <a:r>
              <a:rPr sz="1700" b="1" spc="-10" dirty="0">
                <a:solidFill>
                  <a:srgbClr val="C0504D"/>
                </a:solidFill>
                <a:latin typeface="Calibri"/>
                <a:cs typeface="Calibri"/>
              </a:rPr>
              <a:t> framework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485" algn="ctr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Sensitivity</a:t>
            </a:r>
            <a:r>
              <a:rPr spc="-20" dirty="0"/>
              <a:t> </a:t>
            </a:r>
            <a:r>
              <a:rPr spc="-15" dirty="0"/>
              <a:t>analysis</a:t>
            </a:r>
          </a:p>
          <a:p>
            <a:pPr marL="73025" algn="ctr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–</a:t>
            </a:r>
            <a:r>
              <a:rPr spc="-40" dirty="0"/>
              <a:t> </a:t>
            </a:r>
            <a:r>
              <a:rPr spc="-15" dirty="0"/>
              <a:t>Introduction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744855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Once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come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up with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an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optimal solution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you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want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see how 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sensitive</a:t>
            </a:r>
            <a:r>
              <a:rPr sz="20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it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is 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small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changes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underlying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assumptions.</a:t>
            </a:r>
            <a:r>
              <a:rPr sz="2000" b="1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The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solution </a:t>
            </a:r>
            <a:r>
              <a:rPr sz="2000" b="1" spc="-434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can</a:t>
            </a:r>
            <a:r>
              <a:rPr sz="2000" b="1"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be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pretty</a:t>
            </a:r>
            <a:r>
              <a:rPr sz="20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alibri"/>
                <a:cs typeface="Calibri"/>
              </a:rPr>
              <a:t>stable….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3295" y="1245108"/>
            <a:ext cx="8217534" cy="897890"/>
            <a:chOff x="463295" y="1245108"/>
            <a:chExt cx="8217534" cy="897890"/>
          </a:xfrm>
        </p:grpSpPr>
        <p:sp>
          <p:nvSpPr>
            <p:cNvPr id="4" name="object 4"/>
            <p:cNvSpPr/>
            <p:nvPr/>
          </p:nvSpPr>
          <p:spPr>
            <a:xfrm>
              <a:off x="4309872" y="1245108"/>
              <a:ext cx="524510" cy="893444"/>
            </a:xfrm>
            <a:custGeom>
              <a:avLst/>
              <a:gdLst/>
              <a:ahLst/>
              <a:cxnLst/>
              <a:rect l="l" t="t" r="r" b="b"/>
              <a:pathLst>
                <a:path w="524510" h="893444">
                  <a:moveTo>
                    <a:pt x="524255" y="0"/>
                  </a:moveTo>
                  <a:lnTo>
                    <a:pt x="0" y="0"/>
                  </a:lnTo>
                  <a:lnTo>
                    <a:pt x="0" y="893063"/>
                  </a:lnTo>
                  <a:lnTo>
                    <a:pt x="524255" y="893063"/>
                  </a:lnTo>
                  <a:lnTo>
                    <a:pt x="52425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6844" y="1333499"/>
              <a:ext cx="7830820" cy="805180"/>
            </a:xfrm>
            <a:custGeom>
              <a:avLst/>
              <a:gdLst/>
              <a:ahLst/>
              <a:cxnLst/>
              <a:rect l="l" t="t" r="r" b="b"/>
              <a:pathLst>
                <a:path w="7830820" h="805180">
                  <a:moveTo>
                    <a:pt x="525780" y="214884"/>
                  </a:moveTo>
                  <a:lnTo>
                    <a:pt x="0" y="214884"/>
                  </a:lnTo>
                  <a:lnTo>
                    <a:pt x="0" y="804672"/>
                  </a:lnTo>
                  <a:lnTo>
                    <a:pt x="525780" y="804672"/>
                  </a:lnTo>
                  <a:lnTo>
                    <a:pt x="525780" y="214884"/>
                  </a:lnTo>
                  <a:close/>
                </a:path>
                <a:path w="7830820" h="805180">
                  <a:moveTo>
                    <a:pt x="1438656" y="178308"/>
                  </a:moveTo>
                  <a:lnTo>
                    <a:pt x="912876" y="178308"/>
                  </a:lnTo>
                  <a:lnTo>
                    <a:pt x="912876" y="804672"/>
                  </a:lnTo>
                  <a:lnTo>
                    <a:pt x="1438656" y="804672"/>
                  </a:lnTo>
                  <a:lnTo>
                    <a:pt x="1438656" y="178308"/>
                  </a:lnTo>
                  <a:close/>
                </a:path>
                <a:path w="7830820" h="805180">
                  <a:moveTo>
                    <a:pt x="2351532" y="89916"/>
                  </a:moveTo>
                  <a:lnTo>
                    <a:pt x="1827276" y="89916"/>
                  </a:lnTo>
                  <a:lnTo>
                    <a:pt x="1827276" y="804672"/>
                  </a:lnTo>
                  <a:lnTo>
                    <a:pt x="2351532" y="804672"/>
                  </a:lnTo>
                  <a:lnTo>
                    <a:pt x="2351532" y="89916"/>
                  </a:lnTo>
                  <a:close/>
                </a:path>
                <a:path w="7830820" h="805180">
                  <a:moveTo>
                    <a:pt x="3264408" y="0"/>
                  </a:moveTo>
                  <a:lnTo>
                    <a:pt x="2740152" y="0"/>
                  </a:lnTo>
                  <a:lnTo>
                    <a:pt x="2740152" y="804672"/>
                  </a:lnTo>
                  <a:lnTo>
                    <a:pt x="3264408" y="804672"/>
                  </a:lnTo>
                  <a:lnTo>
                    <a:pt x="3264408" y="0"/>
                  </a:lnTo>
                  <a:close/>
                </a:path>
                <a:path w="7830820" h="805180">
                  <a:moveTo>
                    <a:pt x="5090160" y="18288"/>
                  </a:moveTo>
                  <a:lnTo>
                    <a:pt x="4565904" y="18288"/>
                  </a:lnTo>
                  <a:lnTo>
                    <a:pt x="4565904" y="804672"/>
                  </a:lnTo>
                  <a:lnTo>
                    <a:pt x="5090160" y="804672"/>
                  </a:lnTo>
                  <a:lnTo>
                    <a:pt x="5090160" y="18288"/>
                  </a:lnTo>
                  <a:close/>
                </a:path>
                <a:path w="7830820" h="805180">
                  <a:moveTo>
                    <a:pt x="6003036" y="89916"/>
                  </a:moveTo>
                  <a:lnTo>
                    <a:pt x="5478780" y="89916"/>
                  </a:lnTo>
                  <a:lnTo>
                    <a:pt x="5478780" y="804672"/>
                  </a:lnTo>
                  <a:lnTo>
                    <a:pt x="6003036" y="804672"/>
                  </a:lnTo>
                  <a:lnTo>
                    <a:pt x="6003036" y="89916"/>
                  </a:lnTo>
                  <a:close/>
                </a:path>
                <a:path w="7830820" h="805180">
                  <a:moveTo>
                    <a:pt x="6917436" y="108204"/>
                  </a:moveTo>
                  <a:lnTo>
                    <a:pt x="6391656" y="108204"/>
                  </a:lnTo>
                  <a:lnTo>
                    <a:pt x="6391656" y="804672"/>
                  </a:lnTo>
                  <a:lnTo>
                    <a:pt x="6917436" y="804672"/>
                  </a:lnTo>
                  <a:lnTo>
                    <a:pt x="6917436" y="108204"/>
                  </a:lnTo>
                  <a:close/>
                </a:path>
                <a:path w="7830820" h="805180">
                  <a:moveTo>
                    <a:pt x="7830312" y="124968"/>
                  </a:moveTo>
                  <a:lnTo>
                    <a:pt x="7304532" y="124968"/>
                  </a:lnTo>
                  <a:lnTo>
                    <a:pt x="7304532" y="804672"/>
                  </a:lnTo>
                  <a:lnTo>
                    <a:pt x="7830312" y="804672"/>
                  </a:lnTo>
                  <a:lnTo>
                    <a:pt x="7830312" y="124968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295" y="2138172"/>
              <a:ext cx="8217534" cy="0"/>
            </a:xfrm>
            <a:custGeom>
              <a:avLst/>
              <a:gdLst/>
              <a:ahLst/>
              <a:cxnLst/>
              <a:rect l="l" t="t" r="r" b="b"/>
              <a:pathLst>
                <a:path w="8217534">
                  <a:moveTo>
                    <a:pt x="0" y="0"/>
                  </a:moveTo>
                  <a:lnTo>
                    <a:pt x="821740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85343" y="2191588"/>
            <a:ext cx="3609340" cy="30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Solution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sz="900" b="1" spc="3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 Solution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sz="900" b="1" spc="3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 Solution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sz="900" b="1" spc="3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Solution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  <a:tabLst>
                <a:tab pos="913130" algn="l"/>
                <a:tab pos="1826260" algn="l"/>
                <a:tab pos="2739390" algn="l"/>
              </a:tabLst>
            </a:pP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7%	5%	2%	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91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4168521" y="2191588"/>
            <a:ext cx="4460240" cy="30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5830" algn="l"/>
                <a:tab pos="1838960" algn="l"/>
                <a:tab pos="2752090" algn="l"/>
                <a:tab pos="3665220" algn="l"/>
              </a:tabLst>
            </a:pP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ol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io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n	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ol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io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n	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ol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io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n	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ol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io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n	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ol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r>
              <a:rPr sz="900" b="1" spc="-10" dirty="0">
                <a:solidFill>
                  <a:srgbClr val="585858"/>
                </a:solidFill>
                <a:latin typeface="Calibri"/>
                <a:cs typeface="Calibri"/>
              </a:rPr>
              <a:t>io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endParaRPr sz="900">
              <a:latin typeface="Calibri"/>
              <a:cs typeface="Calibri"/>
            </a:endParaRPr>
          </a:p>
          <a:p>
            <a:pPr marL="1217930">
              <a:lnSpc>
                <a:spcPct val="100000"/>
              </a:lnSpc>
              <a:spcBef>
                <a:spcPts val="20"/>
              </a:spcBef>
              <a:tabLst>
                <a:tab pos="2131060" algn="l"/>
                <a:tab pos="3044190" algn="l"/>
                <a:tab pos="3957954" algn="l"/>
              </a:tabLst>
            </a:pP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+1%	+2%	+5%	+7%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35140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…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or the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6FC0"/>
                </a:solidFill>
                <a:latin typeface="Calibri"/>
                <a:cs typeface="Calibri"/>
              </a:rPr>
              <a:t>contrary</a:t>
            </a:r>
            <a:r>
              <a:rPr sz="22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very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volatile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3295" y="1243583"/>
            <a:ext cx="8217534" cy="897890"/>
            <a:chOff x="463295" y="1243583"/>
            <a:chExt cx="8217534" cy="897890"/>
          </a:xfrm>
        </p:grpSpPr>
        <p:sp>
          <p:nvSpPr>
            <p:cNvPr id="4" name="object 4"/>
            <p:cNvSpPr/>
            <p:nvPr/>
          </p:nvSpPr>
          <p:spPr>
            <a:xfrm>
              <a:off x="4309872" y="1243583"/>
              <a:ext cx="524510" cy="893444"/>
            </a:xfrm>
            <a:custGeom>
              <a:avLst/>
              <a:gdLst/>
              <a:ahLst/>
              <a:cxnLst/>
              <a:rect l="l" t="t" r="r" b="b"/>
              <a:pathLst>
                <a:path w="524510" h="893444">
                  <a:moveTo>
                    <a:pt x="524255" y="0"/>
                  </a:moveTo>
                  <a:lnTo>
                    <a:pt x="0" y="0"/>
                  </a:lnTo>
                  <a:lnTo>
                    <a:pt x="0" y="893063"/>
                  </a:lnTo>
                  <a:lnTo>
                    <a:pt x="524255" y="893063"/>
                  </a:lnTo>
                  <a:lnTo>
                    <a:pt x="524255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6844" y="1511807"/>
              <a:ext cx="7830820" cy="624840"/>
            </a:xfrm>
            <a:custGeom>
              <a:avLst/>
              <a:gdLst/>
              <a:ahLst/>
              <a:cxnLst/>
              <a:rect l="l" t="t" r="r" b="b"/>
              <a:pathLst>
                <a:path w="7830820" h="624839">
                  <a:moveTo>
                    <a:pt x="525780" y="483108"/>
                  </a:moveTo>
                  <a:lnTo>
                    <a:pt x="0" y="483108"/>
                  </a:lnTo>
                  <a:lnTo>
                    <a:pt x="0" y="624840"/>
                  </a:lnTo>
                  <a:lnTo>
                    <a:pt x="525780" y="624840"/>
                  </a:lnTo>
                  <a:lnTo>
                    <a:pt x="525780" y="483108"/>
                  </a:lnTo>
                  <a:close/>
                </a:path>
                <a:path w="7830820" h="624839">
                  <a:moveTo>
                    <a:pt x="1438656" y="446532"/>
                  </a:moveTo>
                  <a:lnTo>
                    <a:pt x="912876" y="446532"/>
                  </a:lnTo>
                  <a:lnTo>
                    <a:pt x="912876" y="624840"/>
                  </a:lnTo>
                  <a:lnTo>
                    <a:pt x="1438656" y="624840"/>
                  </a:lnTo>
                  <a:lnTo>
                    <a:pt x="1438656" y="446532"/>
                  </a:lnTo>
                  <a:close/>
                </a:path>
                <a:path w="7830820" h="624839">
                  <a:moveTo>
                    <a:pt x="2351532" y="268224"/>
                  </a:moveTo>
                  <a:lnTo>
                    <a:pt x="1827276" y="268224"/>
                  </a:lnTo>
                  <a:lnTo>
                    <a:pt x="1827276" y="624840"/>
                  </a:lnTo>
                  <a:lnTo>
                    <a:pt x="2351532" y="624840"/>
                  </a:lnTo>
                  <a:lnTo>
                    <a:pt x="2351532" y="268224"/>
                  </a:lnTo>
                  <a:close/>
                </a:path>
                <a:path w="7830820" h="624839">
                  <a:moveTo>
                    <a:pt x="3264408" y="89916"/>
                  </a:moveTo>
                  <a:lnTo>
                    <a:pt x="2740152" y="89916"/>
                  </a:lnTo>
                  <a:lnTo>
                    <a:pt x="2740152" y="624840"/>
                  </a:lnTo>
                  <a:lnTo>
                    <a:pt x="3264408" y="624840"/>
                  </a:lnTo>
                  <a:lnTo>
                    <a:pt x="3264408" y="89916"/>
                  </a:lnTo>
                  <a:close/>
                </a:path>
                <a:path w="7830820" h="624839">
                  <a:moveTo>
                    <a:pt x="5090160" y="0"/>
                  </a:moveTo>
                  <a:lnTo>
                    <a:pt x="4565904" y="0"/>
                  </a:lnTo>
                  <a:lnTo>
                    <a:pt x="4565904" y="624840"/>
                  </a:lnTo>
                  <a:lnTo>
                    <a:pt x="5090160" y="624840"/>
                  </a:lnTo>
                  <a:lnTo>
                    <a:pt x="5090160" y="0"/>
                  </a:lnTo>
                  <a:close/>
                </a:path>
                <a:path w="7830820" h="624839">
                  <a:moveTo>
                    <a:pt x="6003036" y="89916"/>
                  </a:moveTo>
                  <a:lnTo>
                    <a:pt x="5478780" y="89916"/>
                  </a:lnTo>
                  <a:lnTo>
                    <a:pt x="5478780" y="624840"/>
                  </a:lnTo>
                  <a:lnTo>
                    <a:pt x="6003036" y="624840"/>
                  </a:lnTo>
                  <a:lnTo>
                    <a:pt x="6003036" y="89916"/>
                  </a:lnTo>
                  <a:close/>
                </a:path>
                <a:path w="7830820" h="624839">
                  <a:moveTo>
                    <a:pt x="6917436" y="268224"/>
                  </a:moveTo>
                  <a:lnTo>
                    <a:pt x="6391656" y="268224"/>
                  </a:lnTo>
                  <a:lnTo>
                    <a:pt x="6391656" y="624840"/>
                  </a:lnTo>
                  <a:lnTo>
                    <a:pt x="6917436" y="624840"/>
                  </a:lnTo>
                  <a:lnTo>
                    <a:pt x="6917436" y="268224"/>
                  </a:lnTo>
                  <a:close/>
                </a:path>
                <a:path w="7830820" h="624839">
                  <a:moveTo>
                    <a:pt x="7830312" y="446532"/>
                  </a:moveTo>
                  <a:lnTo>
                    <a:pt x="7304532" y="446532"/>
                  </a:lnTo>
                  <a:lnTo>
                    <a:pt x="7304532" y="624840"/>
                  </a:lnTo>
                  <a:lnTo>
                    <a:pt x="7830312" y="624840"/>
                  </a:lnTo>
                  <a:lnTo>
                    <a:pt x="7830312" y="446532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295" y="2136647"/>
              <a:ext cx="8217534" cy="0"/>
            </a:xfrm>
            <a:custGeom>
              <a:avLst/>
              <a:gdLst/>
              <a:ahLst/>
              <a:cxnLst/>
              <a:rect l="l" t="t" r="r" b="b"/>
              <a:pathLst>
                <a:path w="8217534">
                  <a:moveTo>
                    <a:pt x="0" y="0"/>
                  </a:moveTo>
                  <a:lnTo>
                    <a:pt x="821740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85343" y="2191639"/>
            <a:ext cx="4490720" cy="3022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63220" marR="5080" indent="-351155">
              <a:lnSpc>
                <a:spcPct val="101800"/>
              </a:lnSpc>
              <a:spcBef>
                <a:spcPts val="80"/>
              </a:spcBef>
              <a:tabLst>
                <a:tab pos="1276350" algn="l"/>
                <a:tab pos="2190115" algn="l"/>
                <a:tab pos="3103245" algn="l"/>
              </a:tabLst>
            </a:pP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 Solution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sz="900" b="1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 Solution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sz="900" b="1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 Solution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sz="900" b="1" spc="20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 Solution </a:t>
            </a:r>
            <a:r>
              <a:rPr sz="900" b="1" dirty="0">
                <a:solidFill>
                  <a:srgbClr val="585858"/>
                </a:solidFill>
                <a:latin typeface="Calibri"/>
                <a:cs typeface="Calibri"/>
              </a:rPr>
              <a:t>-  </a:t>
            </a:r>
            <a:r>
              <a:rPr sz="900" b="1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 Solution </a:t>
            </a:r>
            <a:r>
              <a:rPr sz="900" b="1" spc="-1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7%	5%	2%	1%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92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081778" y="2191639"/>
            <a:ext cx="3547110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912494" algn="l"/>
                <a:tab pos="1825625" algn="l"/>
                <a:tab pos="2739390" algn="l"/>
              </a:tabLst>
            </a:pP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Current</a:t>
            </a:r>
            <a:r>
              <a:rPr sz="9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Solution	Current</a:t>
            </a:r>
            <a:r>
              <a:rPr sz="9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Solution	Current</a:t>
            </a:r>
            <a:r>
              <a:rPr sz="900" b="1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Solution	Current</a:t>
            </a:r>
            <a:r>
              <a:rPr sz="9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Solution</a:t>
            </a:r>
            <a:endParaRPr sz="9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"/>
              </a:spcBef>
              <a:tabLst>
                <a:tab pos="913765" algn="l"/>
                <a:tab pos="1826895" algn="l"/>
                <a:tab pos="2740660" algn="l"/>
              </a:tabLst>
            </a:pPr>
            <a:r>
              <a:rPr sz="900" b="1" spc="-5" dirty="0">
                <a:solidFill>
                  <a:srgbClr val="585858"/>
                </a:solidFill>
                <a:latin typeface="Calibri"/>
                <a:cs typeface="Calibri"/>
              </a:rPr>
              <a:t>+1%	+2%	+5%	+7%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0442" y="7442"/>
            <a:ext cx="69957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70" dirty="0">
                <a:solidFill>
                  <a:srgbClr val="006FC0"/>
                </a:solidFill>
                <a:latin typeface="Calibri"/>
                <a:cs typeface="Calibri"/>
              </a:rPr>
              <a:t>You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want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carry</a:t>
            </a:r>
            <a:r>
              <a:rPr sz="220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out</a:t>
            </a:r>
            <a:r>
              <a:rPr sz="2200" b="1" spc="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200" b="1" spc="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Calibri"/>
                <a:cs typeface="Calibri"/>
              </a:rPr>
              <a:t>sensitivity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 analysis</a:t>
            </a:r>
            <a:r>
              <a:rPr sz="22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for</a:t>
            </a:r>
            <a:r>
              <a:rPr sz="2200" b="1" spc="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006FC0"/>
                </a:solidFill>
                <a:latin typeface="Calibri"/>
                <a:cs typeface="Calibri"/>
              </a:rPr>
              <a:t>many</a:t>
            </a:r>
            <a:r>
              <a:rPr sz="2200" b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6FC0"/>
                </a:solidFill>
                <a:latin typeface="Calibri"/>
                <a:cs typeface="Calibri"/>
              </a:rPr>
              <a:t>reasons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670"/>
              </a:lnSpc>
            </a:pPr>
            <a:fld id="{81D60167-4931-47E6-BA6A-407CBD079E47}" type="slidenum">
              <a:rPr dirty="0"/>
              <a:t>93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72311" y="1040891"/>
            <a:ext cx="318516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/>
          <a:p>
            <a:pPr marL="702310">
              <a:lnSpc>
                <a:spcPct val="100000"/>
              </a:lnSpc>
              <a:spcBef>
                <a:spcPts val="128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Volatility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means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risks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2311" y="1824227"/>
            <a:ext cx="318516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1275" rIns="0" bIns="0" rtlCol="0">
            <a:spAutoFit/>
          </a:bodyPr>
          <a:lstStyle/>
          <a:p>
            <a:pPr marL="674370" marR="180975" indent="-488315">
              <a:lnSpc>
                <a:spcPct val="100000"/>
              </a:lnSpc>
              <a:spcBef>
                <a:spcPts val="325"/>
              </a:spcBef>
            </a:pP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want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prepare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risk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hedge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against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the risk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2311" y="2607564"/>
            <a:ext cx="318516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1275" rIns="0" bIns="0" rtlCol="0">
            <a:spAutoFit/>
          </a:bodyPr>
          <a:lstStyle/>
          <a:p>
            <a:pPr marL="421640" marR="274955" indent="-140335">
              <a:lnSpc>
                <a:spcPct val="100000"/>
              </a:lnSpc>
              <a:spcBef>
                <a:spcPts val="32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some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cases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want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choose less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sensitive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option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98491" y="1824227"/>
            <a:ext cx="318516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1275" rIns="0" bIns="0" rtlCol="0">
            <a:spAutoFit/>
          </a:bodyPr>
          <a:lstStyle/>
          <a:p>
            <a:pPr marL="240665" marR="235585" indent="95885">
              <a:lnSpc>
                <a:spcPct val="100000"/>
              </a:lnSpc>
              <a:spcBef>
                <a:spcPts val="32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Sensitivity analysis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basis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managing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portfolio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projects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8491" y="1040891"/>
            <a:ext cx="3185160" cy="59436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41275" rIns="0" bIns="0" rtlCol="0">
            <a:spAutoFit/>
          </a:bodyPr>
          <a:lstStyle/>
          <a:p>
            <a:pPr marL="697865" marR="365760" indent="-323215">
              <a:lnSpc>
                <a:spcPct val="100000"/>
              </a:lnSpc>
              <a:spcBef>
                <a:spcPts val="32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Sensitivity analysis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helps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manage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expectations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3525</Words>
  <Application>Microsoft Office PowerPoint</Application>
  <PresentationFormat>On-screen Show (16:9)</PresentationFormat>
  <Paragraphs>786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Arial MT</vt:lpstr>
      <vt:lpstr>Calibri</vt:lpstr>
      <vt:lpstr>Times New Roman</vt:lpstr>
      <vt:lpstr>Wingdings</vt:lpstr>
      <vt:lpstr>Office Theme</vt:lpstr>
      <vt:lpstr>Advanced tools used by  Management Consultants</vt:lpstr>
      <vt:lpstr>In this section we will discuss the intermediate tools, techniques and frameworks used by Management Consultants</vt:lpstr>
      <vt:lpstr>Intermediate tools – Case  studies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Rankings – introduction</vt:lpstr>
      <vt:lpstr>Quite often you have options that you want to somehow compare and rank them</vt:lpstr>
      <vt:lpstr>Thanks to the ranking you not only give points but you can sort them from the most wanted to the least desired</vt:lpstr>
      <vt:lpstr>You may use ranking for many things</vt:lpstr>
      <vt:lpstr>Rankings are done in 5 steps</vt:lpstr>
      <vt:lpstr>How to chose the right boyfriend – Introduction</vt:lpstr>
      <vt:lpstr>PowerPoint Presentation</vt:lpstr>
      <vt:lpstr>There are a few things that we know about Maria</vt:lpstr>
      <vt:lpstr>How to chose the right boyfriend – Solution</vt:lpstr>
      <vt:lpstr>PowerPoint Presentation</vt:lpstr>
      <vt:lpstr>Let’s summarize the results of our ranking</vt:lpstr>
      <vt:lpstr>Scenario Analysis –  Introduction</vt:lpstr>
      <vt:lpstr>PowerPoint Presentation</vt:lpstr>
      <vt:lpstr>PowerPoint Presentation</vt:lpstr>
      <vt:lpstr>Imagine that you are ice cream producer and you have to decide how much  ice-cream to produce for the next day without knowing what will be the  weather. Therefore, you have to consider different scenarios</vt:lpstr>
      <vt:lpstr>The scenario analysis consists of 5 steps</vt:lpstr>
      <vt:lpstr>Car vs Uber – Introduction</vt:lpstr>
      <vt:lpstr>PowerPoint Presentation</vt:lpstr>
      <vt:lpstr>We will consider 3 scenarios</vt:lpstr>
      <vt:lpstr>Let’s see what is the difference for</vt:lpstr>
      <vt:lpstr>A few hints on what costs you should take into consideration for the own car option</vt:lpstr>
      <vt:lpstr>Representative element  analysis – Introduction</vt:lpstr>
      <vt:lpstr>PowerPoint Presentation</vt:lpstr>
      <vt:lpstr>There are usually 2 main ways to use representative element analysis</vt:lpstr>
      <vt:lpstr>Thanks to representative element analysis you can achieve a lot of interesting things</vt:lpstr>
      <vt:lpstr>Decision Tree Analysis</vt:lpstr>
      <vt:lpstr>PowerPoint Presentation</vt:lpstr>
      <vt:lpstr>Let’s have a look at example. You are to build a chocolate factory. You</vt:lpstr>
      <vt:lpstr>Once you have the outcomes for each and every option it is time to calculate the expected value for both decisions</vt:lpstr>
      <vt:lpstr>Once you have the outcomes for each and every option it is time to</vt:lpstr>
      <vt:lpstr>How big house should we build –  Introduction</vt:lpstr>
      <vt:lpstr>PowerPoint Presentation</vt:lpstr>
      <vt:lpstr>A few information about Adam and Eva</vt:lpstr>
      <vt:lpstr>If the house is too big or too small they will have cover additional costs</vt:lpstr>
      <vt:lpstr>How big house should we build –  Solution</vt:lpstr>
      <vt:lpstr>PowerPoint Presentation</vt:lpstr>
      <vt:lpstr>If the house is too big or too small they will have cover additional costs</vt:lpstr>
      <vt:lpstr>Let’s see what is we get after the calculation in Excel</vt:lpstr>
      <vt:lpstr>PowerPoint Presentation</vt:lpstr>
      <vt:lpstr>Overall Labour Efficiency how much work there is in the work</vt:lpstr>
      <vt:lpstr>Removing bottlenecks</vt:lpstr>
      <vt:lpstr>Bottlenecks are dangerous as their hurt the efficiency of the  whole system</vt:lpstr>
      <vt:lpstr>What is the throughput of every system and where</vt:lpstr>
      <vt:lpstr>The are 4 rules that you should follow when it comes to bottlenecks</vt:lpstr>
      <vt:lpstr>Content marketing agency –  Introduction</vt:lpstr>
      <vt:lpstr>PowerPoint Presentation</vt:lpstr>
      <vt:lpstr>A few things about Ivan team</vt:lpstr>
      <vt:lpstr>Below you can see the production capacity for each and every stage. 1 person works on 1 stage only</vt:lpstr>
      <vt:lpstr>Content marketing agency –  Solution</vt:lpstr>
      <vt:lpstr>PowerPoint Presentation</vt:lpstr>
      <vt:lpstr>Just as a reminder a few information about the content marketing agency</vt:lpstr>
      <vt:lpstr>Let’s see how we could increase production of posts</vt:lpstr>
      <vt:lpstr>Critical Chain</vt:lpstr>
      <vt:lpstr>PowerPoint Presentation</vt:lpstr>
      <vt:lpstr>People when asked to evaluate the time certain things will take build in</vt:lpstr>
      <vt:lpstr>Simulation analysis –  Introduction</vt:lpstr>
      <vt:lpstr>PowerPoint Presentation</vt:lpstr>
      <vt:lpstr>PowerPoint Presentation</vt:lpstr>
      <vt:lpstr>For the producer of cakes that at the same time can bake from 1 to 10  cakes using the simulation to find optimal production batch would  entail calculating the costs for all options</vt:lpstr>
      <vt:lpstr>There are plenty of things you can do thanks to simulations</vt:lpstr>
      <vt:lpstr>Decomposition analysis –  Introduction</vt:lpstr>
      <vt:lpstr>Decomposition analysis shows you what are the components, driving  forces behind certain phenomena. Imagine for a second that we are  analyzing revenue growth of a FMCG company</vt:lpstr>
      <vt:lpstr>We would like to break it down to following components. This  decomposition helps us see how we managed to grow the  revenues</vt:lpstr>
      <vt:lpstr>Decomposition analysis helps you achieve a lot of goals</vt:lpstr>
      <vt:lpstr>How to find a new girlfriend –  Introduction</vt:lpstr>
      <vt:lpstr>PowerPoint Presentation</vt:lpstr>
      <vt:lpstr>A few things about Adrian. As a first task create a framework to analyze the history</vt:lpstr>
      <vt:lpstr>How to find a new girlfriend –  Decomposition framework</vt:lpstr>
      <vt:lpstr>Let’s have a look at the general framework</vt:lpstr>
      <vt:lpstr>Feasibility analysis –  Introduction</vt:lpstr>
      <vt:lpstr>PowerPoint Presentation</vt:lpstr>
      <vt:lpstr>In feasibility analysis you are given the goal you have to achieve. Now  you need either to find the limitation or alternative ways to reach that  goal</vt:lpstr>
      <vt:lpstr>There are plenty of things you can do with feasibility analysis</vt:lpstr>
      <vt:lpstr>How to increase the net profit  by 10% – Introduction</vt:lpstr>
      <vt:lpstr>Imagine that you supporting a beauty saloon chain in Easter Europe in their attempt to increase net profit</vt:lpstr>
      <vt:lpstr>There are number of ways in which you can increase the profit by 10%</vt:lpstr>
      <vt:lpstr>How to increase the net profit  by 10% – Solution</vt:lpstr>
      <vt:lpstr>Imagine that you supporting a beauty saloon chain in Easter Europe in their attempt to increase net profit</vt:lpstr>
      <vt:lpstr>Commodity is a basic good used in commerce that is interchangeable with  other commodities of the same type</vt:lpstr>
      <vt:lpstr>Sensitivity analysis – Introduction</vt:lpstr>
      <vt:lpstr>Once you come up with an optimal solution you want to see how  sensitive it is to small changes in underlying assumptions. The solution  can be pretty stable….</vt:lpstr>
      <vt:lpstr>… or the contrary very volatile</vt:lpstr>
      <vt:lpstr>You want to carry out a sensitivity analysis for many reasons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Tytus</dc:creator>
  <cp:lastModifiedBy>Michele Baroni</cp:lastModifiedBy>
  <cp:revision>2</cp:revision>
  <dcterms:created xsi:type="dcterms:W3CDTF">2024-06-18T15:33:11Z</dcterms:created>
  <dcterms:modified xsi:type="dcterms:W3CDTF">2024-06-18T15:51:47Z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2019-11-20T00:00:00Z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2024-06-18T00:00:00Z</vt:filetime>
  </property>
</Properties>
</file>