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87829" y="4953000"/>
            <a:ext cx="7456170" cy="487680"/>
          </a:xfrm>
          <a:custGeom>
            <a:avLst/>
            <a:gdLst/>
            <a:ahLst/>
            <a:cxnLst/>
            <a:rect l="l" t="t" r="r" b="b"/>
            <a:pathLst>
              <a:path w="7456170" h="487679">
                <a:moveTo>
                  <a:pt x="7456170" y="0"/>
                </a:moveTo>
                <a:lnTo>
                  <a:pt x="0" y="289559"/>
                </a:lnTo>
                <a:lnTo>
                  <a:pt x="7456170" y="487680"/>
                </a:lnTo>
                <a:lnTo>
                  <a:pt x="7456170" y="0"/>
                </a:lnTo>
                <a:close/>
              </a:path>
            </a:pathLst>
          </a:custGeom>
          <a:solidFill>
            <a:srgbClr val="9ECADB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0489" y="5237479"/>
            <a:ext cx="9033510" cy="788670"/>
          </a:xfrm>
          <a:custGeom>
            <a:avLst/>
            <a:gdLst/>
            <a:ahLst/>
            <a:cxnLst/>
            <a:rect l="l" t="t" r="r" b="b"/>
            <a:pathLst>
              <a:path w="9033510" h="788670">
                <a:moveTo>
                  <a:pt x="9033510" y="0"/>
                </a:moveTo>
                <a:lnTo>
                  <a:pt x="0" y="0"/>
                </a:lnTo>
                <a:lnTo>
                  <a:pt x="9033510" y="788670"/>
                </a:lnTo>
                <a:lnTo>
                  <a:pt x="90335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039359"/>
            <a:ext cx="3201670" cy="303530"/>
          </a:xfrm>
          <a:custGeom>
            <a:avLst/>
            <a:gdLst/>
            <a:ahLst/>
            <a:cxnLst/>
            <a:rect l="l" t="t" r="r" b="b"/>
            <a:pathLst>
              <a:path w="3201670" h="303529">
                <a:moveTo>
                  <a:pt x="3201670" y="276148"/>
                </a:moveTo>
                <a:lnTo>
                  <a:pt x="3201670" y="276148"/>
                </a:lnTo>
                <a:lnTo>
                  <a:pt x="2388870" y="206044"/>
                </a:lnTo>
                <a:lnTo>
                  <a:pt x="2388870" y="205740"/>
                </a:lnTo>
                <a:lnTo>
                  <a:pt x="2370658" y="205740"/>
                </a:lnTo>
                <a:lnTo>
                  <a:pt x="2370658" y="203200"/>
                </a:lnTo>
                <a:lnTo>
                  <a:pt x="2355939" y="203200"/>
                </a:lnTo>
                <a:lnTo>
                  <a:pt x="2287270" y="197281"/>
                </a:lnTo>
                <a:lnTo>
                  <a:pt x="2185670" y="188518"/>
                </a:lnTo>
                <a:lnTo>
                  <a:pt x="2084070" y="179755"/>
                </a:lnTo>
                <a:lnTo>
                  <a:pt x="1982470" y="170992"/>
                </a:lnTo>
                <a:lnTo>
                  <a:pt x="1880870" y="162229"/>
                </a:lnTo>
                <a:lnTo>
                  <a:pt x="1779270" y="153466"/>
                </a:lnTo>
                <a:lnTo>
                  <a:pt x="1678940" y="144818"/>
                </a:lnTo>
                <a:lnTo>
                  <a:pt x="1577340" y="136055"/>
                </a:lnTo>
                <a:lnTo>
                  <a:pt x="1475740" y="127292"/>
                </a:lnTo>
                <a:lnTo>
                  <a:pt x="1374140" y="118529"/>
                </a:lnTo>
                <a:lnTo>
                  <a:pt x="1272540" y="109766"/>
                </a:lnTo>
                <a:lnTo>
                  <a:pt x="1272540" y="109220"/>
                </a:lnTo>
                <a:lnTo>
                  <a:pt x="1222133" y="109220"/>
                </a:lnTo>
                <a:lnTo>
                  <a:pt x="1222133" y="101600"/>
                </a:lnTo>
                <a:lnTo>
                  <a:pt x="1177963" y="101600"/>
                </a:lnTo>
                <a:lnTo>
                  <a:pt x="1170940" y="101003"/>
                </a:lnTo>
                <a:lnTo>
                  <a:pt x="1069340" y="92240"/>
                </a:lnTo>
                <a:lnTo>
                  <a:pt x="967740" y="83477"/>
                </a:lnTo>
                <a:lnTo>
                  <a:pt x="154940" y="13373"/>
                </a:lnTo>
                <a:lnTo>
                  <a:pt x="54610" y="4711"/>
                </a:lnTo>
                <a:lnTo>
                  <a:pt x="0" y="0"/>
                </a:lnTo>
                <a:lnTo>
                  <a:pt x="0" y="101600"/>
                </a:lnTo>
                <a:lnTo>
                  <a:pt x="0" y="203200"/>
                </a:lnTo>
                <a:lnTo>
                  <a:pt x="0" y="303530"/>
                </a:lnTo>
                <a:lnTo>
                  <a:pt x="54610" y="303530"/>
                </a:lnTo>
                <a:lnTo>
                  <a:pt x="154940" y="303530"/>
                </a:lnTo>
                <a:lnTo>
                  <a:pt x="3201670" y="303530"/>
                </a:lnTo>
                <a:lnTo>
                  <a:pt x="3201670" y="276148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5306745"/>
            <a:ext cx="4697730" cy="239395"/>
          </a:xfrm>
          <a:custGeom>
            <a:avLst/>
            <a:gdLst/>
            <a:ahLst/>
            <a:cxnLst/>
            <a:rect l="l" t="t" r="r" b="b"/>
            <a:pathLst>
              <a:path w="4697730" h="239395">
                <a:moveTo>
                  <a:pt x="4697158" y="137744"/>
                </a:moveTo>
                <a:lnTo>
                  <a:pt x="4622800" y="131343"/>
                </a:lnTo>
                <a:lnTo>
                  <a:pt x="4521200" y="122580"/>
                </a:lnTo>
                <a:lnTo>
                  <a:pt x="4419600" y="113817"/>
                </a:lnTo>
                <a:lnTo>
                  <a:pt x="4318000" y="105054"/>
                </a:lnTo>
                <a:lnTo>
                  <a:pt x="4216400" y="96278"/>
                </a:lnTo>
                <a:lnTo>
                  <a:pt x="4114800" y="87515"/>
                </a:lnTo>
                <a:lnTo>
                  <a:pt x="4013200" y="78752"/>
                </a:lnTo>
                <a:lnTo>
                  <a:pt x="3911600" y="70002"/>
                </a:lnTo>
                <a:lnTo>
                  <a:pt x="3810000" y="61239"/>
                </a:lnTo>
                <a:lnTo>
                  <a:pt x="3708400" y="52476"/>
                </a:lnTo>
                <a:lnTo>
                  <a:pt x="3606800" y="43713"/>
                </a:lnTo>
                <a:lnTo>
                  <a:pt x="3563353" y="43764"/>
                </a:lnTo>
                <a:lnTo>
                  <a:pt x="3563353" y="36144"/>
                </a:lnTo>
                <a:lnTo>
                  <a:pt x="3519182" y="36144"/>
                </a:lnTo>
                <a:lnTo>
                  <a:pt x="3505200" y="34950"/>
                </a:lnTo>
                <a:lnTo>
                  <a:pt x="3403600" y="26174"/>
                </a:lnTo>
                <a:lnTo>
                  <a:pt x="3303270" y="17526"/>
                </a:lnTo>
                <a:lnTo>
                  <a:pt x="3201670" y="8763"/>
                </a:lnTo>
                <a:lnTo>
                  <a:pt x="3100070" y="0"/>
                </a:lnTo>
                <a:lnTo>
                  <a:pt x="3100070" y="36144"/>
                </a:lnTo>
                <a:lnTo>
                  <a:pt x="0" y="36144"/>
                </a:lnTo>
                <a:lnTo>
                  <a:pt x="0" y="137744"/>
                </a:lnTo>
                <a:lnTo>
                  <a:pt x="0" y="239344"/>
                </a:lnTo>
                <a:lnTo>
                  <a:pt x="54610" y="239344"/>
                </a:lnTo>
                <a:lnTo>
                  <a:pt x="154940" y="239344"/>
                </a:lnTo>
                <a:lnTo>
                  <a:pt x="1779270" y="239344"/>
                </a:lnTo>
                <a:lnTo>
                  <a:pt x="1779270" y="137744"/>
                </a:lnTo>
                <a:lnTo>
                  <a:pt x="4622800" y="137744"/>
                </a:lnTo>
                <a:lnTo>
                  <a:pt x="4697158" y="137744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5444489"/>
            <a:ext cx="5875655" cy="203200"/>
          </a:xfrm>
          <a:custGeom>
            <a:avLst/>
            <a:gdLst/>
            <a:ahLst/>
            <a:cxnLst/>
            <a:rect l="l" t="t" r="r" b="b"/>
            <a:pathLst>
              <a:path w="5875655" h="203200">
                <a:moveTo>
                  <a:pt x="5875121" y="101600"/>
                </a:moveTo>
                <a:lnTo>
                  <a:pt x="5840730" y="98640"/>
                </a:lnTo>
                <a:lnTo>
                  <a:pt x="5739130" y="89877"/>
                </a:lnTo>
                <a:lnTo>
                  <a:pt x="5637530" y="81114"/>
                </a:lnTo>
                <a:lnTo>
                  <a:pt x="4926330" y="19773"/>
                </a:lnTo>
                <a:lnTo>
                  <a:pt x="4826000" y="11125"/>
                </a:lnTo>
                <a:lnTo>
                  <a:pt x="4724400" y="2349"/>
                </a:lnTo>
                <a:lnTo>
                  <a:pt x="4724400" y="2540"/>
                </a:lnTo>
                <a:lnTo>
                  <a:pt x="4711878" y="2540"/>
                </a:lnTo>
                <a:lnTo>
                  <a:pt x="4711878" y="0"/>
                </a:lnTo>
                <a:lnTo>
                  <a:pt x="4622800" y="0"/>
                </a:lnTo>
                <a:lnTo>
                  <a:pt x="4521200" y="0"/>
                </a:lnTo>
                <a:lnTo>
                  <a:pt x="1678940" y="0"/>
                </a:lnTo>
                <a:lnTo>
                  <a:pt x="167894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2795270" y="203200"/>
                </a:lnTo>
                <a:lnTo>
                  <a:pt x="2795270" y="101600"/>
                </a:lnTo>
                <a:lnTo>
                  <a:pt x="5840730" y="101600"/>
                </a:lnTo>
                <a:lnTo>
                  <a:pt x="5875121" y="10160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5546089"/>
            <a:ext cx="7053580" cy="203200"/>
          </a:xfrm>
          <a:custGeom>
            <a:avLst/>
            <a:gdLst/>
            <a:ahLst/>
            <a:cxnLst/>
            <a:rect l="l" t="t" r="r" b="b"/>
            <a:pathLst>
              <a:path w="7053580" h="203200">
                <a:moveTo>
                  <a:pt x="2693670" y="101600"/>
                </a:moveTo>
                <a:lnTo>
                  <a:pt x="269367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2693670" y="203200"/>
                </a:lnTo>
                <a:lnTo>
                  <a:pt x="2693670" y="101600"/>
                </a:lnTo>
                <a:close/>
              </a:path>
              <a:path w="7053580" h="203200">
                <a:moveTo>
                  <a:pt x="7053097" y="101600"/>
                </a:moveTo>
                <a:lnTo>
                  <a:pt x="6957060" y="93319"/>
                </a:lnTo>
                <a:lnTo>
                  <a:pt x="6855460" y="84556"/>
                </a:lnTo>
                <a:lnTo>
                  <a:pt x="6753860" y="75793"/>
                </a:lnTo>
                <a:lnTo>
                  <a:pt x="6652247" y="67030"/>
                </a:lnTo>
                <a:lnTo>
                  <a:pt x="6550647" y="58267"/>
                </a:lnTo>
                <a:lnTo>
                  <a:pt x="6450330" y="49618"/>
                </a:lnTo>
                <a:lnTo>
                  <a:pt x="5942330" y="5803"/>
                </a:lnTo>
                <a:lnTo>
                  <a:pt x="5942330" y="6350"/>
                </a:lnTo>
                <a:lnTo>
                  <a:pt x="5911939" y="6350"/>
                </a:lnTo>
                <a:lnTo>
                  <a:pt x="5911939" y="0"/>
                </a:lnTo>
                <a:lnTo>
                  <a:pt x="5840730" y="0"/>
                </a:lnTo>
                <a:lnTo>
                  <a:pt x="2693670" y="0"/>
                </a:lnTo>
                <a:lnTo>
                  <a:pt x="2693670" y="101600"/>
                </a:lnTo>
                <a:lnTo>
                  <a:pt x="6957060" y="101600"/>
                </a:lnTo>
                <a:lnTo>
                  <a:pt x="7053097" y="10160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647689"/>
            <a:ext cx="8231505" cy="203200"/>
          </a:xfrm>
          <a:custGeom>
            <a:avLst/>
            <a:gdLst/>
            <a:ahLst/>
            <a:cxnLst/>
            <a:rect l="l" t="t" r="r" b="b"/>
            <a:pathLst>
              <a:path w="8231505" h="203200">
                <a:moveTo>
                  <a:pt x="1475740" y="101600"/>
                </a:moveTo>
                <a:lnTo>
                  <a:pt x="147574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1475740" y="203200"/>
                </a:lnTo>
                <a:lnTo>
                  <a:pt x="1475740" y="101600"/>
                </a:lnTo>
                <a:close/>
              </a:path>
              <a:path w="8231505" h="203200">
                <a:moveTo>
                  <a:pt x="8231060" y="101600"/>
                </a:moveTo>
                <a:lnTo>
                  <a:pt x="8174990" y="96774"/>
                </a:lnTo>
                <a:lnTo>
                  <a:pt x="8074660" y="88112"/>
                </a:lnTo>
                <a:lnTo>
                  <a:pt x="7973060" y="79349"/>
                </a:lnTo>
                <a:lnTo>
                  <a:pt x="7058660" y="482"/>
                </a:lnTo>
                <a:lnTo>
                  <a:pt x="7053097" y="0"/>
                </a:lnTo>
                <a:lnTo>
                  <a:pt x="2592070" y="0"/>
                </a:lnTo>
                <a:lnTo>
                  <a:pt x="2592070" y="101600"/>
                </a:lnTo>
                <a:lnTo>
                  <a:pt x="8174990" y="101600"/>
                </a:lnTo>
                <a:lnTo>
                  <a:pt x="8231060" y="10160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374140" y="5749289"/>
            <a:ext cx="7105650" cy="101600"/>
          </a:xfrm>
          <a:custGeom>
            <a:avLst/>
            <a:gdLst/>
            <a:ahLst/>
            <a:cxnLst/>
            <a:rect l="l" t="t" r="r" b="b"/>
            <a:pathLst>
              <a:path w="7105650" h="101600">
                <a:moveTo>
                  <a:pt x="7105650" y="21463"/>
                </a:moveTo>
                <a:lnTo>
                  <a:pt x="7004050" y="12700"/>
                </a:lnTo>
                <a:lnTo>
                  <a:pt x="6902450" y="3937"/>
                </a:lnTo>
                <a:lnTo>
                  <a:pt x="6902450" y="3810"/>
                </a:lnTo>
                <a:lnTo>
                  <a:pt x="6879018" y="3810"/>
                </a:lnTo>
                <a:lnTo>
                  <a:pt x="6879018" y="0"/>
                </a:lnTo>
                <a:lnTo>
                  <a:pt x="6800850" y="0"/>
                </a:lnTo>
                <a:lnTo>
                  <a:pt x="0" y="0"/>
                </a:lnTo>
                <a:lnTo>
                  <a:pt x="0" y="101600"/>
                </a:lnTo>
                <a:lnTo>
                  <a:pt x="7105650" y="101600"/>
                </a:lnTo>
                <a:lnTo>
                  <a:pt x="7105650" y="21463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5761989"/>
            <a:ext cx="9144000" cy="190500"/>
          </a:xfrm>
          <a:custGeom>
            <a:avLst/>
            <a:gdLst/>
            <a:ahLst/>
            <a:cxnLst/>
            <a:rect l="l" t="t" r="r" b="b"/>
            <a:pathLst>
              <a:path w="9144000" h="190500">
                <a:moveTo>
                  <a:pt x="6348730" y="88900"/>
                </a:moveTo>
                <a:lnTo>
                  <a:pt x="6348730" y="88900"/>
                </a:lnTo>
                <a:lnTo>
                  <a:pt x="0" y="88900"/>
                </a:lnTo>
                <a:lnTo>
                  <a:pt x="0" y="190500"/>
                </a:lnTo>
                <a:lnTo>
                  <a:pt x="6348730" y="190500"/>
                </a:lnTo>
                <a:lnTo>
                  <a:pt x="6348730" y="88900"/>
                </a:lnTo>
                <a:close/>
              </a:path>
              <a:path w="9144000" h="190500">
                <a:moveTo>
                  <a:pt x="9144000" y="66040"/>
                </a:moveTo>
                <a:lnTo>
                  <a:pt x="9089390" y="61341"/>
                </a:lnTo>
                <a:lnTo>
                  <a:pt x="8987790" y="52578"/>
                </a:lnTo>
                <a:lnTo>
                  <a:pt x="8886190" y="43815"/>
                </a:lnTo>
                <a:lnTo>
                  <a:pt x="8378190" y="0"/>
                </a:lnTo>
                <a:lnTo>
                  <a:pt x="8378190" y="88900"/>
                </a:lnTo>
                <a:lnTo>
                  <a:pt x="9144000" y="88900"/>
                </a:lnTo>
                <a:lnTo>
                  <a:pt x="9144000" y="6604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58508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4216400" y="101600"/>
                </a:moveTo>
                <a:lnTo>
                  <a:pt x="421640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4216400" y="203200"/>
                </a:lnTo>
                <a:lnTo>
                  <a:pt x="421640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6247130" y="0"/>
                </a:lnTo>
                <a:lnTo>
                  <a:pt x="624713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59524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2084070" y="101600"/>
                </a:moveTo>
                <a:lnTo>
                  <a:pt x="208407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2084070" y="203200"/>
                </a:lnTo>
                <a:lnTo>
                  <a:pt x="208407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4114800" y="0"/>
                </a:lnTo>
                <a:lnTo>
                  <a:pt x="411480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82470" y="6054089"/>
            <a:ext cx="7161530" cy="101600"/>
          </a:xfrm>
          <a:custGeom>
            <a:avLst/>
            <a:gdLst/>
            <a:ahLst/>
            <a:cxnLst/>
            <a:rect l="l" t="t" r="r" b="b"/>
            <a:pathLst>
              <a:path w="7161530" h="101600">
                <a:moveTo>
                  <a:pt x="7161530" y="0"/>
                </a:moveTo>
                <a:lnTo>
                  <a:pt x="7161530" y="0"/>
                </a:lnTo>
                <a:lnTo>
                  <a:pt x="0" y="0"/>
                </a:lnTo>
                <a:lnTo>
                  <a:pt x="0" y="101600"/>
                </a:lnTo>
                <a:lnTo>
                  <a:pt x="7161530" y="101600"/>
                </a:lnTo>
                <a:lnTo>
                  <a:pt x="716153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60540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7058660" y="101600"/>
                </a:moveTo>
                <a:lnTo>
                  <a:pt x="705866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7058660" y="203200"/>
                </a:lnTo>
                <a:lnTo>
                  <a:pt x="705866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089390" y="0"/>
                </a:lnTo>
                <a:lnTo>
                  <a:pt x="908939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61556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4926330" y="101600"/>
                </a:moveTo>
                <a:lnTo>
                  <a:pt x="492633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4926330" y="203200"/>
                </a:lnTo>
                <a:lnTo>
                  <a:pt x="492633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6957060" y="0"/>
                </a:lnTo>
                <a:lnTo>
                  <a:pt x="695706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62572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2795270" y="101600"/>
                </a:moveTo>
                <a:lnTo>
                  <a:pt x="279527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2795270" y="203200"/>
                </a:lnTo>
                <a:lnTo>
                  <a:pt x="279527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4826000" y="0"/>
                </a:lnTo>
                <a:lnTo>
                  <a:pt x="482600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3588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662940" y="101600"/>
                </a:moveTo>
                <a:lnTo>
                  <a:pt x="66294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662940" y="203200"/>
                </a:lnTo>
                <a:lnTo>
                  <a:pt x="66294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2693670" y="0"/>
                </a:lnTo>
                <a:lnTo>
                  <a:pt x="269367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61340" y="6460489"/>
            <a:ext cx="7208520" cy="101600"/>
          </a:xfrm>
          <a:custGeom>
            <a:avLst/>
            <a:gdLst/>
            <a:ahLst/>
            <a:cxnLst/>
            <a:rect l="l" t="t" r="r" b="b"/>
            <a:pathLst>
              <a:path w="7208520" h="101600">
                <a:moveTo>
                  <a:pt x="7208520" y="0"/>
                </a:moveTo>
                <a:lnTo>
                  <a:pt x="7208520" y="0"/>
                </a:lnTo>
                <a:lnTo>
                  <a:pt x="0" y="0"/>
                </a:lnTo>
                <a:lnTo>
                  <a:pt x="0" y="101600"/>
                </a:lnTo>
                <a:lnTo>
                  <a:pt x="7208520" y="101600"/>
                </a:lnTo>
                <a:lnTo>
                  <a:pt x="720852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64604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5637530" y="101600"/>
                </a:moveTo>
                <a:lnTo>
                  <a:pt x="563753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5637530" y="203200"/>
                </a:lnTo>
                <a:lnTo>
                  <a:pt x="563753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7668260" y="0"/>
                </a:lnTo>
                <a:lnTo>
                  <a:pt x="766826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6562089"/>
            <a:ext cx="9144000" cy="203200"/>
          </a:xfrm>
          <a:custGeom>
            <a:avLst/>
            <a:gdLst/>
            <a:ahLst/>
            <a:cxnLst/>
            <a:rect l="l" t="t" r="r" b="b"/>
            <a:pathLst>
              <a:path w="9144000" h="203200">
                <a:moveTo>
                  <a:pt x="3505200" y="101600"/>
                </a:moveTo>
                <a:lnTo>
                  <a:pt x="350520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3505200" y="203200"/>
                </a:lnTo>
                <a:lnTo>
                  <a:pt x="3505200" y="101600"/>
                </a:lnTo>
                <a:close/>
              </a:path>
              <a:path w="9144000" h="203200">
                <a:moveTo>
                  <a:pt x="9144000" y="0"/>
                </a:moveTo>
                <a:lnTo>
                  <a:pt x="9144000" y="0"/>
                </a:lnTo>
                <a:lnTo>
                  <a:pt x="5535930" y="0"/>
                </a:lnTo>
                <a:lnTo>
                  <a:pt x="553593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6663689"/>
            <a:ext cx="9144000" cy="194310"/>
          </a:xfrm>
          <a:custGeom>
            <a:avLst/>
            <a:gdLst/>
            <a:ahLst/>
            <a:cxnLst/>
            <a:rect l="l" t="t" r="r" b="b"/>
            <a:pathLst>
              <a:path w="9144000" h="194309">
                <a:moveTo>
                  <a:pt x="1374140" y="101600"/>
                </a:moveTo>
                <a:lnTo>
                  <a:pt x="1374140" y="101600"/>
                </a:lnTo>
                <a:lnTo>
                  <a:pt x="0" y="101600"/>
                </a:lnTo>
                <a:lnTo>
                  <a:pt x="0" y="194310"/>
                </a:lnTo>
                <a:lnTo>
                  <a:pt x="1374140" y="194310"/>
                </a:lnTo>
                <a:lnTo>
                  <a:pt x="1374140" y="101600"/>
                </a:lnTo>
                <a:close/>
              </a:path>
              <a:path w="9144000" h="194309">
                <a:moveTo>
                  <a:pt x="9144000" y="0"/>
                </a:moveTo>
                <a:lnTo>
                  <a:pt x="9144000" y="0"/>
                </a:lnTo>
                <a:lnTo>
                  <a:pt x="3403600" y="0"/>
                </a:lnTo>
                <a:lnTo>
                  <a:pt x="3403600" y="101600"/>
                </a:lnTo>
                <a:lnTo>
                  <a:pt x="9144000" y="10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272540" y="6765289"/>
            <a:ext cx="7207250" cy="92710"/>
          </a:xfrm>
          <a:custGeom>
            <a:avLst/>
            <a:gdLst/>
            <a:ahLst/>
            <a:cxnLst/>
            <a:rect l="l" t="t" r="r" b="b"/>
            <a:pathLst>
              <a:path w="7207250" h="92709">
                <a:moveTo>
                  <a:pt x="7207250" y="0"/>
                </a:moveTo>
                <a:lnTo>
                  <a:pt x="7207250" y="0"/>
                </a:lnTo>
                <a:lnTo>
                  <a:pt x="0" y="0"/>
                </a:lnTo>
                <a:lnTo>
                  <a:pt x="0" y="92710"/>
                </a:lnTo>
                <a:lnTo>
                  <a:pt x="7207250" y="92710"/>
                </a:lnTo>
                <a:lnTo>
                  <a:pt x="720725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8378190" y="6765289"/>
            <a:ext cx="765810" cy="92710"/>
          </a:xfrm>
          <a:custGeom>
            <a:avLst/>
            <a:gdLst/>
            <a:ahLst/>
            <a:cxnLst/>
            <a:rect l="l" t="t" r="r" b="b"/>
            <a:pathLst>
              <a:path w="765809" h="92709">
                <a:moveTo>
                  <a:pt x="765810" y="0"/>
                </a:moveTo>
                <a:lnTo>
                  <a:pt x="765810" y="0"/>
                </a:lnTo>
                <a:lnTo>
                  <a:pt x="0" y="0"/>
                </a:lnTo>
                <a:lnTo>
                  <a:pt x="0" y="92710"/>
                </a:lnTo>
                <a:lnTo>
                  <a:pt x="765810" y="92710"/>
                </a:lnTo>
                <a:lnTo>
                  <a:pt x="765810" y="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001259"/>
            <a:ext cx="1170940" cy="20192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101589"/>
            <a:ext cx="2388870" cy="203200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5203189"/>
            <a:ext cx="3606800" cy="20320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5304789"/>
            <a:ext cx="4724400" cy="203200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5406389"/>
            <a:ext cx="5942330" cy="203200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507989"/>
            <a:ext cx="7058659" cy="203200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5609589"/>
            <a:ext cx="8276590" cy="203200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5711189"/>
            <a:ext cx="9144000" cy="203200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5812789"/>
            <a:ext cx="9144000" cy="203200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5914389"/>
            <a:ext cx="9144000" cy="203200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015989"/>
            <a:ext cx="9144000" cy="203200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117589"/>
            <a:ext cx="9144000" cy="203200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6219189"/>
            <a:ext cx="9144000" cy="201929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319519"/>
            <a:ext cx="9144000" cy="203200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421119"/>
            <a:ext cx="9144000" cy="203200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522719"/>
            <a:ext cx="9144000" cy="203199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624319"/>
            <a:ext cx="9144000" cy="203199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0" y="6725919"/>
            <a:ext cx="9144000" cy="132080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0" y="5035878"/>
            <a:ext cx="9144000" cy="789940"/>
          </a:xfrm>
          <a:custGeom>
            <a:avLst/>
            <a:gdLst/>
            <a:ahLst/>
            <a:cxnLst/>
            <a:rect l="l" t="t" r="r" b="b"/>
            <a:pathLst>
              <a:path w="9144000" h="789939">
                <a:moveTo>
                  <a:pt x="0" y="0"/>
                </a:moveTo>
                <a:lnTo>
                  <a:pt x="9144000" y="789610"/>
                </a:lnTo>
              </a:path>
            </a:pathLst>
          </a:custGeom>
          <a:ln w="122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0" y="4997778"/>
            <a:ext cx="9144000" cy="789940"/>
          </a:xfrm>
          <a:custGeom>
            <a:avLst/>
            <a:gdLst/>
            <a:ahLst/>
            <a:cxnLst/>
            <a:rect l="l" t="t" r="r" b="b"/>
            <a:pathLst>
              <a:path w="9144000" h="789939">
                <a:moveTo>
                  <a:pt x="0" y="0"/>
                </a:moveTo>
                <a:lnTo>
                  <a:pt x="9144000" y="789610"/>
                </a:lnTo>
              </a:path>
            </a:pathLst>
          </a:custGeom>
          <a:ln w="12219">
            <a:solidFill>
              <a:srgbClr val="186E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9170" y="2062479"/>
            <a:ext cx="7185659" cy="14871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45454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45454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45454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45454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99110" y="5944870"/>
            <a:ext cx="4899660" cy="913130"/>
          </a:xfrm>
          <a:custGeom>
            <a:avLst/>
            <a:gdLst/>
            <a:ahLst/>
            <a:cxnLst/>
            <a:rect l="l" t="t" r="r" b="b"/>
            <a:pathLst>
              <a:path w="4899660" h="913129">
                <a:moveTo>
                  <a:pt x="82184" y="20312"/>
                </a:moveTo>
                <a:lnTo>
                  <a:pt x="3638676" y="913129"/>
                </a:lnTo>
                <a:lnTo>
                  <a:pt x="4899187" y="913129"/>
                </a:lnTo>
                <a:lnTo>
                  <a:pt x="82184" y="20312"/>
                </a:lnTo>
                <a:close/>
              </a:path>
              <a:path w="4899660" h="913129">
                <a:moveTo>
                  <a:pt x="1269" y="0"/>
                </a:moveTo>
                <a:lnTo>
                  <a:pt x="0" y="5080"/>
                </a:lnTo>
                <a:lnTo>
                  <a:pt x="82184" y="20312"/>
                </a:lnTo>
                <a:lnTo>
                  <a:pt x="1269" y="0"/>
                </a:lnTo>
                <a:close/>
              </a:path>
            </a:pathLst>
          </a:custGeom>
          <a:solidFill>
            <a:srgbClr val="9ECADB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85140" y="5938520"/>
            <a:ext cx="3655695" cy="919480"/>
          </a:xfrm>
          <a:custGeom>
            <a:avLst/>
            <a:gdLst/>
            <a:ahLst/>
            <a:cxnLst/>
            <a:rect l="l" t="t" r="r" b="b"/>
            <a:pathLst>
              <a:path w="3655695" h="919479">
                <a:moveTo>
                  <a:pt x="0" y="0"/>
                </a:moveTo>
                <a:lnTo>
                  <a:pt x="7620" y="6349"/>
                </a:lnTo>
                <a:lnTo>
                  <a:pt x="2870845" y="919479"/>
                </a:lnTo>
                <a:lnTo>
                  <a:pt x="3655278" y="91947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5831839"/>
            <a:ext cx="1592580" cy="605790"/>
          </a:xfrm>
          <a:custGeom>
            <a:avLst/>
            <a:gdLst/>
            <a:ahLst/>
            <a:cxnLst/>
            <a:rect l="l" t="t" r="r" b="b"/>
            <a:pathLst>
              <a:path w="1592580" h="605789">
                <a:moveTo>
                  <a:pt x="1592072" y="505460"/>
                </a:moveTo>
                <a:lnTo>
                  <a:pt x="1543050" y="489902"/>
                </a:lnTo>
                <a:lnTo>
                  <a:pt x="1441450" y="457644"/>
                </a:lnTo>
                <a:lnTo>
                  <a:pt x="1339850" y="425386"/>
                </a:lnTo>
                <a:lnTo>
                  <a:pt x="1272057" y="403860"/>
                </a:lnTo>
                <a:lnTo>
                  <a:pt x="1238250" y="393128"/>
                </a:lnTo>
                <a:lnTo>
                  <a:pt x="1136650" y="360870"/>
                </a:lnTo>
                <a:lnTo>
                  <a:pt x="1035050" y="328625"/>
                </a:lnTo>
                <a:lnTo>
                  <a:pt x="952042" y="302260"/>
                </a:lnTo>
                <a:lnTo>
                  <a:pt x="933450" y="296367"/>
                </a:lnTo>
                <a:lnTo>
                  <a:pt x="831850" y="264109"/>
                </a:lnTo>
                <a:lnTo>
                  <a:pt x="730250" y="231851"/>
                </a:lnTo>
                <a:lnTo>
                  <a:pt x="632028" y="200660"/>
                </a:lnTo>
                <a:lnTo>
                  <a:pt x="628650" y="199593"/>
                </a:lnTo>
                <a:lnTo>
                  <a:pt x="528320" y="167741"/>
                </a:lnTo>
                <a:lnTo>
                  <a:pt x="426720" y="135483"/>
                </a:lnTo>
                <a:lnTo>
                  <a:pt x="325120" y="103225"/>
                </a:lnTo>
                <a:lnTo>
                  <a:pt x="325120" y="102870"/>
                </a:lnTo>
                <a:lnTo>
                  <a:pt x="318008" y="102870"/>
                </a:lnTo>
                <a:lnTo>
                  <a:pt x="318008" y="99060"/>
                </a:lnTo>
                <a:lnTo>
                  <a:pt x="312013" y="99060"/>
                </a:lnTo>
                <a:lnTo>
                  <a:pt x="223520" y="70967"/>
                </a:lnTo>
                <a:lnTo>
                  <a:pt x="121920" y="38709"/>
                </a:lnTo>
                <a:lnTo>
                  <a:pt x="20320" y="6451"/>
                </a:lnTo>
                <a:lnTo>
                  <a:pt x="0" y="0"/>
                </a:lnTo>
                <a:lnTo>
                  <a:pt x="0" y="99060"/>
                </a:lnTo>
                <a:lnTo>
                  <a:pt x="0" y="200660"/>
                </a:lnTo>
                <a:lnTo>
                  <a:pt x="0" y="302260"/>
                </a:lnTo>
                <a:lnTo>
                  <a:pt x="0" y="403860"/>
                </a:lnTo>
                <a:lnTo>
                  <a:pt x="0" y="505460"/>
                </a:lnTo>
                <a:lnTo>
                  <a:pt x="0" y="605790"/>
                </a:lnTo>
                <a:lnTo>
                  <a:pt x="20320" y="605790"/>
                </a:lnTo>
                <a:lnTo>
                  <a:pt x="1543050" y="605790"/>
                </a:lnTo>
                <a:lnTo>
                  <a:pt x="1543050" y="505460"/>
                </a:lnTo>
                <a:lnTo>
                  <a:pt x="1592072" y="50546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6337299"/>
            <a:ext cx="2548255" cy="405130"/>
          </a:xfrm>
          <a:custGeom>
            <a:avLst/>
            <a:gdLst/>
            <a:ahLst/>
            <a:cxnLst/>
            <a:rect l="l" t="t" r="r" b="b"/>
            <a:pathLst>
              <a:path w="2548255" h="405129">
                <a:moveTo>
                  <a:pt x="2548115" y="303530"/>
                </a:moveTo>
                <a:lnTo>
                  <a:pt x="2456180" y="274345"/>
                </a:lnTo>
                <a:lnTo>
                  <a:pt x="2354580" y="242087"/>
                </a:lnTo>
                <a:lnTo>
                  <a:pt x="2252980" y="209829"/>
                </a:lnTo>
                <a:lnTo>
                  <a:pt x="2252980" y="209550"/>
                </a:lnTo>
                <a:lnTo>
                  <a:pt x="2240102" y="209550"/>
                </a:lnTo>
                <a:lnTo>
                  <a:pt x="2240102" y="201930"/>
                </a:lnTo>
                <a:lnTo>
                  <a:pt x="2228100" y="201930"/>
                </a:lnTo>
                <a:lnTo>
                  <a:pt x="2151380" y="177584"/>
                </a:lnTo>
                <a:lnTo>
                  <a:pt x="2049780" y="145326"/>
                </a:lnTo>
                <a:lnTo>
                  <a:pt x="1948180" y="113068"/>
                </a:lnTo>
                <a:lnTo>
                  <a:pt x="1908086" y="100330"/>
                </a:lnTo>
                <a:lnTo>
                  <a:pt x="1846580" y="80810"/>
                </a:lnTo>
                <a:lnTo>
                  <a:pt x="1746250" y="48958"/>
                </a:lnTo>
                <a:lnTo>
                  <a:pt x="1644650" y="16700"/>
                </a:lnTo>
                <a:lnTo>
                  <a:pt x="1592072" y="0"/>
                </a:lnTo>
                <a:lnTo>
                  <a:pt x="1543050" y="0"/>
                </a:lnTo>
                <a:lnTo>
                  <a:pt x="1441450" y="0"/>
                </a:lnTo>
                <a:lnTo>
                  <a:pt x="1441450" y="100330"/>
                </a:lnTo>
                <a:lnTo>
                  <a:pt x="1339850" y="100330"/>
                </a:lnTo>
                <a:lnTo>
                  <a:pt x="0" y="100330"/>
                </a:lnTo>
                <a:lnTo>
                  <a:pt x="0" y="201930"/>
                </a:lnTo>
                <a:lnTo>
                  <a:pt x="0" y="303530"/>
                </a:lnTo>
                <a:lnTo>
                  <a:pt x="0" y="405130"/>
                </a:lnTo>
                <a:lnTo>
                  <a:pt x="20320" y="405130"/>
                </a:lnTo>
                <a:lnTo>
                  <a:pt x="1543050" y="405130"/>
                </a:lnTo>
                <a:lnTo>
                  <a:pt x="1543050" y="303530"/>
                </a:lnTo>
                <a:lnTo>
                  <a:pt x="2456180" y="303530"/>
                </a:lnTo>
                <a:lnTo>
                  <a:pt x="2548115" y="30353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6640829"/>
            <a:ext cx="3188335" cy="217170"/>
          </a:xfrm>
          <a:custGeom>
            <a:avLst/>
            <a:gdLst/>
            <a:ahLst/>
            <a:cxnLst/>
            <a:rect l="l" t="t" r="r" b="b"/>
            <a:pathLst>
              <a:path w="3188335" h="217170">
                <a:moveTo>
                  <a:pt x="3188144" y="203200"/>
                </a:moveTo>
                <a:lnTo>
                  <a:pt x="3167380" y="196608"/>
                </a:lnTo>
                <a:lnTo>
                  <a:pt x="3065780" y="164350"/>
                </a:lnTo>
                <a:lnTo>
                  <a:pt x="2964180" y="132105"/>
                </a:lnTo>
                <a:lnTo>
                  <a:pt x="2868130" y="101600"/>
                </a:lnTo>
                <a:lnTo>
                  <a:pt x="2862580" y="99847"/>
                </a:lnTo>
                <a:lnTo>
                  <a:pt x="2760980" y="67589"/>
                </a:lnTo>
                <a:lnTo>
                  <a:pt x="2659380" y="35331"/>
                </a:lnTo>
                <a:lnTo>
                  <a:pt x="2557780" y="3073"/>
                </a:lnTo>
                <a:lnTo>
                  <a:pt x="2557780" y="2540"/>
                </a:lnTo>
                <a:lnTo>
                  <a:pt x="2552115" y="2540"/>
                </a:lnTo>
                <a:lnTo>
                  <a:pt x="2552115" y="0"/>
                </a:lnTo>
                <a:lnTo>
                  <a:pt x="2456180" y="0"/>
                </a:lnTo>
                <a:lnTo>
                  <a:pt x="1441450" y="0"/>
                </a:lnTo>
                <a:lnTo>
                  <a:pt x="1441450" y="101600"/>
                </a:lnTo>
                <a:lnTo>
                  <a:pt x="0" y="101600"/>
                </a:lnTo>
                <a:lnTo>
                  <a:pt x="0" y="203200"/>
                </a:lnTo>
                <a:lnTo>
                  <a:pt x="0" y="217170"/>
                </a:lnTo>
                <a:lnTo>
                  <a:pt x="20320" y="217170"/>
                </a:lnTo>
                <a:lnTo>
                  <a:pt x="121920" y="217170"/>
                </a:lnTo>
                <a:lnTo>
                  <a:pt x="2151380" y="217170"/>
                </a:lnTo>
                <a:lnTo>
                  <a:pt x="2151380" y="203200"/>
                </a:lnTo>
                <a:lnTo>
                  <a:pt x="2862580" y="203200"/>
                </a:lnTo>
                <a:lnTo>
                  <a:pt x="2964180" y="203212"/>
                </a:lnTo>
                <a:lnTo>
                  <a:pt x="3065780" y="203200"/>
                </a:lnTo>
                <a:lnTo>
                  <a:pt x="3167380" y="203200"/>
                </a:lnTo>
                <a:lnTo>
                  <a:pt x="3188144" y="20320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049780" y="6844029"/>
            <a:ext cx="1182370" cy="13970"/>
          </a:xfrm>
          <a:custGeom>
            <a:avLst/>
            <a:gdLst/>
            <a:ahLst/>
            <a:cxnLst/>
            <a:rect l="l" t="t" r="r" b="b"/>
            <a:pathLst>
              <a:path w="1182370" h="13970">
                <a:moveTo>
                  <a:pt x="1182370" y="13970"/>
                </a:moveTo>
                <a:lnTo>
                  <a:pt x="1138364" y="0"/>
                </a:lnTo>
                <a:lnTo>
                  <a:pt x="1117600" y="0"/>
                </a:lnTo>
                <a:lnTo>
                  <a:pt x="1016000" y="0"/>
                </a:lnTo>
                <a:lnTo>
                  <a:pt x="0" y="0"/>
                </a:lnTo>
                <a:lnTo>
                  <a:pt x="0" y="13970"/>
                </a:lnTo>
                <a:lnTo>
                  <a:pt x="1117600" y="13970"/>
                </a:lnTo>
                <a:lnTo>
                  <a:pt x="1182370" y="13970"/>
                </a:lnTo>
                <a:close/>
              </a:path>
            </a:pathLst>
          </a:custGeom>
          <a:solidFill>
            <a:srgbClr val="000000">
              <a:alpha val="174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793739"/>
            <a:ext cx="325120" cy="19939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5891529"/>
            <a:ext cx="629920" cy="203199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5993129"/>
            <a:ext cx="1035050" cy="203199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0" y="6094729"/>
            <a:ext cx="1339850" cy="203200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6196329"/>
            <a:ext cx="1644650" cy="203200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0" y="6297929"/>
            <a:ext cx="1948180" cy="203200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0" y="6399529"/>
            <a:ext cx="2252980" cy="203200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0" y="6501129"/>
            <a:ext cx="2557780" cy="203200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0" y="6602729"/>
            <a:ext cx="2964180" cy="203200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0" y="6704329"/>
            <a:ext cx="3352800" cy="153670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0" y="5828321"/>
            <a:ext cx="3232785" cy="1029969"/>
          </a:xfrm>
          <a:custGeom>
            <a:avLst/>
            <a:gdLst/>
            <a:ahLst/>
            <a:cxnLst/>
            <a:rect l="l" t="t" r="r" b="b"/>
            <a:pathLst>
              <a:path w="3232785" h="1029970">
                <a:moveTo>
                  <a:pt x="0" y="0"/>
                </a:moveTo>
                <a:lnTo>
                  <a:pt x="3232514" y="1029678"/>
                </a:lnTo>
              </a:path>
            </a:pathLst>
          </a:custGeom>
          <a:ln w="122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790221"/>
            <a:ext cx="3352165" cy="1068070"/>
          </a:xfrm>
          <a:custGeom>
            <a:avLst/>
            <a:gdLst/>
            <a:ahLst/>
            <a:cxnLst/>
            <a:rect l="l" t="t" r="r" b="b"/>
            <a:pathLst>
              <a:path w="3352165" h="1068070">
                <a:moveTo>
                  <a:pt x="0" y="0"/>
                </a:moveTo>
                <a:lnTo>
                  <a:pt x="3352123" y="1067778"/>
                </a:lnTo>
              </a:path>
            </a:pathLst>
          </a:custGeom>
          <a:ln w="12219">
            <a:solidFill>
              <a:srgbClr val="186E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69" y="520700"/>
            <a:ext cx="8074660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45454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759" y="2387600"/>
            <a:ext cx="7866380" cy="3368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4435">
              <a:lnSpc>
                <a:spcPts val="5755"/>
              </a:lnSpc>
              <a:spcBef>
                <a:spcPts val="100"/>
              </a:spcBef>
            </a:pPr>
            <a:r>
              <a:rPr spc="545" dirty="0"/>
              <a:t>BCG,GE,Mckinsey</a:t>
            </a:r>
          </a:p>
          <a:p>
            <a:pPr marL="4277995">
              <a:lnSpc>
                <a:spcPts val="5755"/>
              </a:lnSpc>
            </a:pPr>
            <a:r>
              <a:rPr spc="595" dirty="0"/>
              <a:t>models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7059" y="1513840"/>
            <a:ext cx="7893050" cy="264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marR="16256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5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295" dirty="0">
                <a:latin typeface="Trebuchet MS"/>
                <a:cs typeface="Trebuchet MS"/>
              </a:rPr>
              <a:t>Question</a:t>
            </a:r>
            <a:r>
              <a:rPr sz="2700" b="1" spc="125" dirty="0">
                <a:latin typeface="Trebuchet MS"/>
                <a:cs typeface="Trebuchet MS"/>
              </a:rPr>
              <a:t> </a:t>
            </a:r>
            <a:r>
              <a:rPr sz="2700" b="1" spc="265" dirty="0">
                <a:latin typeface="Trebuchet MS"/>
                <a:cs typeface="Trebuchet MS"/>
              </a:rPr>
              <a:t>marks</a:t>
            </a:r>
            <a:r>
              <a:rPr sz="2700" spc="265" dirty="0">
                <a:latin typeface="Trebuchet MS"/>
                <a:cs typeface="Trebuchet MS"/>
              </a:rPr>
              <a:t>—unlike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stars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85" dirty="0">
                <a:latin typeface="Trebuchet MS"/>
                <a:cs typeface="Trebuchet MS"/>
              </a:rPr>
              <a:t>their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future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is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uncertain.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rebuchet MS"/>
              <a:cs typeface="Trebuchet MS"/>
            </a:endParaRPr>
          </a:p>
          <a:p>
            <a:pPr marL="306070" marR="43180" indent="-25527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8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In </a:t>
            </a:r>
            <a:r>
              <a:rPr sz="2700" spc="125" dirty="0">
                <a:latin typeface="Trebuchet MS"/>
                <a:cs typeface="Trebuchet MS"/>
              </a:rPr>
              <a:t>addition </a:t>
            </a:r>
            <a:r>
              <a:rPr sz="2700" spc="165" dirty="0">
                <a:latin typeface="Trebuchet MS"/>
                <a:cs typeface="Trebuchet MS"/>
              </a:rPr>
              <a:t>they </a:t>
            </a:r>
            <a:r>
              <a:rPr sz="2700" spc="140" dirty="0">
                <a:latin typeface="Trebuchet MS"/>
                <a:cs typeface="Trebuchet MS"/>
              </a:rPr>
              <a:t>are </a:t>
            </a:r>
            <a:r>
              <a:rPr sz="2700" spc="110" dirty="0">
                <a:latin typeface="Trebuchet MS"/>
                <a:cs typeface="Trebuchet MS"/>
              </a:rPr>
              <a:t>in </a:t>
            </a:r>
            <a:r>
              <a:rPr sz="2700" spc="200" dirty="0">
                <a:latin typeface="Trebuchet MS"/>
                <a:cs typeface="Trebuchet MS"/>
              </a:rPr>
              <a:t>high </a:t>
            </a:r>
            <a:r>
              <a:rPr sz="2700" spc="135" dirty="0">
                <a:latin typeface="Trebuchet MS"/>
                <a:cs typeface="Trebuchet MS"/>
              </a:rPr>
              <a:t>risk </a:t>
            </a:r>
            <a:r>
              <a:rPr sz="2700" spc="175" dirty="0">
                <a:latin typeface="Trebuchet MS"/>
                <a:cs typeface="Trebuchet MS"/>
              </a:rPr>
              <a:t>category </a:t>
            </a:r>
            <a:r>
              <a:rPr sz="2700" spc="18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while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stars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are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05" dirty="0">
                <a:latin typeface="Trebuchet MS"/>
                <a:cs typeface="Trebuchet MS"/>
              </a:rPr>
              <a:t>in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medium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risk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category.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359" y="1513840"/>
            <a:ext cx="8015605" cy="352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3058160" algn="l"/>
                <a:tab pos="3949700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1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65" dirty="0">
                <a:latin typeface="Trebuchet MS"/>
                <a:cs typeface="Trebuchet MS"/>
              </a:rPr>
              <a:t>Cash</a:t>
            </a:r>
            <a:r>
              <a:rPr sz="2700" b="1" spc="120" dirty="0">
                <a:latin typeface="Trebuchet MS"/>
                <a:cs typeface="Trebuchet MS"/>
              </a:rPr>
              <a:t> </a:t>
            </a:r>
            <a:r>
              <a:rPr sz="2700" b="1" spc="265" dirty="0">
                <a:latin typeface="Trebuchet MS"/>
                <a:cs typeface="Trebuchet MS"/>
              </a:rPr>
              <a:t>cows--	</a:t>
            </a:r>
            <a:r>
              <a:rPr sz="2700" spc="135" dirty="0">
                <a:latin typeface="Trebuchet MS"/>
                <a:cs typeface="Trebuchet MS"/>
              </a:rPr>
              <a:t>net	</a:t>
            </a:r>
            <a:r>
              <a:rPr sz="2700" spc="165" dirty="0">
                <a:latin typeface="Trebuchet MS"/>
                <a:cs typeface="Trebuchet MS"/>
              </a:rPr>
              <a:t>generator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1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resources.</a:t>
            </a:r>
            <a:endParaRPr sz="2700">
              <a:latin typeface="Trebuchet MS"/>
              <a:cs typeface="Trebuchet MS"/>
            </a:endParaRPr>
          </a:p>
          <a:p>
            <a:pPr marL="1631950">
              <a:lnSpc>
                <a:spcPct val="100000"/>
              </a:lnSpc>
            </a:pPr>
            <a:r>
              <a:rPr sz="2700" spc="190" dirty="0">
                <a:latin typeface="Trebuchet MS"/>
                <a:cs typeface="Trebuchet MS"/>
              </a:rPr>
              <a:t>Bring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45" dirty="0">
                <a:latin typeface="Trebuchet MS"/>
                <a:cs typeface="Trebuchet MS"/>
              </a:rPr>
              <a:t>lot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75" dirty="0">
                <a:latin typeface="Trebuchet MS"/>
                <a:cs typeface="Trebuchet MS"/>
              </a:rPr>
              <a:t>of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cash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to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company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18770" marR="710565" indent="-255270">
              <a:lnSpc>
                <a:spcPct val="100000"/>
              </a:lnSpc>
              <a:spcBef>
                <a:spcPts val="5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10" dirty="0">
                <a:latin typeface="Trebuchet MS"/>
                <a:cs typeface="Trebuchet MS"/>
              </a:rPr>
              <a:t>Brings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higher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60" dirty="0">
                <a:latin typeface="Trebuchet MS"/>
                <a:cs typeface="Trebuchet MS"/>
              </a:rPr>
              <a:t>profits.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310" dirty="0">
                <a:latin typeface="Trebuchet MS"/>
                <a:cs typeface="Trebuchet MS"/>
              </a:rPr>
              <a:t>Do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not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need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heavy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investments.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18770" marR="74930" indent="-25527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8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Industry </a:t>
            </a:r>
            <a:r>
              <a:rPr sz="2700" spc="160" dirty="0">
                <a:latin typeface="Trebuchet MS"/>
                <a:cs typeface="Trebuchet MS"/>
              </a:rPr>
              <a:t>growth </a:t>
            </a:r>
            <a:r>
              <a:rPr sz="2700" spc="140" dirty="0">
                <a:latin typeface="Trebuchet MS"/>
                <a:cs typeface="Trebuchet MS"/>
              </a:rPr>
              <a:t>is </a:t>
            </a:r>
            <a:r>
              <a:rPr sz="2700" spc="114" dirty="0">
                <a:latin typeface="Trebuchet MS"/>
                <a:cs typeface="Trebuchet MS"/>
              </a:rPr>
              <a:t>low </a:t>
            </a:r>
            <a:r>
              <a:rPr sz="2700" spc="254" dirty="0">
                <a:latin typeface="Trebuchet MS"/>
                <a:cs typeface="Trebuchet MS"/>
              </a:rPr>
              <a:t>so </a:t>
            </a:r>
            <a:r>
              <a:rPr sz="2700" spc="195" dirty="0">
                <a:latin typeface="Trebuchet MS"/>
                <a:cs typeface="Trebuchet MS"/>
              </a:rPr>
              <a:t>expansion </a:t>
            </a:r>
            <a:r>
              <a:rPr sz="2700" spc="20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possibility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or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need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investment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minimal.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459" y="1513840"/>
            <a:ext cx="71932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0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310" dirty="0">
                <a:latin typeface="Trebuchet MS"/>
                <a:cs typeface="Trebuchet MS"/>
              </a:rPr>
              <a:t>Dogs—Low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industry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growth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and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low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MS.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00279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43629" y="1976120"/>
            <a:ext cx="21678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105" dirty="0">
                <a:latin typeface="Trebuchet MS"/>
                <a:cs typeface="Trebuchet MS"/>
              </a:rPr>
              <a:t>.--cash</a:t>
            </a:r>
            <a:r>
              <a:rPr sz="2700" spc="-3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traps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88059" rIns="0" bIns="0" rtlCol="0">
            <a:spAutoFit/>
          </a:bodyPr>
          <a:lstStyle/>
          <a:p>
            <a:pPr marL="293370" marR="304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8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40" dirty="0"/>
              <a:t>One </a:t>
            </a:r>
            <a:r>
              <a:rPr sz="2700" spc="130" dirty="0"/>
              <a:t>or </a:t>
            </a:r>
            <a:r>
              <a:rPr sz="2700" spc="125" dirty="0"/>
              <a:t>two </a:t>
            </a:r>
            <a:r>
              <a:rPr sz="2700" spc="225" dirty="0"/>
              <a:t>businesses </a:t>
            </a:r>
            <a:r>
              <a:rPr sz="2700" spc="80" dirty="0"/>
              <a:t>of </a:t>
            </a:r>
            <a:r>
              <a:rPr sz="2700" spc="235" dirty="0"/>
              <a:t>company </a:t>
            </a:r>
            <a:r>
              <a:rPr sz="2700" spc="140" dirty="0"/>
              <a:t>are </a:t>
            </a:r>
            <a:r>
              <a:rPr sz="2700" spc="145" dirty="0"/>
              <a:t> </a:t>
            </a:r>
            <a:r>
              <a:rPr sz="2700" spc="125" dirty="0"/>
              <a:t>stars,</a:t>
            </a:r>
            <a:r>
              <a:rPr sz="2700" spc="45" dirty="0"/>
              <a:t> </a:t>
            </a:r>
            <a:r>
              <a:rPr sz="2700" spc="204" dirty="0"/>
              <a:t>one</a:t>
            </a:r>
            <a:r>
              <a:rPr sz="2700" spc="35" dirty="0"/>
              <a:t> </a:t>
            </a:r>
            <a:r>
              <a:rPr sz="2700" spc="130" dirty="0"/>
              <a:t>or</a:t>
            </a:r>
            <a:r>
              <a:rPr sz="2700" spc="45" dirty="0"/>
              <a:t> </a:t>
            </a:r>
            <a:r>
              <a:rPr sz="2700" spc="125" dirty="0"/>
              <a:t>two</a:t>
            </a:r>
            <a:r>
              <a:rPr sz="2700" spc="45" dirty="0"/>
              <a:t> </a:t>
            </a:r>
            <a:r>
              <a:rPr sz="2700" spc="295" dirty="0"/>
              <a:t>may</a:t>
            </a:r>
            <a:r>
              <a:rPr sz="2700" spc="40" dirty="0"/>
              <a:t> </a:t>
            </a:r>
            <a:r>
              <a:rPr sz="2700" spc="195" dirty="0"/>
              <a:t>be</a:t>
            </a:r>
            <a:r>
              <a:rPr sz="2700" spc="35" dirty="0"/>
              <a:t> </a:t>
            </a:r>
            <a:r>
              <a:rPr sz="2700" spc="225" dirty="0"/>
              <a:t>cash</a:t>
            </a:r>
            <a:r>
              <a:rPr sz="2700" spc="45" dirty="0"/>
              <a:t> </a:t>
            </a:r>
            <a:r>
              <a:rPr sz="2700" spc="145" dirty="0"/>
              <a:t>cows,</a:t>
            </a:r>
            <a:r>
              <a:rPr sz="2700" spc="45" dirty="0"/>
              <a:t> </a:t>
            </a:r>
            <a:r>
              <a:rPr sz="2700" spc="105" dirty="0"/>
              <a:t>few </a:t>
            </a:r>
            <a:r>
              <a:rPr sz="2700" spc="-795" dirty="0"/>
              <a:t> </a:t>
            </a:r>
            <a:r>
              <a:rPr sz="2700" spc="290" dirty="0"/>
              <a:t>may</a:t>
            </a:r>
            <a:r>
              <a:rPr sz="2700" spc="40" dirty="0"/>
              <a:t> </a:t>
            </a:r>
            <a:r>
              <a:rPr sz="2700" spc="195" dirty="0"/>
              <a:t>be</a:t>
            </a:r>
            <a:r>
              <a:rPr sz="2700" spc="35" dirty="0"/>
              <a:t> </a:t>
            </a:r>
            <a:r>
              <a:rPr sz="2700" spc="165" dirty="0"/>
              <a:t>question</a:t>
            </a:r>
            <a:r>
              <a:rPr sz="2700" spc="45" dirty="0"/>
              <a:t> </a:t>
            </a:r>
            <a:r>
              <a:rPr sz="2700" spc="235" dirty="0"/>
              <a:t>marks</a:t>
            </a:r>
            <a:r>
              <a:rPr sz="2700" spc="45" dirty="0"/>
              <a:t> </a:t>
            </a:r>
            <a:r>
              <a:rPr sz="2700" spc="225" dirty="0"/>
              <a:t>and</a:t>
            </a:r>
            <a:r>
              <a:rPr sz="2700" spc="40" dirty="0"/>
              <a:t> </a:t>
            </a:r>
            <a:r>
              <a:rPr sz="2700" spc="105" dirty="0"/>
              <a:t>few</a:t>
            </a:r>
            <a:r>
              <a:rPr sz="2700" spc="45" dirty="0"/>
              <a:t> </a:t>
            </a:r>
            <a:r>
              <a:rPr sz="2700" spc="290" dirty="0"/>
              <a:t>may</a:t>
            </a:r>
            <a:r>
              <a:rPr sz="2700" spc="40" dirty="0"/>
              <a:t> </a:t>
            </a:r>
            <a:r>
              <a:rPr sz="2700" spc="195" dirty="0"/>
              <a:t>be </a:t>
            </a:r>
            <a:r>
              <a:rPr sz="2700" spc="-795" dirty="0"/>
              <a:t> </a:t>
            </a:r>
            <a:r>
              <a:rPr sz="2700" spc="185" dirty="0"/>
              <a:t>dogs.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3370" marR="5080" indent="182880">
              <a:lnSpc>
                <a:spcPct val="100000"/>
              </a:lnSpc>
              <a:spcBef>
                <a:spcPts val="100"/>
              </a:spcBef>
            </a:pPr>
            <a:r>
              <a:rPr spc="165" dirty="0"/>
              <a:t>The </a:t>
            </a:r>
            <a:r>
              <a:rPr spc="235" dirty="0"/>
              <a:t>company </a:t>
            </a:r>
            <a:r>
              <a:rPr spc="260" dirty="0"/>
              <a:t>has </a:t>
            </a:r>
            <a:r>
              <a:rPr spc="90" dirty="0"/>
              <a:t>to </a:t>
            </a:r>
            <a:r>
              <a:rPr spc="150" dirty="0"/>
              <a:t>decide </a:t>
            </a:r>
            <a:r>
              <a:rPr spc="160" dirty="0"/>
              <a:t>what </a:t>
            </a:r>
            <a:r>
              <a:rPr spc="90" dirty="0"/>
              <a:t>to </a:t>
            </a:r>
            <a:r>
              <a:rPr spc="204" dirty="0"/>
              <a:t>do </a:t>
            </a:r>
            <a:r>
              <a:rPr spc="210" dirty="0"/>
              <a:t> </a:t>
            </a:r>
            <a:r>
              <a:rPr spc="95" dirty="0"/>
              <a:t>with </a:t>
            </a:r>
            <a:r>
              <a:rPr spc="195" dirty="0"/>
              <a:t>each </a:t>
            </a:r>
            <a:r>
              <a:rPr spc="180" dirty="0"/>
              <a:t>business. </a:t>
            </a:r>
            <a:r>
              <a:rPr spc="210" dirty="0"/>
              <a:t>when </a:t>
            </a:r>
            <a:r>
              <a:rPr spc="130" dirty="0"/>
              <a:t>the </a:t>
            </a:r>
            <a:r>
              <a:rPr spc="80" dirty="0"/>
              <a:t>firm </a:t>
            </a:r>
            <a:r>
              <a:rPr spc="85" dirty="0"/>
              <a:t> </a:t>
            </a:r>
            <a:r>
              <a:rPr spc="170" dirty="0"/>
              <a:t>completes</a:t>
            </a:r>
            <a:r>
              <a:rPr spc="35" dirty="0"/>
              <a:t> </a:t>
            </a:r>
            <a:r>
              <a:rPr spc="125" dirty="0"/>
              <a:t>this</a:t>
            </a:r>
            <a:r>
              <a:rPr spc="30" dirty="0"/>
              <a:t> </a:t>
            </a:r>
            <a:r>
              <a:rPr spc="105" dirty="0"/>
              <a:t>exercise,</a:t>
            </a:r>
            <a:r>
              <a:rPr spc="50" dirty="0"/>
              <a:t> </a:t>
            </a:r>
            <a:r>
              <a:rPr spc="130" dirty="0"/>
              <a:t>the</a:t>
            </a:r>
            <a:r>
              <a:rPr spc="30" dirty="0"/>
              <a:t> </a:t>
            </a:r>
            <a:r>
              <a:rPr spc="130" dirty="0"/>
              <a:t>top</a:t>
            </a:r>
            <a:r>
              <a:rPr spc="45" dirty="0"/>
              <a:t> </a:t>
            </a:r>
            <a:r>
              <a:rPr spc="250" dirty="0"/>
              <a:t>managers </a:t>
            </a:r>
            <a:r>
              <a:rPr spc="-800" dirty="0"/>
              <a:t> </a:t>
            </a:r>
            <a:r>
              <a:rPr spc="140" dirty="0"/>
              <a:t>are</a:t>
            </a:r>
            <a:r>
              <a:rPr spc="35" dirty="0"/>
              <a:t> </a:t>
            </a:r>
            <a:r>
              <a:rPr spc="195" dirty="0"/>
              <a:t>very</a:t>
            </a:r>
            <a:r>
              <a:rPr spc="45" dirty="0"/>
              <a:t> </a:t>
            </a:r>
            <a:r>
              <a:rPr spc="114" dirty="0"/>
              <a:t>clear</a:t>
            </a:r>
            <a:r>
              <a:rPr spc="35" dirty="0"/>
              <a:t> </a:t>
            </a:r>
            <a:r>
              <a:rPr spc="170" dirty="0"/>
              <a:t>about</a:t>
            </a:r>
            <a:r>
              <a:rPr spc="40" dirty="0"/>
              <a:t> </a:t>
            </a:r>
            <a:r>
              <a:rPr spc="135" dirty="0"/>
              <a:t>the</a:t>
            </a:r>
            <a:r>
              <a:rPr spc="40" dirty="0"/>
              <a:t> </a:t>
            </a:r>
            <a:r>
              <a:rPr spc="150" dirty="0"/>
              <a:t>analysis.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0550" y="1513839"/>
            <a:ext cx="8060055" cy="4308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20"/>
              </a:spcBef>
            </a:pPr>
            <a:r>
              <a:rPr sz="2625" spc="-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625" spc="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600" spc="180" dirty="0">
                <a:latin typeface="Trebuchet MS"/>
                <a:cs typeface="Trebuchet MS"/>
              </a:rPr>
              <a:t>1)</a:t>
            </a:r>
            <a:r>
              <a:rPr sz="2600" spc="125" dirty="0">
                <a:latin typeface="Trebuchet MS"/>
                <a:cs typeface="Trebuchet MS"/>
              </a:rPr>
              <a:t> </a:t>
            </a:r>
            <a:r>
              <a:rPr sz="2600" b="1" spc="320" dirty="0">
                <a:latin typeface="Trebuchet MS"/>
                <a:cs typeface="Trebuchet MS"/>
              </a:rPr>
              <a:t>what</a:t>
            </a:r>
            <a:r>
              <a:rPr sz="2600" b="1" spc="120" dirty="0">
                <a:latin typeface="Trebuchet MS"/>
                <a:cs typeface="Trebuchet MS"/>
              </a:rPr>
              <a:t> </a:t>
            </a:r>
            <a:r>
              <a:rPr sz="2600" b="1" spc="265" dirty="0">
                <a:latin typeface="Trebuchet MS"/>
                <a:cs typeface="Trebuchet MS"/>
              </a:rPr>
              <a:t>to</a:t>
            </a:r>
            <a:r>
              <a:rPr sz="2600" b="1" spc="130" dirty="0">
                <a:latin typeface="Trebuchet MS"/>
                <a:cs typeface="Trebuchet MS"/>
              </a:rPr>
              <a:t> </a:t>
            </a:r>
            <a:r>
              <a:rPr sz="2600" b="1" spc="340" dirty="0">
                <a:latin typeface="Trebuchet MS"/>
                <a:cs typeface="Trebuchet MS"/>
              </a:rPr>
              <a:t>do</a:t>
            </a:r>
            <a:r>
              <a:rPr sz="2600" b="1" spc="125" dirty="0">
                <a:latin typeface="Trebuchet MS"/>
                <a:cs typeface="Trebuchet MS"/>
              </a:rPr>
              <a:t> </a:t>
            </a:r>
            <a:r>
              <a:rPr sz="2600" b="1" spc="254" dirty="0">
                <a:latin typeface="Trebuchet MS"/>
                <a:cs typeface="Trebuchet MS"/>
              </a:rPr>
              <a:t>with</a:t>
            </a:r>
            <a:r>
              <a:rPr sz="2600" b="1" spc="120" dirty="0">
                <a:latin typeface="Trebuchet MS"/>
                <a:cs typeface="Trebuchet MS"/>
              </a:rPr>
              <a:t> </a:t>
            </a:r>
            <a:r>
              <a:rPr sz="2600" b="1" spc="295" dirty="0">
                <a:latin typeface="Trebuchet MS"/>
                <a:cs typeface="Trebuchet MS"/>
              </a:rPr>
              <a:t>question</a:t>
            </a:r>
            <a:r>
              <a:rPr sz="2600" b="1" spc="120" dirty="0">
                <a:latin typeface="Trebuchet MS"/>
                <a:cs typeface="Trebuchet MS"/>
              </a:rPr>
              <a:t> </a:t>
            </a:r>
            <a:r>
              <a:rPr sz="2600" b="1" spc="360" dirty="0">
                <a:latin typeface="Trebuchet MS"/>
                <a:cs typeface="Trebuchet MS"/>
              </a:rPr>
              <a:t>marks?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50">
              <a:latin typeface="Trebuchet MS"/>
              <a:cs typeface="Trebuchet MS"/>
            </a:endParaRPr>
          </a:p>
          <a:p>
            <a:pPr marL="311150" marR="55880" indent="-247650">
              <a:lnSpc>
                <a:spcPct val="100600"/>
              </a:lnSpc>
            </a:pPr>
            <a:r>
              <a:rPr sz="2625" spc="-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625" spc="-97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600" spc="195" dirty="0">
                <a:latin typeface="Trebuchet MS"/>
                <a:cs typeface="Trebuchet MS"/>
              </a:rPr>
              <a:t>2)can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114" dirty="0">
                <a:latin typeface="Trebuchet MS"/>
                <a:cs typeface="Trebuchet MS"/>
              </a:rPr>
              <a:t>few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75" dirty="0">
                <a:latin typeface="Trebuchet MS"/>
                <a:cs typeface="Trebuchet MS"/>
              </a:rPr>
              <a:t>of</a:t>
            </a:r>
            <a:r>
              <a:rPr sz="2600" spc="50" dirty="0">
                <a:latin typeface="Trebuchet MS"/>
                <a:cs typeface="Trebuchet MS"/>
              </a:rPr>
              <a:t> </a:t>
            </a:r>
            <a:r>
              <a:rPr sz="2600" spc="195" dirty="0">
                <a:latin typeface="Trebuchet MS"/>
                <a:cs typeface="Trebuchet MS"/>
              </a:rPr>
              <a:t>them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114" dirty="0">
                <a:latin typeface="Trebuchet MS"/>
                <a:cs typeface="Trebuchet MS"/>
              </a:rPr>
              <a:t>turn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95" dirty="0">
                <a:latin typeface="Trebuchet MS"/>
                <a:cs typeface="Trebuchet MS"/>
              </a:rPr>
              <a:t>to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80" dirty="0">
                <a:latin typeface="Trebuchet MS"/>
                <a:cs typeface="Trebuchet MS"/>
              </a:rPr>
              <a:t>stars</a:t>
            </a:r>
            <a:r>
              <a:rPr sz="2600" spc="55" dirty="0">
                <a:latin typeface="Trebuchet MS"/>
                <a:cs typeface="Trebuchet MS"/>
              </a:rPr>
              <a:t> </a:t>
            </a:r>
            <a:r>
              <a:rPr sz="2600" spc="145" dirty="0">
                <a:latin typeface="Trebuchet MS"/>
                <a:cs typeface="Trebuchet MS"/>
              </a:rPr>
              <a:t>tomorrow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00" dirty="0">
                <a:latin typeface="Trebuchet MS"/>
                <a:cs typeface="Trebuchet MS"/>
              </a:rPr>
              <a:t>with </a:t>
            </a:r>
            <a:r>
              <a:rPr sz="2600" spc="-770" dirty="0">
                <a:latin typeface="Trebuchet MS"/>
                <a:cs typeface="Trebuchet MS"/>
              </a:rPr>
              <a:t> </a:t>
            </a:r>
            <a:r>
              <a:rPr sz="2600" spc="135" dirty="0">
                <a:latin typeface="Trebuchet MS"/>
                <a:cs typeface="Trebuchet MS"/>
              </a:rPr>
              <a:t>the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170" dirty="0">
                <a:latin typeface="Trebuchet MS"/>
                <a:cs typeface="Trebuchet MS"/>
              </a:rPr>
              <a:t>support</a:t>
            </a:r>
            <a:r>
              <a:rPr sz="2600" spc="25" dirty="0">
                <a:latin typeface="Trebuchet MS"/>
                <a:cs typeface="Trebuchet MS"/>
              </a:rPr>
              <a:t> </a:t>
            </a:r>
            <a:r>
              <a:rPr sz="2600" spc="80" dirty="0">
                <a:latin typeface="Trebuchet MS"/>
                <a:cs typeface="Trebuchet MS"/>
              </a:rPr>
              <a:t>of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25" dirty="0">
                <a:latin typeface="Trebuchet MS"/>
                <a:cs typeface="Trebuchet MS"/>
              </a:rPr>
              <a:t>right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175" dirty="0">
                <a:latin typeface="Trebuchet MS"/>
                <a:cs typeface="Trebuchet MS"/>
              </a:rPr>
              <a:t>investment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204" dirty="0">
                <a:latin typeface="Trebuchet MS"/>
                <a:cs typeface="Trebuchet MS"/>
              </a:rPr>
              <a:t>&amp;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80" dirty="0">
                <a:latin typeface="Trebuchet MS"/>
                <a:cs typeface="Trebuchet MS"/>
              </a:rPr>
              <a:t>promotion?</a:t>
            </a:r>
            <a:endParaRPr sz="26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5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</a:pPr>
            <a:r>
              <a:rPr sz="2625" spc="-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625" spc="-97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600" spc="195" dirty="0">
                <a:latin typeface="Trebuchet MS"/>
                <a:cs typeface="Trebuchet MS"/>
              </a:rPr>
              <a:t>3)What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204" dirty="0">
                <a:latin typeface="Trebuchet MS"/>
                <a:cs typeface="Trebuchet MS"/>
              </a:rPr>
              <a:t>can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95" dirty="0">
                <a:latin typeface="Trebuchet MS"/>
                <a:cs typeface="Trebuchet MS"/>
              </a:rPr>
              <a:t>be</a:t>
            </a:r>
            <a:r>
              <a:rPr sz="2600" spc="50" dirty="0">
                <a:latin typeface="Trebuchet MS"/>
                <a:cs typeface="Trebuchet MS"/>
              </a:rPr>
              <a:t> </a:t>
            </a:r>
            <a:r>
              <a:rPr sz="2600" spc="204" dirty="0">
                <a:latin typeface="Trebuchet MS"/>
                <a:cs typeface="Trebuchet MS"/>
              </a:rPr>
              <a:t>done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95" dirty="0">
                <a:latin typeface="Trebuchet MS"/>
                <a:cs typeface="Trebuchet MS"/>
              </a:rPr>
              <a:t>to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170" dirty="0">
                <a:latin typeface="Trebuchet MS"/>
                <a:cs typeface="Trebuchet MS"/>
              </a:rPr>
              <a:t>strengthen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220" dirty="0">
                <a:latin typeface="Trebuchet MS"/>
                <a:cs typeface="Trebuchet MS"/>
              </a:rPr>
              <a:t>stars?</a:t>
            </a:r>
            <a:endParaRPr sz="2600">
              <a:latin typeface="Trebuchet MS"/>
              <a:cs typeface="Trebuchet MS"/>
            </a:endParaRPr>
          </a:p>
          <a:p>
            <a:pPr marL="311150" marR="589915" indent="-247650">
              <a:lnSpc>
                <a:spcPct val="100600"/>
              </a:lnSpc>
              <a:spcBef>
                <a:spcPts val="390"/>
              </a:spcBef>
              <a:tabLst>
                <a:tab pos="1127760" algn="l"/>
              </a:tabLst>
            </a:pPr>
            <a:r>
              <a:rPr sz="2625" spc="-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625" spc="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600" spc="165" dirty="0">
                <a:latin typeface="Trebuchet MS"/>
                <a:cs typeface="Trebuchet MS"/>
              </a:rPr>
              <a:t>4)is	</a:t>
            </a:r>
            <a:r>
              <a:rPr sz="2600" spc="135" dirty="0">
                <a:latin typeface="Trebuchet MS"/>
                <a:cs typeface="Trebuchet MS"/>
              </a:rPr>
              <a:t>the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135" dirty="0">
                <a:latin typeface="Trebuchet MS"/>
                <a:cs typeface="Trebuchet MS"/>
              </a:rPr>
              <a:t>time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10" dirty="0">
                <a:latin typeface="Trebuchet MS"/>
                <a:cs typeface="Trebuchet MS"/>
              </a:rPr>
              <a:t>ripe</a:t>
            </a:r>
            <a:r>
              <a:rPr sz="2600" spc="25" dirty="0">
                <a:latin typeface="Trebuchet MS"/>
                <a:cs typeface="Trebuchet MS"/>
              </a:rPr>
              <a:t> </a:t>
            </a:r>
            <a:r>
              <a:rPr sz="2600" spc="95" dirty="0">
                <a:latin typeface="Trebuchet MS"/>
                <a:cs typeface="Trebuchet MS"/>
              </a:rPr>
              <a:t>to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85" dirty="0">
                <a:latin typeface="Trebuchet MS"/>
                <a:cs typeface="Trebuchet MS"/>
              </a:rPr>
              <a:t>totally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130" dirty="0">
                <a:latin typeface="Trebuchet MS"/>
                <a:cs typeface="Trebuchet MS"/>
              </a:rPr>
              <a:t>milk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245" dirty="0">
                <a:latin typeface="Trebuchet MS"/>
                <a:cs typeface="Trebuchet MS"/>
              </a:rPr>
              <a:t>any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75" dirty="0">
                <a:latin typeface="Trebuchet MS"/>
                <a:cs typeface="Trebuchet MS"/>
              </a:rPr>
              <a:t>of</a:t>
            </a:r>
            <a:r>
              <a:rPr sz="2600" spc="45" dirty="0">
                <a:latin typeface="Trebuchet MS"/>
                <a:cs typeface="Trebuchet MS"/>
              </a:rPr>
              <a:t> </a:t>
            </a:r>
            <a:r>
              <a:rPr sz="2600" spc="135" dirty="0">
                <a:latin typeface="Trebuchet MS"/>
                <a:cs typeface="Trebuchet MS"/>
              </a:rPr>
              <a:t>the </a:t>
            </a:r>
            <a:r>
              <a:rPr sz="2600" spc="-770" dirty="0">
                <a:latin typeface="Trebuchet MS"/>
                <a:cs typeface="Trebuchet MS"/>
              </a:rPr>
              <a:t> </a:t>
            </a:r>
            <a:r>
              <a:rPr sz="2600" spc="235" dirty="0">
                <a:latin typeface="Trebuchet MS"/>
                <a:cs typeface="Trebuchet MS"/>
              </a:rPr>
              <a:t>cash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185" dirty="0">
                <a:latin typeface="Trebuchet MS"/>
                <a:cs typeface="Trebuchet MS"/>
              </a:rPr>
              <a:t>cow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434" dirty="0">
                <a:latin typeface="Trebuchet MS"/>
                <a:cs typeface="Trebuchet MS"/>
              </a:rPr>
              <a:t>?</a:t>
            </a:r>
            <a:endParaRPr sz="2600">
              <a:latin typeface="Trebuchet MS"/>
              <a:cs typeface="Trebuchet MS"/>
            </a:endParaRPr>
          </a:p>
          <a:p>
            <a:pPr marL="311150" marR="1193800" indent="-247650">
              <a:lnSpc>
                <a:spcPct val="100600"/>
              </a:lnSpc>
              <a:spcBef>
                <a:spcPts val="395"/>
              </a:spcBef>
            </a:pPr>
            <a:r>
              <a:rPr sz="2625" spc="-359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625" spc="-104" baseline="20634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600" spc="180" dirty="0">
                <a:latin typeface="Trebuchet MS"/>
                <a:cs typeface="Trebuchet MS"/>
              </a:rPr>
              <a:t>5)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160" dirty="0">
                <a:latin typeface="Trebuchet MS"/>
                <a:cs typeface="Trebuchet MS"/>
              </a:rPr>
              <a:t>which</a:t>
            </a:r>
            <a:r>
              <a:rPr sz="2600" spc="35" dirty="0">
                <a:latin typeface="Trebuchet MS"/>
                <a:cs typeface="Trebuchet MS"/>
              </a:rPr>
              <a:t> </a:t>
            </a:r>
            <a:r>
              <a:rPr sz="2600" spc="75" dirty="0">
                <a:latin typeface="Trebuchet MS"/>
                <a:cs typeface="Trebuchet MS"/>
              </a:rPr>
              <a:t>of</a:t>
            </a:r>
            <a:r>
              <a:rPr sz="2600" spc="40" dirty="0">
                <a:latin typeface="Trebuchet MS"/>
                <a:cs typeface="Trebuchet MS"/>
              </a:rPr>
              <a:t> </a:t>
            </a:r>
            <a:r>
              <a:rPr sz="2600" spc="135" dirty="0">
                <a:latin typeface="Trebuchet MS"/>
                <a:cs typeface="Trebuchet MS"/>
              </a:rPr>
              <a:t>the</a:t>
            </a:r>
            <a:r>
              <a:rPr sz="2600" spc="25" dirty="0">
                <a:latin typeface="Trebuchet MS"/>
                <a:cs typeface="Trebuchet MS"/>
              </a:rPr>
              <a:t> </a:t>
            </a:r>
            <a:r>
              <a:rPr sz="2600" spc="265" dirty="0">
                <a:latin typeface="Trebuchet MS"/>
                <a:cs typeface="Trebuchet MS"/>
              </a:rPr>
              <a:t>dogs</a:t>
            </a:r>
            <a:r>
              <a:rPr sz="2600" spc="45" dirty="0">
                <a:latin typeface="Trebuchet MS"/>
                <a:cs typeface="Trebuchet MS"/>
              </a:rPr>
              <a:t> </a:t>
            </a:r>
            <a:r>
              <a:rPr sz="2600" spc="190" dirty="0">
                <a:latin typeface="Trebuchet MS"/>
                <a:cs typeface="Trebuchet MS"/>
              </a:rPr>
              <a:t>should</a:t>
            </a:r>
            <a:r>
              <a:rPr sz="2600" spc="25" dirty="0">
                <a:latin typeface="Trebuchet MS"/>
                <a:cs typeface="Trebuchet MS"/>
              </a:rPr>
              <a:t> </a:t>
            </a:r>
            <a:r>
              <a:rPr sz="2600" spc="200" dirty="0">
                <a:latin typeface="Trebuchet MS"/>
                <a:cs typeface="Trebuchet MS"/>
              </a:rPr>
              <a:t>be</a:t>
            </a:r>
            <a:r>
              <a:rPr sz="2600" spc="25" dirty="0">
                <a:latin typeface="Trebuchet MS"/>
                <a:cs typeface="Trebuchet MS"/>
              </a:rPr>
              <a:t> </a:t>
            </a:r>
            <a:r>
              <a:rPr sz="2600" spc="170" dirty="0">
                <a:latin typeface="Trebuchet MS"/>
                <a:cs typeface="Trebuchet MS"/>
              </a:rPr>
              <a:t>sold</a:t>
            </a:r>
            <a:r>
              <a:rPr sz="2600" spc="30" dirty="0">
                <a:latin typeface="Trebuchet MS"/>
                <a:cs typeface="Trebuchet MS"/>
              </a:rPr>
              <a:t> </a:t>
            </a:r>
            <a:r>
              <a:rPr sz="2600" spc="140" dirty="0">
                <a:latin typeface="Trebuchet MS"/>
                <a:cs typeface="Trebuchet MS"/>
              </a:rPr>
              <a:t>out </a:t>
            </a:r>
            <a:r>
              <a:rPr sz="2600" spc="-770" dirty="0">
                <a:latin typeface="Trebuchet MS"/>
                <a:cs typeface="Trebuchet MS"/>
              </a:rPr>
              <a:t> </a:t>
            </a:r>
            <a:r>
              <a:rPr sz="2600" spc="180" dirty="0">
                <a:latin typeface="Trebuchet MS"/>
                <a:cs typeface="Trebuchet MS"/>
              </a:rPr>
              <a:t>immediately?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159" y="154051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03879" y="1513840"/>
            <a:ext cx="434086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300" dirty="0">
                <a:latin typeface="Trebuchet MS"/>
                <a:cs typeface="Trebuchet MS"/>
              </a:rPr>
              <a:t>Wokhardt-</a:t>
            </a:r>
            <a:r>
              <a:rPr sz="2700" b="1" spc="90" dirty="0">
                <a:latin typeface="Trebuchet MS"/>
                <a:cs typeface="Trebuchet MS"/>
              </a:rPr>
              <a:t> </a:t>
            </a:r>
            <a:r>
              <a:rPr sz="2700" b="1" spc="385" dirty="0">
                <a:latin typeface="Trebuchet MS"/>
                <a:cs typeface="Trebuchet MS"/>
              </a:rPr>
              <a:t>BCG</a:t>
            </a:r>
            <a:r>
              <a:rPr sz="2700" b="1" spc="85" dirty="0">
                <a:latin typeface="Trebuchet MS"/>
                <a:cs typeface="Trebuchet MS"/>
              </a:rPr>
              <a:t> </a:t>
            </a:r>
            <a:r>
              <a:rPr sz="2700" b="1" spc="270" dirty="0">
                <a:latin typeface="Trebuchet MS"/>
                <a:cs typeface="Trebuchet MS"/>
              </a:rPr>
              <a:t>matrix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1659" y="1976120"/>
            <a:ext cx="7965440" cy="3210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1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Stars-bulk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15" dirty="0">
                <a:latin typeface="Trebuchet MS"/>
                <a:cs typeface="Trebuchet MS"/>
              </a:rPr>
              <a:t>drug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business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&amp;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export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business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0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54" dirty="0">
                <a:latin typeface="Trebuchet MS"/>
                <a:cs typeface="Trebuchet MS"/>
              </a:rPr>
              <a:t>Cash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cows—domestic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formulation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business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Question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40" dirty="0">
                <a:latin typeface="Trebuchet MS"/>
                <a:cs typeface="Trebuchet MS"/>
              </a:rPr>
              <a:t>marks—animal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health,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diagnostics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50"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5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85" dirty="0">
                <a:latin typeface="Trebuchet MS"/>
                <a:cs typeface="Trebuchet MS"/>
              </a:rPr>
              <a:t>Dogs—neutraceuticals,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hospital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division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159" y="200279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84170" y="1976120"/>
            <a:ext cx="212979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355" dirty="0">
                <a:latin typeface="Trebuchet MS"/>
                <a:cs typeface="Trebuchet MS"/>
              </a:rPr>
              <a:t>GE</a:t>
            </a:r>
            <a:r>
              <a:rPr sz="2700" b="1" spc="60" dirty="0">
                <a:latin typeface="Trebuchet MS"/>
                <a:cs typeface="Trebuchet MS"/>
              </a:rPr>
              <a:t> </a:t>
            </a:r>
            <a:r>
              <a:rPr sz="2700" b="1" spc="355" dirty="0">
                <a:latin typeface="Trebuchet MS"/>
                <a:cs typeface="Trebuchet MS"/>
              </a:rPr>
              <a:t>MATRIX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059" y="2438400"/>
            <a:ext cx="7157084" cy="3007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marR="431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45" dirty="0">
                <a:latin typeface="Trebuchet MS"/>
                <a:cs typeface="Trebuchet MS"/>
              </a:rPr>
              <a:t>Any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company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04" dirty="0">
                <a:latin typeface="Trebuchet MS"/>
                <a:cs typeface="Trebuchet MS"/>
              </a:rPr>
              <a:t>can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appropriately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rate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85" dirty="0">
                <a:latin typeface="Trebuchet MS"/>
                <a:cs typeface="Trebuchet MS"/>
              </a:rPr>
              <a:t>its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70" dirty="0">
                <a:latin typeface="Trebuchet MS"/>
                <a:cs typeface="Trebuchet MS"/>
              </a:rPr>
              <a:t>different </a:t>
            </a:r>
            <a:r>
              <a:rPr sz="2700" spc="225" dirty="0">
                <a:latin typeface="Trebuchet MS"/>
                <a:cs typeface="Trebuchet MS"/>
              </a:rPr>
              <a:t>businesses </a:t>
            </a:r>
            <a:r>
              <a:rPr sz="2700" spc="70" dirty="0">
                <a:latin typeface="Trebuchet MS"/>
                <a:cs typeface="Trebuchet MS"/>
              </a:rPr>
              <a:t>for </a:t>
            </a:r>
            <a:r>
              <a:rPr sz="2700" spc="135" dirty="0">
                <a:latin typeface="Trebuchet MS"/>
                <a:cs typeface="Trebuchet MS"/>
              </a:rPr>
              <a:t>the </a:t>
            </a:r>
            <a:r>
              <a:rPr sz="2700" spc="200" dirty="0">
                <a:latin typeface="Trebuchet MS"/>
                <a:cs typeface="Trebuchet MS"/>
              </a:rPr>
              <a:t>purpose </a:t>
            </a:r>
            <a:r>
              <a:rPr sz="2700" spc="80" dirty="0">
                <a:latin typeface="Trebuchet MS"/>
                <a:cs typeface="Trebuchet MS"/>
              </a:rPr>
              <a:t>of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strategic </a:t>
            </a:r>
            <a:r>
              <a:rPr sz="2700" spc="180" dirty="0">
                <a:latin typeface="Trebuchet MS"/>
                <a:cs typeface="Trebuchet MS"/>
              </a:rPr>
              <a:t>planning </a:t>
            </a:r>
            <a:r>
              <a:rPr sz="2700" spc="220" dirty="0">
                <a:latin typeface="Trebuchet MS"/>
                <a:cs typeface="Trebuchet MS"/>
              </a:rPr>
              <a:t>on </a:t>
            </a:r>
            <a:r>
              <a:rPr sz="2700" spc="135" dirty="0">
                <a:latin typeface="Trebuchet MS"/>
                <a:cs typeface="Trebuchet MS"/>
              </a:rPr>
              <a:t>the </a:t>
            </a:r>
            <a:r>
              <a:rPr sz="2700" spc="204" dirty="0">
                <a:latin typeface="Trebuchet MS"/>
                <a:cs typeface="Trebuchet MS"/>
              </a:rPr>
              <a:t>basis </a:t>
            </a:r>
            <a:r>
              <a:rPr sz="2700" spc="75" dirty="0">
                <a:latin typeface="Trebuchet MS"/>
                <a:cs typeface="Trebuchet MS"/>
              </a:rPr>
              <a:t>of </a:t>
            </a:r>
            <a:r>
              <a:rPr sz="2700" spc="125" dirty="0">
                <a:latin typeface="Trebuchet MS"/>
                <a:cs typeface="Trebuchet MS"/>
              </a:rPr>
              <a:t>two </a:t>
            </a:r>
            <a:r>
              <a:rPr sz="2700" spc="130" dirty="0">
                <a:latin typeface="Trebuchet MS"/>
                <a:cs typeface="Trebuchet MS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parameters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06070" marR="544195" indent="-255270">
              <a:lnSpc>
                <a:spcPct val="100000"/>
              </a:lnSpc>
              <a:spcBef>
                <a:spcPts val="5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5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industry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attractiveness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&amp;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50" dirty="0">
                <a:latin typeface="Trebuchet MS"/>
                <a:cs typeface="Trebuchet MS"/>
              </a:rPr>
              <a:t>company's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business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strength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307149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GE</a:t>
            </a:r>
            <a:r>
              <a:rPr spc="114" dirty="0"/>
              <a:t> </a:t>
            </a:r>
            <a:r>
              <a:rPr spc="635" dirty="0"/>
              <a:t>MODEL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1030" y="1513839"/>
            <a:ext cx="5007610" cy="3962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sz="2475" spc="-337" baseline="20202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75" spc="270" baseline="20202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400" spc="215" dirty="0">
                <a:latin typeface="Trebuchet MS"/>
                <a:cs typeface="Trebuchet MS"/>
              </a:rPr>
              <a:t>How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105" dirty="0">
                <a:latin typeface="Trebuchet MS"/>
                <a:cs typeface="Trebuchet MS"/>
              </a:rPr>
              <a:t>attractive</a:t>
            </a:r>
            <a:r>
              <a:rPr sz="2400" spc="15" dirty="0">
                <a:latin typeface="Trebuchet MS"/>
                <a:cs typeface="Trebuchet MS"/>
              </a:rPr>
              <a:t> </a:t>
            </a:r>
            <a:r>
              <a:rPr sz="2400" spc="140" dirty="0">
                <a:latin typeface="Trebuchet MS"/>
                <a:cs typeface="Trebuchet MS"/>
              </a:rPr>
              <a:t>is</a:t>
            </a:r>
            <a:r>
              <a:rPr sz="2400" spc="30" dirty="0">
                <a:latin typeface="Trebuchet MS"/>
                <a:cs typeface="Trebuchet MS"/>
              </a:rPr>
              <a:t> </a:t>
            </a:r>
            <a:r>
              <a:rPr sz="2400" spc="130" dirty="0">
                <a:latin typeface="Trebuchet MS"/>
                <a:cs typeface="Trebuchet MS"/>
              </a:rPr>
              <a:t>the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180" dirty="0">
                <a:latin typeface="Trebuchet MS"/>
                <a:cs typeface="Trebuchet MS"/>
              </a:rPr>
              <a:t>industry?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330" y="3174999"/>
            <a:ext cx="6212205" cy="3962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475" spc="-337" baseline="20202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75" spc="277" baseline="20202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400" spc="215" dirty="0">
                <a:latin typeface="Trebuchet MS"/>
                <a:cs typeface="Trebuchet MS"/>
              </a:rPr>
              <a:t>How</a:t>
            </a:r>
            <a:r>
              <a:rPr sz="2400" spc="35" dirty="0">
                <a:latin typeface="Trebuchet MS"/>
                <a:cs typeface="Trebuchet MS"/>
              </a:rPr>
              <a:t> </a:t>
            </a:r>
            <a:r>
              <a:rPr sz="2400" spc="175" dirty="0">
                <a:latin typeface="Trebuchet MS"/>
                <a:cs typeface="Trebuchet MS"/>
              </a:rPr>
              <a:t>strong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140" dirty="0">
                <a:latin typeface="Trebuchet MS"/>
                <a:cs typeface="Trebuchet MS"/>
              </a:rPr>
              <a:t>is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135" dirty="0">
                <a:latin typeface="Trebuchet MS"/>
                <a:cs typeface="Trebuchet MS"/>
              </a:rPr>
              <a:t>the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80" dirty="0">
                <a:latin typeface="Trebuchet MS"/>
                <a:cs typeface="Trebuchet MS"/>
              </a:rPr>
              <a:t>firm</a:t>
            </a:r>
            <a:r>
              <a:rPr sz="2400" spc="30" dirty="0">
                <a:latin typeface="Trebuchet MS"/>
                <a:cs typeface="Trebuchet MS"/>
              </a:rPr>
              <a:t> </a:t>
            </a:r>
            <a:r>
              <a:rPr sz="2400" spc="105" dirty="0">
                <a:latin typeface="Trebuchet MS"/>
                <a:cs typeface="Trebuchet MS"/>
              </a:rPr>
              <a:t>in</a:t>
            </a:r>
            <a:r>
              <a:rPr sz="2400" spc="30" dirty="0">
                <a:latin typeface="Trebuchet MS"/>
                <a:cs typeface="Trebuchet MS"/>
              </a:rPr>
              <a:t> </a:t>
            </a:r>
            <a:r>
              <a:rPr sz="2400" spc="135" dirty="0">
                <a:latin typeface="Trebuchet MS"/>
                <a:cs typeface="Trebuchet MS"/>
              </a:rPr>
              <a:t>the</a:t>
            </a:r>
            <a:r>
              <a:rPr sz="2400" spc="25" dirty="0">
                <a:latin typeface="Trebuchet MS"/>
                <a:cs typeface="Trebuchet MS"/>
              </a:rPr>
              <a:t> </a:t>
            </a:r>
            <a:r>
              <a:rPr sz="2400" spc="180" dirty="0">
                <a:latin typeface="Trebuchet MS"/>
                <a:cs typeface="Trebuchet MS"/>
              </a:rPr>
              <a:t>industry?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330" y="4837429"/>
            <a:ext cx="7985125" cy="1136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7970" marR="30480" indent="-229870">
              <a:lnSpc>
                <a:spcPct val="101200"/>
              </a:lnSpc>
              <a:spcBef>
                <a:spcPts val="95"/>
              </a:spcBef>
            </a:pPr>
            <a:r>
              <a:rPr sz="2475" spc="-337" baseline="20202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75" spc="-330" baseline="20202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400" spc="160" dirty="0">
                <a:latin typeface="Trebuchet MS"/>
                <a:cs typeface="Trebuchet MS"/>
              </a:rPr>
              <a:t>The </a:t>
            </a:r>
            <a:r>
              <a:rPr sz="2400" spc="125" dirty="0">
                <a:latin typeface="Trebuchet MS"/>
                <a:cs typeface="Trebuchet MS"/>
              </a:rPr>
              <a:t>firms </a:t>
            </a:r>
            <a:r>
              <a:rPr sz="2400" spc="155" dirty="0">
                <a:latin typeface="Trebuchet MS"/>
                <a:cs typeface="Trebuchet MS"/>
              </a:rPr>
              <a:t>would </a:t>
            </a:r>
            <a:r>
              <a:rPr sz="2400" spc="60" dirty="0">
                <a:latin typeface="Trebuchet MS"/>
                <a:cs typeface="Trebuchet MS"/>
              </a:rPr>
              <a:t>like </a:t>
            </a:r>
            <a:r>
              <a:rPr sz="2400" spc="95" dirty="0">
                <a:latin typeface="Trebuchet MS"/>
                <a:cs typeface="Trebuchet MS"/>
              </a:rPr>
              <a:t>to </a:t>
            </a:r>
            <a:r>
              <a:rPr sz="2400" spc="145" dirty="0">
                <a:latin typeface="Trebuchet MS"/>
                <a:cs typeface="Trebuchet MS"/>
              </a:rPr>
              <a:t>operate </a:t>
            </a:r>
            <a:r>
              <a:rPr sz="2400" spc="105" dirty="0">
                <a:latin typeface="Trebuchet MS"/>
                <a:cs typeface="Trebuchet MS"/>
              </a:rPr>
              <a:t>in </a:t>
            </a:r>
            <a:r>
              <a:rPr sz="2400" spc="135" dirty="0">
                <a:latin typeface="Trebuchet MS"/>
                <a:cs typeface="Trebuchet MS"/>
              </a:rPr>
              <a:t>the </a:t>
            </a:r>
            <a:r>
              <a:rPr sz="2400" spc="210" dirty="0">
                <a:latin typeface="Trebuchet MS"/>
                <a:cs typeface="Trebuchet MS"/>
              </a:rPr>
              <a:t>most </a:t>
            </a:r>
            <a:r>
              <a:rPr sz="2400" spc="215" dirty="0">
                <a:latin typeface="Trebuchet MS"/>
                <a:cs typeface="Trebuchet MS"/>
              </a:rPr>
              <a:t> </a:t>
            </a:r>
            <a:r>
              <a:rPr sz="2400" spc="105" dirty="0">
                <a:latin typeface="Trebuchet MS"/>
                <a:cs typeface="Trebuchet MS"/>
              </a:rPr>
              <a:t>attractive</a:t>
            </a:r>
            <a:r>
              <a:rPr sz="2400" spc="30" dirty="0">
                <a:latin typeface="Trebuchet MS"/>
                <a:cs typeface="Trebuchet MS"/>
              </a:rPr>
              <a:t> </a:t>
            </a:r>
            <a:r>
              <a:rPr sz="2400" spc="140" dirty="0">
                <a:latin typeface="Trebuchet MS"/>
                <a:cs typeface="Trebuchet MS"/>
              </a:rPr>
              <a:t>industries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215" dirty="0">
                <a:latin typeface="Trebuchet MS"/>
                <a:cs typeface="Trebuchet MS"/>
              </a:rPr>
              <a:t>and</a:t>
            </a:r>
            <a:r>
              <a:rPr sz="2400" spc="30" dirty="0">
                <a:latin typeface="Trebuchet MS"/>
                <a:cs typeface="Trebuchet MS"/>
              </a:rPr>
              <a:t> </a:t>
            </a:r>
            <a:r>
              <a:rPr sz="2400" spc="120" dirty="0">
                <a:latin typeface="Trebuchet MS"/>
                <a:cs typeface="Trebuchet MS"/>
              </a:rPr>
              <a:t>excel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170" dirty="0">
                <a:latin typeface="Trebuchet MS"/>
                <a:cs typeface="Trebuchet MS"/>
              </a:rPr>
              <a:t>through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85" dirty="0">
                <a:latin typeface="Trebuchet MS"/>
                <a:cs typeface="Trebuchet MS"/>
              </a:rPr>
              <a:t>its</a:t>
            </a:r>
            <a:r>
              <a:rPr sz="2400" spc="40" dirty="0">
                <a:latin typeface="Trebuchet MS"/>
                <a:cs typeface="Trebuchet MS"/>
              </a:rPr>
              <a:t> </a:t>
            </a:r>
            <a:r>
              <a:rPr sz="2400" spc="100" dirty="0">
                <a:latin typeface="Trebuchet MS"/>
                <a:cs typeface="Trebuchet MS"/>
              </a:rPr>
              <a:t>distinct </a:t>
            </a:r>
            <a:r>
              <a:rPr sz="2400" spc="-710" dirty="0">
                <a:latin typeface="Trebuchet MS"/>
                <a:cs typeface="Trebuchet MS"/>
              </a:rPr>
              <a:t> </a:t>
            </a:r>
            <a:r>
              <a:rPr sz="2400" spc="120" dirty="0">
                <a:latin typeface="Trebuchet MS"/>
                <a:cs typeface="Trebuchet MS"/>
              </a:rPr>
              <a:t>strength.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79400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GE</a:t>
            </a:r>
            <a:r>
              <a:rPr spc="100" dirty="0"/>
              <a:t> </a:t>
            </a:r>
            <a:r>
              <a:rPr spc="480" dirty="0"/>
              <a:t>model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159" y="154051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75279" y="1513840"/>
            <a:ext cx="540893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315" dirty="0">
                <a:latin typeface="Trebuchet MS"/>
                <a:cs typeface="Trebuchet MS"/>
              </a:rPr>
              <a:t>Basic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310" dirty="0">
                <a:latin typeface="Trebuchet MS"/>
                <a:cs typeface="Trebuchet MS"/>
              </a:rPr>
              <a:t>approach</a:t>
            </a:r>
            <a:r>
              <a:rPr sz="2700" b="1" spc="114" dirty="0">
                <a:latin typeface="Trebuchet MS"/>
                <a:cs typeface="Trebuchet MS"/>
              </a:rPr>
              <a:t> </a:t>
            </a:r>
            <a:r>
              <a:rPr sz="2700" b="1" spc="250" dirty="0">
                <a:latin typeface="Trebuchet MS"/>
                <a:cs typeface="Trebuchet MS"/>
              </a:rPr>
              <a:t>of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355" dirty="0">
                <a:latin typeface="Trebuchet MS"/>
                <a:cs typeface="Trebuchet MS"/>
              </a:rPr>
              <a:t>GE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315" dirty="0">
                <a:latin typeface="Trebuchet MS"/>
                <a:cs typeface="Trebuchet MS"/>
              </a:rPr>
              <a:t>model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759" y="1976120"/>
            <a:ext cx="799909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marR="30480" indent="-255270">
              <a:lnSpc>
                <a:spcPct val="100000"/>
              </a:lnSpc>
              <a:spcBef>
                <a:spcPts val="100"/>
              </a:spcBef>
              <a:tabLst>
                <a:tab pos="6990715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2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50" dirty="0">
                <a:latin typeface="Trebuchet MS"/>
                <a:cs typeface="Trebuchet MS"/>
              </a:rPr>
              <a:t>When</a:t>
            </a:r>
            <a:r>
              <a:rPr sz="2700" spc="6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industry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is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highly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05" dirty="0">
                <a:latin typeface="Trebuchet MS"/>
                <a:cs typeface="Trebuchet MS"/>
              </a:rPr>
              <a:t>attractive	</a:t>
            </a:r>
            <a:r>
              <a:rPr sz="2700" spc="220" dirty="0">
                <a:latin typeface="Trebuchet MS"/>
                <a:cs typeface="Trebuchet MS"/>
              </a:rPr>
              <a:t>and </a:t>
            </a:r>
            <a:r>
              <a:rPr sz="2700" spc="225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 </a:t>
            </a:r>
            <a:r>
              <a:rPr sz="2700" spc="235" dirty="0">
                <a:latin typeface="Trebuchet MS"/>
                <a:cs typeface="Trebuchet MS"/>
              </a:rPr>
              <a:t>company </a:t>
            </a:r>
            <a:r>
              <a:rPr sz="2700" spc="260" dirty="0">
                <a:latin typeface="Trebuchet MS"/>
                <a:cs typeface="Trebuchet MS"/>
              </a:rPr>
              <a:t>has </a:t>
            </a:r>
            <a:r>
              <a:rPr sz="2700" spc="130" dirty="0">
                <a:latin typeface="Trebuchet MS"/>
                <a:cs typeface="Trebuchet MS"/>
              </a:rPr>
              <a:t>the </a:t>
            </a:r>
            <a:r>
              <a:rPr sz="2700" spc="170" dirty="0">
                <a:latin typeface="Trebuchet MS"/>
                <a:cs typeface="Trebuchet MS"/>
              </a:rPr>
              <a:t>best </a:t>
            </a:r>
            <a:r>
              <a:rPr sz="2700" spc="80" dirty="0">
                <a:latin typeface="Trebuchet MS"/>
                <a:cs typeface="Trebuchet MS"/>
              </a:rPr>
              <a:t>of </a:t>
            </a:r>
            <a:r>
              <a:rPr sz="2700" spc="160" dirty="0">
                <a:latin typeface="Trebuchet MS"/>
                <a:cs typeface="Trebuchet MS"/>
              </a:rPr>
              <a:t>strength </a:t>
            </a:r>
            <a:r>
              <a:rPr sz="2700" spc="65" dirty="0">
                <a:latin typeface="Trebuchet MS"/>
                <a:cs typeface="Trebuchet MS"/>
              </a:rPr>
              <a:t>for </a:t>
            </a:r>
            <a:r>
              <a:rPr sz="2700" spc="7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excelling </a:t>
            </a:r>
            <a:r>
              <a:rPr sz="2700" spc="110" dirty="0">
                <a:latin typeface="Trebuchet MS"/>
                <a:cs typeface="Trebuchet MS"/>
              </a:rPr>
              <a:t>in that </a:t>
            </a:r>
            <a:r>
              <a:rPr sz="2700" spc="125" dirty="0">
                <a:latin typeface="Trebuchet MS"/>
                <a:cs typeface="Trebuchet MS"/>
              </a:rPr>
              <a:t>industry, </a:t>
            </a:r>
            <a:r>
              <a:rPr sz="2700" spc="130" dirty="0">
                <a:latin typeface="Trebuchet MS"/>
                <a:cs typeface="Trebuchet MS"/>
              </a:rPr>
              <a:t>the </a:t>
            </a:r>
            <a:r>
              <a:rPr sz="2700" spc="220" dirty="0">
                <a:latin typeface="Trebuchet MS"/>
                <a:cs typeface="Trebuchet MS"/>
              </a:rPr>
              <a:t>business </a:t>
            </a:r>
            <a:r>
              <a:rPr sz="2700" spc="145" dirty="0">
                <a:latin typeface="Trebuchet MS"/>
                <a:cs typeface="Trebuchet MS"/>
              </a:rPr>
              <a:t>is </a:t>
            </a:r>
            <a:r>
              <a:rPr sz="2700" spc="15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rated </a:t>
            </a:r>
            <a:r>
              <a:rPr sz="2700" spc="270" dirty="0">
                <a:latin typeface="Trebuchet MS"/>
                <a:cs typeface="Trebuchet MS"/>
              </a:rPr>
              <a:t>as </a:t>
            </a:r>
            <a:r>
              <a:rPr sz="2700" spc="135" dirty="0">
                <a:latin typeface="Trebuchet MS"/>
                <a:cs typeface="Trebuchet MS"/>
              </a:rPr>
              <a:t>the </a:t>
            </a:r>
            <a:r>
              <a:rPr sz="2700" spc="220" dirty="0">
                <a:latin typeface="Trebuchet MS"/>
                <a:cs typeface="Trebuchet MS"/>
              </a:rPr>
              <a:t>most </a:t>
            </a:r>
            <a:r>
              <a:rPr sz="2700" spc="140" dirty="0">
                <a:latin typeface="Trebuchet MS"/>
                <a:cs typeface="Trebuchet MS"/>
              </a:rPr>
              <a:t>important </a:t>
            </a:r>
            <a:r>
              <a:rPr sz="2700" spc="204" dirty="0">
                <a:latin typeface="Trebuchet MS"/>
                <a:cs typeface="Trebuchet MS"/>
              </a:rPr>
              <a:t>one </a:t>
            </a:r>
            <a:r>
              <a:rPr sz="2700" spc="65" dirty="0">
                <a:latin typeface="Trebuchet MS"/>
                <a:cs typeface="Trebuchet MS"/>
              </a:rPr>
              <a:t>for </a:t>
            </a:r>
            <a:r>
              <a:rPr sz="2700" spc="130" dirty="0">
                <a:latin typeface="Trebuchet MS"/>
                <a:cs typeface="Trebuchet MS"/>
              </a:rPr>
              <a:t>the </a:t>
            </a:r>
            <a:r>
              <a:rPr sz="2700" spc="13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company. </a:t>
            </a:r>
            <a:r>
              <a:rPr sz="2700" spc="250" dirty="0">
                <a:latin typeface="Trebuchet MS"/>
                <a:cs typeface="Trebuchet MS"/>
              </a:rPr>
              <a:t>When </a:t>
            </a:r>
            <a:r>
              <a:rPr sz="2700" spc="135" dirty="0">
                <a:latin typeface="Trebuchet MS"/>
                <a:cs typeface="Trebuchet MS"/>
              </a:rPr>
              <a:t>the </a:t>
            </a:r>
            <a:r>
              <a:rPr sz="2700" spc="160" dirty="0">
                <a:latin typeface="Trebuchet MS"/>
                <a:cs typeface="Trebuchet MS"/>
              </a:rPr>
              <a:t>industry </a:t>
            </a:r>
            <a:r>
              <a:rPr sz="2700" spc="170" dirty="0">
                <a:latin typeface="Trebuchet MS"/>
                <a:cs typeface="Trebuchet MS"/>
              </a:rPr>
              <a:t>concerned </a:t>
            </a:r>
            <a:r>
              <a:rPr sz="2700" spc="145" dirty="0">
                <a:latin typeface="Trebuchet MS"/>
                <a:cs typeface="Trebuchet MS"/>
              </a:rPr>
              <a:t>is </a:t>
            </a:r>
            <a:r>
              <a:rPr sz="2700" spc="15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least </a:t>
            </a:r>
            <a:r>
              <a:rPr sz="2700" spc="105" dirty="0">
                <a:latin typeface="Trebuchet MS"/>
                <a:cs typeface="Trebuchet MS"/>
              </a:rPr>
              <a:t>attractive </a:t>
            </a:r>
            <a:r>
              <a:rPr sz="2700" spc="225" dirty="0">
                <a:latin typeface="Trebuchet MS"/>
                <a:cs typeface="Trebuchet MS"/>
              </a:rPr>
              <a:t>and </a:t>
            </a:r>
            <a:r>
              <a:rPr sz="2700" spc="135" dirty="0">
                <a:latin typeface="Trebuchet MS"/>
                <a:cs typeface="Trebuchet MS"/>
              </a:rPr>
              <a:t>the </a:t>
            </a:r>
            <a:r>
              <a:rPr sz="2700" spc="250" dirty="0">
                <a:latin typeface="Trebuchet MS"/>
                <a:cs typeface="Trebuchet MS"/>
              </a:rPr>
              <a:t>company's </a:t>
            </a:r>
            <a:r>
              <a:rPr sz="2700" spc="160" dirty="0">
                <a:latin typeface="Trebuchet MS"/>
                <a:cs typeface="Trebuchet MS"/>
              </a:rPr>
              <a:t>strength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 </a:t>
            </a:r>
            <a:r>
              <a:rPr sz="2700" spc="125" dirty="0">
                <a:latin typeface="Trebuchet MS"/>
                <a:cs typeface="Trebuchet MS"/>
              </a:rPr>
              <a:t>excelling </a:t>
            </a:r>
            <a:r>
              <a:rPr sz="2700" spc="110" dirty="0">
                <a:latin typeface="Trebuchet MS"/>
                <a:cs typeface="Trebuchet MS"/>
              </a:rPr>
              <a:t>in </a:t>
            </a:r>
            <a:r>
              <a:rPr sz="2700" spc="105" dirty="0">
                <a:latin typeface="Trebuchet MS"/>
                <a:cs typeface="Trebuchet MS"/>
              </a:rPr>
              <a:t>that </a:t>
            </a:r>
            <a:r>
              <a:rPr sz="2700" spc="155" dirty="0">
                <a:latin typeface="Trebuchet MS"/>
                <a:cs typeface="Trebuchet MS"/>
              </a:rPr>
              <a:t>industry </a:t>
            </a:r>
            <a:r>
              <a:rPr sz="2700" spc="145" dirty="0">
                <a:latin typeface="Trebuchet MS"/>
                <a:cs typeface="Trebuchet MS"/>
              </a:rPr>
              <a:t>is </a:t>
            </a:r>
            <a:r>
              <a:rPr sz="2700" spc="190" dirty="0">
                <a:latin typeface="Trebuchet MS"/>
                <a:cs typeface="Trebuchet MS"/>
              </a:rPr>
              <a:t>very </a:t>
            </a:r>
            <a:r>
              <a:rPr sz="2700" spc="55" dirty="0">
                <a:latin typeface="Trebuchet MS"/>
                <a:cs typeface="Trebuchet MS"/>
              </a:rPr>
              <a:t>low, </a:t>
            </a:r>
            <a:r>
              <a:rPr sz="2700" spc="130" dirty="0">
                <a:latin typeface="Trebuchet MS"/>
                <a:cs typeface="Trebuchet MS"/>
              </a:rPr>
              <a:t>the </a:t>
            </a:r>
            <a:r>
              <a:rPr sz="2700" spc="135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business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rated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70" dirty="0">
                <a:latin typeface="Trebuchet MS"/>
                <a:cs typeface="Trebuchet MS"/>
              </a:rPr>
              <a:t>as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least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important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0" dirty="0">
                <a:latin typeface="Trebuchet MS"/>
                <a:cs typeface="Trebuchet MS"/>
              </a:rPr>
              <a:t>one.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79273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15" dirty="0"/>
              <a:t>Ge</a:t>
            </a:r>
            <a:r>
              <a:rPr spc="105" dirty="0"/>
              <a:t> </a:t>
            </a:r>
            <a:r>
              <a:rPr spc="480" dirty="0"/>
              <a:t>model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1190" y="154051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89200" y="1512569"/>
            <a:ext cx="350520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45" dirty="0">
                <a:solidFill>
                  <a:srgbClr val="FF0000"/>
                </a:solidFill>
                <a:latin typeface="Trebuchet MS"/>
                <a:cs typeface="Trebuchet MS"/>
              </a:rPr>
              <a:t>industry</a:t>
            </a:r>
            <a:r>
              <a:rPr sz="2350" spc="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350" spc="140" dirty="0">
                <a:solidFill>
                  <a:srgbClr val="FF0000"/>
                </a:solidFill>
                <a:latin typeface="Trebuchet MS"/>
                <a:cs typeface="Trebuchet MS"/>
              </a:rPr>
              <a:t>attractiveness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190" y="235331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4450" y="2325369"/>
            <a:ext cx="310578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65" dirty="0">
                <a:latin typeface="Trebuchet MS"/>
                <a:cs typeface="Trebuchet MS"/>
              </a:rPr>
              <a:t>1)</a:t>
            </a:r>
            <a:r>
              <a:rPr sz="2350" dirty="0">
                <a:latin typeface="Trebuchet MS"/>
                <a:cs typeface="Trebuchet MS"/>
              </a:rPr>
              <a:t> </a:t>
            </a:r>
            <a:r>
              <a:rPr sz="2350" spc="155" dirty="0">
                <a:latin typeface="Trebuchet MS"/>
                <a:cs typeface="Trebuchet MS"/>
              </a:rPr>
              <a:t>Industry</a:t>
            </a:r>
            <a:r>
              <a:rPr sz="2350" dirty="0">
                <a:latin typeface="Trebuchet MS"/>
                <a:cs typeface="Trebuchet MS"/>
              </a:rPr>
              <a:t> </a:t>
            </a:r>
            <a:r>
              <a:rPr sz="2350" spc="105" dirty="0">
                <a:latin typeface="Trebuchet MS"/>
                <a:cs typeface="Trebuchet MS"/>
              </a:rPr>
              <a:t>potential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190" y="316611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84450" y="3139439"/>
            <a:ext cx="36804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40" dirty="0">
                <a:latin typeface="Trebuchet MS"/>
                <a:cs typeface="Trebuchet MS"/>
              </a:rPr>
              <a:t>2)industries</a:t>
            </a:r>
            <a:r>
              <a:rPr sz="2350" spc="20" dirty="0">
                <a:latin typeface="Trebuchet MS"/>
                <a:cs typeface="Trebuchet MS"/>
              </a:rPr>
              <a:t> </a:t>
            </a:r>
            <a:r>
              <a:rPr sz="2350" spc="110" dirty="0">
                <a:latin typeface="Trebuchet MS"/>
                <a:cs typeface="Trebuchet MS"/>
              </a:rPr>
              <a:t>current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140" dirty="0">
                <a:latin typeface="Trebuchet MS"/>
                <a:cs typeface="Trebuchet MS"/>
              </a:rPr>
              <a:t>size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190" y="3978909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4450" y="3952240"/>
            <a:ext cx="271462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50" dirty="0">
                <a:latin typeface="Trebuchet MS"/>
                <a:cs typeface="Trebuchet MS"/>
              </a:rPr>
              <a:t>3)industry</a:t>
            </a:r>
            <a:r>
              <a:rPr sz="2350" spc="-20" dirty="0">
                <a:latin typeface="Trebuchet MS"/>
                <a:cs typeface="Trebuchet MS"/>
              </a:rPr>
              <a:t> </a:t>
            </a:r>
            <a:r>
              <a:rPr sz="2350" spc="155" dirty="0">
                <a:latin typeface="Trebuchet MS"/>
                <a:cs typeface="Trebuchet MS"/>
              </a:rPr>
              <a:t>growth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190" y="4791709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84450" y="4765040"/>
            <a:ext cx="327977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40" dirty="0">
                <a:latin typeface="Trebuchet MS"/>
                <a:cs typeface="Trebuchet MS"/>
              </a:rPr>
              <a:t>4)industries</a:t>
            </a:r>
            <a:r>
              <a:rPr sz="2350" spc="10" dirty="0">
                <a:latin typeface="Trebuchet MS"/>
                <a:cs typeface="Trebuchet MS"/>
              </a:rPr>
              <a:t> </a:t>
            </a:r>
            <a:r>
              <a:rPr sz="2350" spc="120" dirty="0">
                <a:latin typeface="Trebuchet MS"/>
                <a:cs typeface="Trebuchet MS"/>
              </a:rPr>
              <a:t>structure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190" y="5604509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84450" y="5577840"/>
            <a:ext cx="339153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50" dirty="0">
                <a:latin typeface="Trebuchet MS"/>
                <a:cs typeface="Trebuchet MS"/>
              </a:rPr>
              <a:t>5)industry</a:t>
            </a:r>
            <a:r>
              <a:rPr sz="2350" spc="5" dirty="0">
                <a:latin typeface="Trebuchet MS"/>
                <a:cs typeface="Trebuchet MS"/>
              </a:rPr>
              <a:t> </a:t>
            </a:r>
            <a:r>
              <a:rPr sz="2350" spc="70" dirty="0">
                <a:latin typeface="Trebuchet MS"/>
                <a:cs typeface="Trebuchet MS"/>
              </a:rPr>
              <a:t>profitability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90004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15" dirty="0"/>
              <a:t>Ge</a:t>
            </a:r>
            <a:r>
              <a:rPr spc="114" dirty="0"/>
              <a:t> </a:t>
            </a:r>
            <a:r>
              <a:rPr spc="409" dirty="0"/>
              <a:t>matrix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159" y="200279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9069" y="1976120"/>
            <a:ext cx="582104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210" dirty="0">
                <a:latin typeface="Trebuchet MS"/>
                <a:cs typeface="Trebuchet MS"/>
              </a:rPr>
              <a:t>Tools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220" dirty="0">
                <a:latin typeface="Trebuchet MS"/>
                <a:cs typeface="Trebuchet MS"/>
              </a:rPr>
              <a:t>for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325" dirty="0">
                <a:latin typeface="Trebuchet MS"/>
                <a:cs typeface="Trebuchet MS"/>
              </a:rPr>
              <a:t>strategy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270" dirty="0">
                <a:latin typeface="Trebuchet MS"/>
                <a:cs typeface="Trebuchet MS"/>
              </a:rPr>
              <a:t>formulation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4359" y="2900679"/>
            <a:ext cx="4647565" cy="228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8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265" dirty="0">
                <a:latin typeface="Trebuchet MS"/>
                <a:cs typeface="Trebuchet MS"/>
              </a:rPr>
              <a:t>1)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385" dirty="0">
                <a:latin typeface="Trebuchet MS"/>
                <a:cs typeface="Trebuchet MS"/>
              </a:rPr>
              <a:t>BCG</a:t>
            </a:r>
            <a:r>
              <a:rPr sz="2700" b="1" spc="95" dirty="0">
                <a:latin typeface="Trebuchet MS"/>
                <a:cs typeface="Trebuchet MS"/>
              </a:rPr>
              <a:t> </a:t>
            </a:r>
            <a:r>
              <a:rPr sz="2700" b="1" spc="270" dirty="0">
                <a:latin typeface="Trebuchet MS"/>
                <a:cs typeface="Trebuchet MS"/>
              </a:rPr>
              <a:t>matrix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20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10" dirty="0">
                <a:latin typeface="Trebuchet MS"/>
                <a:cs typeface="Trebuchet MS"/>
              </a:rPr>
              <a:t>2)GE</a:t>
            </a:r>
            <a:r>
              <a:rPr sz="2700" b="1" spc="80" dirty="0">
                <a:latin typeface="Trebuchet MS"/>
                <a:cs typeface="Trebuchet MS"/>
              </a:rPr>
              <a:t> </a:t>
            </a:r>
            <a:r>
              <a:rPr sz="2700" b="1" spc="270" dirty="0">
                <a:latin typeface="Trebuchet MS"/>
                <a:cs typeface="Trebuchet MS"/>
              </a:rPr>
              <a:t>matrix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8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00" dirty="0">
                <a:latin typeface="Trebuchet MS"/>
                <a:cs typeface="Trebuchet MS"/>
              </a:rPr>
              <a:t>3)7-S</a:t>
            </a:r>
            <a:r>
              <a:rPr sz="2700" b="1" spc="100" dirty="0">
                <a:latin typeface="Trebuchet MS"/>
                <a:cs typeface="Trebuchet MS"/>
              </a:rPr>
              <a:t> </a:t>
            </a:r>
            <a:r>
              <a:rPr sz="2700" b="1" spc="345" dirty="0">
                <a:latin typeface="Trebuchet MS"/>
                <a:cs typeface="Trebuchet MS"/>
              </a:rPr>
              <a:t>McKinsey</a:t>
            </a:r>
            <a:r>
              <a:rPr sz="2700" b="1" spc="100" dirty="0">
                <a:latin typeface="Trebuchet MS"/>
                <a:cs typeface="Trebuchet MS"/>
              </a:rPr>
              <a:t> </a:t>
            </a:r>
            <a:r>
              <a:rPr sz="2700" b="1" spc="315" dirty="0">
                <a:latin typeface="Trebuchet MS"/>
                <a:cs typeface="Trebuchet MS"/>
              </a:rPr>
              <a:t>model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549719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9" dirty="0"/>
              <a:t>BCG,</a:t>
            </a:r>
            <a:r>
              <a:rPr spc="145" dirty="0"/>
              <a:t> </a:t>
            </a:r>
            <a:r>
              <a:rPr spc="375" dirty="0"/>
              <a:t>GE,</a:t>
            </a:r>
            <a:r>
              <a:rPr spc="160" dirty="0"/>
              <a:t> </a:t>
            </a:r>
            <a:r>
              <a:rPr spc="505" dirty="0"/>
              <a:t>Mckinsey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1190" y="154051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32560" y="1512569"/>
            <a:ext cx="630809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235" dirty="0">
                <a:solidFill>
                  <a:srgbClr val="FF0000"/>
                </a:solidFill>
                <a:latin typeface="Trebuchet MS"/>
                <a:cs typeface="Trebuchet MS"/>
              </a:rPr>
              <a:t>company's</a:t>
            </a:r>
            <a:r>
              <a:rPr sz="2350" spc="1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350" spc="125" dirty="0">
                <a:solidFill>
                  <a:srgbClr val="FF0000"/>
                </a:solidFill>
                <a:latin typeface="Trebuchet MS"/>
                <a:cs typeface="Trebuchet MS"/>
              </a:rPr>
              <a:t>(Enterprise)</a:t>
            </a:r>
            <a:r>
              <a:rPr sz="2350" spc="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350" spc="204" dirty="0">
                <a:solidFill>
                  <a:srgbClr val="FF0000"/>
                </a:solidFill>
                <a:latin typeface="Trebuchet MS"/>
                <a:cs typeface="Trebuchet MS"/>
              </a:rPr>
              <a:t>business</a:t>
            </a:r>
            <a:r>
              <a:rPr sz="2350" spc="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350" spc="150" dirty="0">
                <a:solidFill>
                  <a:srgbClr val="FF0000"/>
                </a:solidFill>
                <a:latin typeface="Trebuchet MS"/>
                <a:cs typeface="Trebuchet MS"/>
              </a:rPr>
              <a:t>strength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190" y="235331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07870" y="2325369"/>
            <a:ext cx="361632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65" dirty="0">
                <a:latin typeface="Trebuchet MS"/>
                <a:cs typeface="Trebuchet MS"/>
              </a:rPr>
              <a:t>1)</a:t>
            </a:r>
            <a:r>
              <a:rPr sz="2350" spc="25" dirty="0">
                <a:latin typeface="Trebuchet MS"/>
                <a:cs typeface="Trebuchet MS"/>
              </a:rPr>
              <a:t> </a:t>
            </a:r>
            <a:r>
              <a:rPr sz="2350" spc="110" dirty="0">
                <a:latin typeface="Trebuchet MS"/>
                <a:cs typeface="Trebuchet MS"/>
              </a:rPr>
              <a:t>current</a:t>
            </a:r>
            <a:r>
              <a:rPr sz="2350" spc="25" dirty="0">
                <a:latin typeface="Trebuchet MS"/>
                <a:cs typeface="Trebuchet MS"/>
              </a:rPr>
              <a:t> </a:t>
            </a:r>
            <a:r>
              <a:rPr sz="2350" spc="150" dirty="0">
                <a:latin typeface="Trebuchet MS"/>
                <a:cs typeface="Trebuchet MS"/>
              </a:rPr>
              <a:t>market</a:t>
            </a:r>
            <a:r>
              <a:rPr sz="2350" spc="25" dirty="0">
                <a:latin typeface="Trebuchet MS"/>
                <a:cs typeface="Trebuchet MS"/>
              </a:rPr>
              <a:t> </a:t>
            </a:r>
            <a:r>
              <a:rPr sz="2350" spc="180" dirty="0">
                <a:latin typeface="Trebuchet MS"/>
                <a:cs typeface="Trebuchet MS"/>
              </a:rPr>
              <a:t>share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1190" y="316611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07870" y="3139439"/>
            <a:ext cx="209296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55" dirty="0">
                <a:latin typeface="Trebuchet MS"/>
                <a:cs typeface="Trebuchet MS"/>
              </a:rPr>
              <a:t>2)growth</a:t>
            </a:r>
            <a:r>
              <a:rPr sz="2350" spc="-20" dirty="0">
                <a:latin typeface="Trebuchet MS"/>
                <a:cs typeface="Trebuchet MS"/>
              </a:rPr>
              <a:t> </a:t>
            </a:r>
            <a:r>
              <a:rPr sz="2350" spc="110" dirty="0">
                <a:latin typeface="Trebuchet MS"/>
                <a:cs typeface="Trebuchet MS"/>
              </a:rPr>
              <a:t>rate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1190" y="3978909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07870" y="3952240"/>
            <a:ext cx="382905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90" dirty="0">
                <a:latin typeface="Trebuchet MS"/>
                <a:cs typeface="Trebuchet MS"/>
              </a:rPr>
              <a:t>3)differentiation</a:t>
            </a:r>
            <a:r>
              <a:rPr sz="2350" spc="15" dirty="0">
                <a:latin typeface="Trebuchet MS"/>
                <a:cs typeface="Trebuchet MS"/>
              </a:rPr>
              <a:t> </a:t>
            </a:r>
            <a:r>
              <a:rPr sz="2350" spc="150" dirty="0">
                <a:latin typeface="Trebuchet MS"/>
                <a:cs typeface="Trebuchet MS"/>
              </a:rPr>
              <a:t>strength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190" y="4791709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07870" y="4765040"/>
            <a:ext cx="226758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85" dirty="0">
                <a:latin typeface="Trebuchet MS"/>
                <a:cs typeface="Trebuchet MS"/>
              </a:rPr>
              <a:t>4)Brand</a:t>
            </a:r>
            <a:r>
              <a:rPr sz="2350" spc="-15" dirty="0">
                <a:latin typeface="Trebuchet MS"/>
                <a:cs typeface="Trebuchet MS"/>
              </a:rPr>
              <a:t> </a:t>
            </a:r>
            <a:r>
              <a:rPr sz="2350" spc="210" dirty="0">
                <a:latin typeface="Trebuchet MS"/>
                <a:cs typeface="Trebuchet MS"/>
              </a:rPr>
              <a:t>image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190" y="5604509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07870" y="5577840"/>
            <a:ext cx="283337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140" dirty="0">
                <a:latin typeface="Trebuchet MS"/>
                <a:cs typeface="Trebuchet MS"/>
              </a:rPr>
              <a:t>5)corporate</a:t>
            </a:r>
            <a:r>
              <a:rPr sz="2350" spc="-30" dirty="0">
                <a:latin typeface="Trebuchet MS"/>
                <a:cs typeface="Trebuchet MS"/>
              </a:rPr>
              <a:t> </a:t>
            </a:r>
            <a:r>
              <a:rPr sz="2350" spc="215" dirty="0">
                <a:latin typeface="Trebuchet MS"/>
                <a:cs typeface="Trebuchet MS"/>
              </a:rPr>
              <a:t>image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90004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15" dirty="0"/>
              <a:t>Ge</a:t>
            </a:r>
            <a:r>
              <a:rPr spc="114" dirty="0"/>
              <a:t> </a:t>
            </a:r>
            <a:r>
              <a:rPr spc="409" dirty="0"/>
              <a:t>matrix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9010" y="1371600"/>
            <a:ext cx="4880509" cy="405280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309880"/>
            <a:ext cx="2525395" cy="5695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50" spc="480" dirty="0"/>
              <a:t>GE</a:t>
            </a:r>
            <a:r>
              <a:rPr sz="3550" spc="80" dirty="0"/>
              <a:t> </a:t>
            </a:r>
            <a:r>
              <a:rPr sz="3550" spc="360" dirty="0"/>
              <a:t>matrix</a:t>
            </a:r>
            <a:endParaRPr sz="355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159" y="154051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84170" y="1513840"/>
            <a:ext cx="432117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295" dirty="0">
                <a:latin typeface="Trebuchet MS"/>
                <a:cs typeface="Trebuchet MS"/>
              </a:rPr>
              <a:t>Divided</a:t>
            </a:r>
            <a:r>
              <a:rPr sz="2700" b="1" spc="100" dirty="0">
                <a:latin typeface="Trebuchet MS"/>
                <a:cs typeface="Trebuchet MS"/>
              </a:rPr>
              <a:t> </a:t>
            </a:r>
            <a:r>
              <a:rPr sz="2700" b="1" spc="245" dirty="0">
                <a:latin typeface="Trebuchet MS"/>
                <a:cs typeface="Trebuchet MS"/>
              </a:rPr>
              <a:t>into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254" dirty="0">
                <a:latin typeface="Trebuchet MS"/>
                <a:cs typeface="Trebuchet MS"/>
              </a:rPr>
              <a:t>nine</a:t>
            </a:r>
            <a:r>
              <a:rPr sz="2700" b="1" spc="114" dirty="0">
                <a:latin typeface="Trebuchet MS"/>
                <a:cs typeface="Trebuchet MS"/>
              </a:rPr>
              <a:t> </a:t>
            </a:r>
            <a:r>
              <a:rPr sz="2700" b="1" spc="235" dirty="0">
                <a:latin typeface="Trebuchet MS"/>
                <a:cs typeface="Trebuchet MS"/>
              </a:rPr>
              <a:t>cells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7059" y="1976120"/>
            <a:ext cx="7812405" cy="264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marR="408305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upper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5" dirty="0">
                <a:latin typeface="Trebuchet MS"/>
                <a:cs typeface="Trebuchet MS"/>
              </a:rPr>
              <a:t>left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85" dirty="0">
                <a:latin typeface="Trebuchet MS"/>
                <a:cs typeface="Trebuchet MS"/>
              </a:rPr>
              <a:t>zone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represent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businesses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that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are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most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important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to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company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rebuchet MS"/>
              <a:cs typeface="Trebuchet MS"/>
            </a:endParaRPr>
          </a:p>
          <a:p>
            <a:pPr marL="306070" marR="43180" indent="-25527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lower</a:t>
            </a:r>
            <a:r>
              <a:rPr sz="2700" spc="60" dirty="0">
                <a:latin typeface="Trebuchet MS"/>
                <a:cs typeface="Trebuchet MS"/>
              </a:rPr>
              <a:t> </a:t>
            </a:r>
            <a:r>
              <a:rPr sz="2700" spc="120" dirty="0">
                <a:latin typeface="Trebuchet MS"/>
                <a:cs typeface="Trebuchet MS"/>
              </a:rPr>
              <a:t>right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90" dirty="0">
                <a:latin typeface="Trebuchet MS"/>
                <a:cs typeface="Trebuchet MS"/>
              </a:rPr>
              <a:t>zone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represents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businesses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that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are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least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important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to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company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90004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15" dirty="0"/>
              <a:t>Ge</a:t>
            </a:r>
            <a:r>
              <a:rPr spc="114" dirty="0"/>
              <a:t> </a:t>
            </a:r>
            <a:r>
              <a:rPr spc="409" dirty="0"/>
              <a:t>matrix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7059" y="1513840"/>
            <a:ext cx="7917815" cy="3469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marR="121285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central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diagonal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90" dirty="0">
                <a:latin typeface="Trebuchet MS"/>
                <a:cs typeface="Trebuchet MS"/>
              </a:rPr>
              <a:t>zone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represents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businesses </a:t>
            </a:r>
            <a:r>
              <a:rPr sz="2700" spc="110" dirty="0">
                <a:latin typeface="Trebuchet MS"/>
                <a:cs typeface="Trebuchet MS"/>
              </a:rPr>
              <a:t>that </a:t>
            </a:r>
            <a:r>
              <a:rPr sz="2700" spc="140" dirty="0">
                <a:latin typeface="Trebuchet MS"/>
                <a:cs typeface="Trebuchet MS"/>
              </a:rPr>
              <a:t>are </a:t>
            </a:r>
            <a:r>
              <a:rPr sz="2700" spc="229" dirty="0">
                <a:latin typeface="Trebuchet MS"/>
                <a:cs typeface="Trebuchet MS"/>
              </a:rPr>
              <a:t>medium </a:t>
            </a:r>
            <a:r>
              <a:rPr sz="2700" spc="110" dirty="0">
                <a:latin typeface="Trebuchet MS"/>
                <a:cs typeface="Trebuchet MS"/>
              </a:rPr>
              <a:t>in </a:t>
            </a:r>
            <a:r>
              <a:rPr sz="2700" spc="85" dirty="0">
                <a:latin typeface="Trebuchet MS"/>
                <a:cs typeface="Trebuchet MS"/>
              </a:rPr>
              <a:t>their </a:t>
            </a:r>
            <a:r>
              <a:rPr sz="2700" spc="9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importance.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rebuchet MS"/>
              <a:cs typeface="Trebuchet MS"/>
            </a:endParaRPr>
          </a:p>
          <a:p>
            <a:pPr marL="306070" marR="43180" indent="-25527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Using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ratings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05" dirty="0">
                <a:latin typeface="Trebuchet MS"/>
                <a:cs typeface="Trebuchet MS"/>
              </a:rPr>
              <a:t>matrix,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firm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can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appropriately </a:t>
            </a:r>
            <a:r>
              <a:rPr sz="2700" spc="155" dirty="0">
                <a:latin typeface="Trebuchet MS"/>
                <a:cs typeface="Trebuchet MS"/>
              </a:rPr>
              <a:t>set </a:t>
            </a:r>
            <a:r>
              <a:rPr sz="2700" spc="90" dirty="0">
                <a:latin typeface="Trebuchet MS"/>
                <a:cs typeface="Trebuchet MS"/>
              </a:rPr>
              <a:t>its </a:t>
            </a:r>
            <a:r>
              <a:rPr sz="2700" spc="120" dirty="0">
                <a:latin typeface="Trebuchet MS"/>
                <a:cs typeface="Trebuchet MS"/>
              </a:rPr>
              <a:t>objectives </a:t>
            </a:r>
            <a:r>
              <a:rPr sz="2700" spc="225" dirty="0">
                <a:latin typeface="Trebuchet MS"/>
                <a:cs typeface="Trebuchet MS"/>
              </a:rPr>
              <a:t>and </a:t>
            </a:r>
            <a:r>
              <a:rPr sz="2700" spc="229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strategies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respect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each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its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business.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90004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15" dirty="0"/>
              <a:t>Ge</a:t>
            </a:r>
            <a:r>
              <a:rPr spc="114" dirty="0"/>
              <a:t> </a:t>
            </a:r>
            <a:r>
              <a:rPr spc="409" dirty="0"/>
              <a:t>matrix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9579" y="151129"/>
            <a:ext cx="864616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7059" y="1976120"/>
            <a:ext cx="7549515" cy="2595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17780" algn="just">
              <a:lnSpc>
                <a:spcPct val="100000"/>
              </a:lnSpc>
              <a:spcBef>
                <a:spcPts val="100"/>
              </a:spcBef>
            </a:pPr>
            <a:r>
              <a:rPr sz="2700" spc="-20" dirty="0">
                <a:latin typeface="Trebuchet MS"/>
                <a:cs typeface="Trebuchet MS"/>
              </a:rPr>
              <a:t>--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used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70" dirty="0">
                <a:latin typeface="Trebuchet MS"/>
                <a:cs typeface="Trebuchet MS"/>
              </a:rPr>
              <a:t>as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an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organizational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90" dirty="0">
                <a:latin typeface="Trebuchet MS"/>
                <a:cs typeface="Trebuchet MS"/>
              </a:rPr>
              <a:t>analysis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tool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to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275" dirty="0">
                <a:latin typeface="Trebuchet MS"/>
                <a:cs typeface="Trebuchet MS"/>
              </a:rPr>
              <a:t>assess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and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monitor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240" dirty="0">
                <a:latin typeface="Trebuchet MS"/>
                <a:cs typeface="Trebuchet MS"/>
              </a:rPr>
              <a:t>changes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internal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situation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an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organization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06070" marR="229235" indent="-255270">
              <a:lnSpc>
                <a:spcPct val="100000"/>
              </a:lnSpc>
              <a:spcBef>
                <a:spcPts val="5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Purpose—1)To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improve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performance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and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deliver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0" dirty="0">
                <a:latin typeface="Trebuchet MS"/>
                <a:cs typeface="Trebuchet MS"/>
              </a:rPr>
              <a:t>objectives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508635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0430" y="5059679"/>
            <a:ext cx="750633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9710">
              <a:lnSpc>
                <a:spcPct val="100000"/>
              </a:lnSpc>
              <a:spcBef>
                <a:spcPts val="100"/>
              </a:spcBef>
            </a:pPr>
            <a:r>
              <a:rPr sz="2700" spc="45" dirty="0">
                <a:latin typeface="Trebuchet MS"/>
                <a:cs typeface="Trebuchet MS"/>
              </a:rPr>
              <a:t>2)To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maintain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performance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event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 </a:t>
            </a:r>
            <a:r>
              <a:rPr sz="2700" spc="-795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change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633920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15" dirty="0"/>
              <a:t>Mackinsey</a:t>
            </a:r>
            <a:r>
              <a:rPr spc="175" dirty="0"/>
              <a:t> </a:t>
            </a:r>
            <a:r>
              <a:rPr spc="320" dirty="0"/>
              <a:t>-7</a:t>
            </a:r>
            <a:r>
              <a:rPr spc="180" dirty="0"/>
              <a:t> </a:t>
            </a:r>
            <a:r>
              <a:rPr spc="670" dirty="0"/>
              <a:t>s</a:t>
            </a:r>
            <a:r>
              <a:rPr spc="165" dirty="0"/>
              <a:t> </a:t>
            </a:r>
            <a:r>
              <a:rPr spc="480" dirty="0"/>
              <a:t>model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159" y="200279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9650" y="1976120"/>
            <a:ext cx="7042784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3805" algn="l"/>
              </a:tabLst>
            </a:pPr>
            <a:r>
              <a:rPr sz="2700" spc="-10" dirty="0">
                <a:latin typeface="Trebuchet MS"/>
                <a:cs typeface="Trebuchet MS"/>
              </a:rPr>
              <a:t>If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	</a:t>
            </a:r>
            <a:r>
              <a:rPr sz="2700" spc="285" dirty="0">
                <a:latin typeface="Trebuchet MS"/>
                <a:cs typeface="Trebuchet MS"/>
              </a:rPr>
              <a:t>ORG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to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perform</a:t>
            </a:r>
            <a:r>
              <a:rPr sz="2700" spc="30" dirty="0">
                <a:latin typeface="Trebuchet MS"/>
                <a:cs typeface="Trebuchet MS"/>
              </a:rPr>
              <a:t> well,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these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seven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marR="30480">
              <a:lnSpc>
                <a:spcPct val="100000"/>
              </a:lnSpc>
              <a:spcBef>
                <a:spcPts val="100"/>
              </a:spcBef>
              <a:tabLst>
                <a:tab pos="3272790" algn="l"/>
                <a:tab pos="4558030" algn="l"/>
              </a:tabLst>
            </a:pPr>
            <a:r>
              <a:rPr spc="175" dirty="0"/>
              <a:t>elements </a:t>
            </a:r>
            <a:r>
              <a:rPr spc="200" dirty="0"/>
              <a:t>need </a:t>
            </a:r>
            <a:r>
              <a:rPr spc="90" dirty="0"/>
              <a:t>to </a:t>
            </a:r>
            <a:r>
              <a:rPr spc="195" dirty="0"/>
              <a:t>be </a:t>
            </a:r>
            <a:r>
              <a:rPr spc="165" dirty="0"/>
              <a:t>aligned </a:t>
            </a:r>
            <a:r>
              <a:rPr spc="225" dirty="0"/>
              <a:t>and </a:t>
            </a:r>
            <a:r>
              <a:rPr spc="150" dirty="0"/>
              <a:t>mutually </a:t>
            </a:r>
            <a:r>
              <a:rPr spc="155" dirty="0"/>
              <a:t> </a:t>
            </a:r>
            <a:r>
              <a:rPr spc="95" dirty="0"/>
              <a:t>reinforcing.</a:t>
            </a:r>
            <a:r>
              <a:rPr spc="55" dirty="0"/>
              <a:t> </a:t>
            </a:r>
            <a:r>
              <a:rPr spc="145" dirty="0"/>
              <a:t>This	</a:t>
            </a:r>
            <a:r>
              <a:rPr spc="180" dirty="0"/>
              <a:t>model	</a:t>
            </a:r>
            <a:r>
              <a:rPr spc="175" dirty="0"/>
              <a:t>helps</a:t>
            </a:r>
            <a:r>
              <a:rPr spc="20" dirty="0"/>
              <a:t> </a:t>
            </a:r>
            <a:r>
              <a:rPr spc="90" dirty="0"/>
              <a:t>identify</a:t>
            </a:r>
            <a:r>
              <a:rPr spc="15" dirty="0"/>
              <a:t> </a:t>
            </a:r>
            <a:r>
              <a:rPr spc="160" dirty="0"/>
              <a:t>what </a:t>
            </a:r>
            <a:r>
              <a:rPr spc="-800" dirty="0"/>
              <a:t> </a:t>
            </a:r>
            <a:r>
              <a:rPr spc="220" dirty="0"/>
              <a:t>needs </a:t>
            </a:r>
            <a:r>
              <a:rPr spc="90" dirty="0"/>
              <a:t>to </a:t>
            </a:r>
            <a:r>
              <a:rPr spc="195" dirty="0"/>
              <a:t>be </a:t>
            </a:r>
            <a:r>
              <a:rPr spc="145" dirty="0"/>
              <a:t>realigned </a:t>
            </a:r>
            <a:r>
              <a:rPr spc="90" dirty="0"/>
              <a:t>to </a:t>
            </a:r>
            <a:r>
              <a:rPr spc="175" dirty="0"/>
              <a:t>improve </a:t>
            </a:r>
            <a:r>
              <a:rPr spc="180" dirty="0"/>
              <a:t> </a:t>
            </a:r>
            <a:r>
              <a:rPr spc="135" dirty="0"/>
              <a:t>performance, </a:t>
            </a:r>
            <a:r>
              <a:rPr spc="130" dirty="0"/>
              <a:t>or </a:t>
            </a:r>
            <a:r>
              <a:rPr spc="90" dirty="0"/>
              <a:t>to </a:t>
            </a:r>
            <a:r>
              <a:rPr spc="155" dirty="0"/>
              <a:t>maintain </a:t>
            </a:r>
            <a:r>
              <a:rPr spc="170" dirty="0"/>
              <a:t>alignment </a:t>
            </a:r>
            <a:r>
              <a:rPr spc="225" dirty="0"/>
              <a:t>and </a:t>
            </a:r>
            <a:r>
              <a:rPr spc="-800" dirty="0"/>
              <a:t> </a:t>
            </a:r>
            <a:r>
              <a:rPr spc="160" dirty="0"/>
              <a:t>performance</a:t>
            </a:r>
            <a:r>
              <a:rPr spc="35" dirty="0"/>
              <a:t> </a:t>
            </a:r>
            <a:r>
              <a:rPr spc="180" dirty="0"/>
              <a:t>during</a:t>
            </a:r>
            <a:r>
              <a:rPr spc="45" dirty="0"/>
              <a:t> </a:t>
            </a:r>
            <a:r>
              <a:rPr spc="245" dirty="0"/>
              <a:t>any</a:t>
            </a:r>
            <a:r>
              <a:rPr spc="45" dirty="0"/>
              <a:t> </a:t>
            </a:r>
            <a:r>
              <a:rPr spc="175" dirty="0"/>
              <a:t>change.</a:t>
            </a:r>
          </a:p>
          <a:p>
            <a:pPr marL="293370" marR="219710" indent="-255270">
              <a:lnSpc>
                <a:spcPct val="100000"/>
              </a:lnSpc>
              <a:spcBef>
                <a:spcPts val="400"/>
              </a:spcBef>
              <a:tabLst>
                <a:tab pos="7016115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9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250" dirty="0">
                <a:latin typeface="Trebuchet MS"/>
                <a:cs typeface="Trebuchet MS"/>
              </a:rPr>
              <a:t>Types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250" dirty="0">
                <a:latin typeface="Trebuchet MS"/>
                <a:cs typeface="Trebuchet MS"/>
              </a:rPr>
              <a:t>of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360" dirty="0">
                <a:latin typeface="Trebuchet MS"/>
                <a:cs typeface="Trebuchet MS"/>
              </a:rPr>
              <a:t>changes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355" dirty="0">
                <a:latin typeface="Trebuchet MS"/>
                <a:cs typeface="Trebuchet MS"/>
              </a:rPr>
              <a:t>–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254" dirty="0">
                <a:latin typeface="Trebuchet MS"/>
                <a:cs typeface="Trebuchet MS"/>
              </a:rPr>
              <a:t>restructuring,</a:t>
            </a:r>
            <a:r>
              <a:rPr sz="2700" b="1" spc="105" dirty="0">
                <a:latin typeface="Trebuchet MS"/>
                <a:cs typeface="Trebuchet MS"/>
              </a:rPr>
              <a:t> </a:t>
            </a:r>
            <a:r>
              <a:rPr sz="2700" b="1" spc="325" dirty="0">
                <a:latin typeface="Trebuchet MS"/>
                <a:cs typeface="Trebuchet MS"/>
              </a:rPr>
              <a:t>new </a:t>
            </a:r>
            <a:r>
              <a:rPr sz="2700" b="1" spc="-800" dirty="0">
                <a:latin typeface="Trebuchet MS"/>
                <a:cs typeface="Trebuchet MS"/>
              </a:rPr>
              <a:t> </a:t>
            </a:r>
            <a:r>
              <a:rPr sz="2700" b="1" spc="295" dirty="0">
                <a:latin typeface="Trebuchet MS"/>
                <a:cs typeface="Trebuchet MS"/>
              </a:rPr>
              <a:t>processes,</a:t>
            </a:r>
            <a:r>
              <a:rPr sz="2700" b="1" spc="120" dirty="0">
                <a:latin typeface="Trebuchet MS"/>
                <a:cs typeface="Trebuchet MS"/>
              </a:rPr>
              <a:t> </a:t>
            </a:r>
            <a:r>
              <a:rPr sz="2700" b="1" spc="280" dirty="0">
                <a:latin typeface="Trebuchet MS"/>
                <a:cs typeface="Trebuchet MS"/>
              </a:rPr>
              <a:t>organizational</a:t>
            </a:r>
            <a:r>
              <a:rPr sz="2700" b="1" spc="130" dirty="0">
                <a:latin typeface="Trebuchet MS"/>
                <a:cs typeface="Trebuchet MS"/>
              </a:rPr>
              <a:t> </a:t>
            </a:r>
            <a:r>
              <a:rPr sz="2700" b="1" spc="325" dirty="0">
                <a:latin typeface="Trebuchet MS"/>
                <a:cs typeface="Trebuchet MS"/>
              </a:rPr>
              <a:t>merger	</a:t>
            </a:r>
            <a:r>
              <a:rPr sz="2700" b="1" spc="30" dirty="0">
                <a:latin typeface="Trebuchet MS"/>
                <a:cs typeface="Trebuchet MS"/>
              </a:rPr>
              <a:t>, </a:t>
            </a:r>
            <a:r>
              <a:rPr sz="2700" b="1" spc="35" dirty="0">
                <a:latin typeface="Trebuchet MS"/>
                <a:cs typeface="Trebuchet MS"/>
              </a:rPr>
              <a:t> </a:t>
            </a:r>
            <a:r>
              <a:rPr sz="2700" b="1" spc="325" dirty="0">
                <a:latin typeface="Trebuchet MS"/>
                <a:cs typeface="Trebuchet MS"/>
              </a:rPr>
              <a:t>new</a:t>
            </a:r>
            <a:r>
              <a:rPr sz="2700" b="1" spc="114" dirty="0">
                <a:latin typeface="Trebuchet MS"/>
                <a:cs typeface="Trebuchet MS"/>
              </a:rPr>
              <a:t> </a:t>
            </a:r>
            <a:r>
              <a:rPr sz="2700" b="1" spc="330" dirty="0">
                <a:latin typeface="Trebuchet MS"/>
                <a:cs typeface="Trebuchet MS"/>
              </a:rPr>
              <a:t>systems,</a:t>
            </a:r>
            <a:r>
              <a:rPr sz="2700" b="1" spc="114" dirty="0">
                <a:latin typeface="Trebuchet MS"/>
                <a:cs typeface="Trebuchet MS"/>
              </a:rPr>
              <a:t> </a:t>
            </a:r>
            <a:r>
              <a:rPr sz="2700" b="1" spc="345" dirty="0">
                <a:latin typeface="Trebuchet MS"/>
                <a:cs typeface="Trebuchet MS"/>
              </a:rPr>
              <a:t>change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250" dirty="0">
                <a:latin typeface="Trebuchet MS"/>
                <a:cs typeface="Trebuchet MS"/>
              </a:rPr>
              <a:t>of</a:t>
            </a:r>
            <a:r>
              <a:rPr sz="2700" b="1" spc="120" dirty="0">
                <a:latin typeface="Trebuchet MS"/>
                <a:cs typeface="Trebuchet MS"/>
              </a:rPr>
              <a:t> </a:t>
            </a:r>
            <a:r>
              <a:rPr sz="2700" b="1" spc="280" dirty="0">
                <a:latin typeface="Trebuchet MS"/>
                <a:cs typeface="Trebuchet MS"/>
              </a:rPr>
              <a:t>leadership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318262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45" dirty="0"/>
              <a:t>Mckinsey--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359" y="1976120"/>
            <a:ext cx="7950200" cy="352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" marR="30480">
              <a:lnSpc>
                <a:spcPct val="100000"/>
              </a:lnSpc>
              <a:spcBef>
                <a:spcPts val="100"/>
              </a:spcBef>
              <a:tabLst>
                <a:tab pos="2804160" algn="l"/>
              </a:tabLst>
            </a:pPr>
            <a:r>
              <a:rPr sz="2700" spc="185" dirty="0">
                <a:latin typeface="Trebuchet MS"/>
                <a:cs typeface="Trebuchet MS"/>
              </a:rPr>
              <a:t>Strategy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is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	</a:t>
            </a:r>
            <a:r>
              <a:rPr sz="2700" spc="165" dirty="0">
                <a:latin typeface="Trebuchet MS"/>
                <a:cs typeface="Trebuchet MS"/>
              </a:rPr>
              <a:t>only</a:t>
            </a:r>
            <a:r>
              <a:rPr sz="2700" spc="20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element</a:t>
            </a:r>
            <a:r>
              <a:rPr sz="2700" spc="2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that</a:t>
            </a:r>
            <a:r>
              <a:rPr sz="2700" spc="15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determines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performance.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18770" marR="1486535" indent="-255270">
              <a:lnSpc>
                <a:spcPct val="100000"/>
              </a:lnSpc>
              <a:spcBef>
                <a:spcPts val="5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40" dirty="0">
                <a:latin typeface="Trebuchet MS"/>
                <a:cs typeface="Trebuchet MS"/>
              </a:rPr>
              <a:t>Strategy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275" dirty="0">
                <a:latin typeface="Trebuchet MS"/>
                <a:cs typeface="Trebuchet MS"/>
              </a:rPr>
              <a:t>is</a:t>
            </a:r>
            <a:r>
              <a:rPr sz="2700" b="1" spc="120" dirty="0">
                <a:latin typeface="Trebuchet MS"/>
                <a:cs typeface="Trebuchet MS"/>
              </a:rPr>
              <a:t> </a:t>
            </a:r>
            <a:r>
              <a:rPr sz="2700" b="1" spc="270" dirty="0">
                <a:latin typeface="Trebuchet MS"/>
                <a:cs typeface="Trebuchet MS"/>
              </a:rPr>
              <a:t>the</a:t>
            </a:r>
            <a:r>
              <a:rPr sz="2700" b="1" spc="114" dirty="0">
                <a:latin typeface="Trebuchet MS"/>
                <a:cs typeface="Trebuchet MS"/>
              </a:rPr>
              <a:t> </a:t>
            </a:r>
            <a:r>
              <a:rPr sz="2700" b="1" spc="204" dirty="0">
                <a:latin typeface="Trebuchet MS"/>
                <a:cs typeface="Trebuchet MS"/>
              </a:rPr>
              <a:t>final</a:t>
            </a:r>
            <a:r>
              <a:rPr sz="2700" b="1" spc="110" dirty="0">
                <a:latin typeface="Trebuchet MS"/>
                <a:cs typeface="Trebuchet MS"/>
              </a:rPr>
              <a:t> </a:t>
            </a:r>
            <a:r>
              <a:rPr sz="2700" b="1" spc="305" dirty="0">
                <a:latin typeface="Trebuchet MS"/>
                <a:cs typeface="Trebuchet MS"/>
              </a:rPr>
              <a:t>outcome</a:t>
            </a:r>
            <a:r>
              <a:rPr sz="2700" b="1" spc="120" dirty="0">
                <a:latin typeface="Trebuchet MS"/>
                <a:cs typeface="Trebuchet MS"/>
              </a:rPr>
              <a:t> </a:t>
            </a:r>
            <a:r>
              <a:rPr sz="2700" b="1" spc="250" dirty="0">
                <a:latin typeface="Trebuchet MS"/>
                <a:cs typeface="Trebuchet MS"/>
              </a:rPr>
              <a:t>of </a:t>
            </a:r>
            <a:r>
              <a:rPr sz="2700" b="1" spc="-800" dirty="0">
                <a:latin typeface="Trebuchet MS"/>
                <a:cs typeface="Trebuchet MS"/>
              </a:rPr>
              <a:t> </a:t>
            </a:r>
            <a:r>
              <a:rPr sz="2700" b="1" spc="325" dirty="0">
                <a:latin typeface="Trebuchet MS"/>
                <a:cs typeface="Trebuchet MS"/>
              </a:rPr>
              <a:t>shared</a:t>
            </a:r>
            <a:r>
              <a:rPr sz="2700" b="1" spc="114" dirty="0">
                <a:latin typeface="Trebuchet MS"/>
                <a:cs typeface="Trebuchet MS"/>
              </a:rPr>
              <a:t> </a:t>
            </a:r>
            <a:r>
              <a:rPr sz="2700" b="1" spc="310" dirty="0">
                <a:latin typeface="Trebuchet MS"/>
                <a:cs typeface="Trebuchet MS"/>
              </a:rPr>
              <a:t>values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18770" marR="706755" indent="-25527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and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65" dirty="0">
                <a:latin typeface="Trebuchet MS"/>
                <a:cs typeface="Trebuchet MS"/>
              </a:rPr>
              <a:t>latter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90" dirty="0">
                <a:latin typeface="Trebuchet MS"/>
                <a:cs typeface="Trebuchet MS"/>
              </a:rPr>
              <a:t>outcome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system,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structure,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style,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skills,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40" dirty="0">
                <a:latin typeface="Trebuchet MS"/>
                <a:cs typeface="Trebuchet MS"/>
              </a:rPr>
              <a:t>staff.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64522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0" dirty="0"/>
              <a:t>Mckinsey—7</a:t>
            </a:r>
            <a:r>
              <a:rPr spc="155" dirty="0"/>
              <a:t> </a:t>
            </a:r>
            <a:r>
              <a:rPr spc="855" dirty="0"/>
              <a:t>S</a:t>
            </a:r>
            <a:r>
              <a:rPr spc="150" dirty="0"/>
              <a:t> </a:t>
            </a:r>
            <a:r>
              <a:rPr spc="640" dirty="0"/>
              <a:t>MODEL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459" y="1513840"/>
            <a:ext cx="198373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177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0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40" dirty="0">
                <a:latin typeface="Trebuchet MS"/>
                <a:cs typeface="Trebuchet MS"/>
              </a:rPr>
              <a:t>Strategy </a:t>
            </a:r>
            <a:r>
              <a:rPr sz="2700" b="1" spc="-800" dirty="0">
                <a:latin typeface="Trebuchet MS"/>
                <a:cs typeface="Trebuchet MS"/>
              </a:rPr>
              <a:t> </a:t>
            </a:r>
            <a:r>
              <a:rPr sz="2700" b="1" spc="315" dirty="0">
                <a:latin typeface="Trebuchet MS"/>
                <a:cs typeface="Trebuchet MS"/>
              </a:rPr>
              <a:t>values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97552" y="1513840"/>
            <a:ext cx="13525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320" dirty="0">
                <a:latin typeface="Trebuchet MS"/>
                <a:cs typeface="Trebuchet MS"/>
              </a:rPr>
              <a:t>shared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159" y="287655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35469" y="2799079"/>
            <a:ext cx="867410" cy="1412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300"/>
              </a:lnSpc>
              <a:spcBef>
                <a:spcPts val="100"/>
              </a:spcBef>
            </a:pPr>
            <a:r>
              <a:rPr sz="2700" spc="300" dirty="0">
                <a:latin typeface="Trebuchet MS"/>
                <a:cs typeface="Trebuchet MS"/>
              </a:rPr>
              <a:t>s</a:t>
            </a:r>
            <a:r>
              <a:rPr sz="2700" spc="195" dirty="0">
                <a:latin typeface="Trebuchet MS"/>
                <a:cs typeface="Trebuchet MS"/>
              </a:rPr>
              <a:t>k</a:t>
            </a:r>
            <a:r>
              <a:rPr sz="2700" spc="-15" dirty="0">
                <a:latin typeface="Trebuchet MS"/>
                <a:cs typeface="Trebuchet MS"/>
              </a:rPr>
              <a:t>i</a:t>
            </a:r>
            <a:r>
              <a:rPr sz="2700" spc="-55" dirty="0">
                <a:latin typeface="Trebuchet MS"/>
                <a:cs typeface="Trebuchet MS"/>
              </a:rPr>
              <a:t>l</a:t>
            </a:r>
            <a:r>
              <a:rPr sz="2700" spc="-45" dirty="0">
                <a:latin typeface="Trebuchet MS"/>
                <a:cs typeface="Trebuchet MS"/>
              </a:rPr>
              <a:t>l</a:t>
            </a:r>
            <a:r>
              <a:rPr sz="2700" spc="260" dirty="0">
                <a:latin typeface="Trebuchet MS"/>
                <a:cs typeface="Trebuchet MS"/>
              </a:rPr>
              <a:t>s  </a:t>
            </a:r>
            <a:r>
              <a:rPr sz="2700" spc="75" dirty="0">
                <a:latin typeface="Trebuchet MS"/>
                <a:cs typeface="Trebuchet MS"/>
              </a:rPr>
              <a:t>staff </a:t>
            </a:r>
            <a:r>
              <a:rPr sz="2700" spc="-80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style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159" y="3338829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5159" y="3801109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3310" y="4699000"/>
            <a:ext cx="162242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135" dirty="0">
                <a:latin typeface="Trebuchet MS"/>
                <a:cs typeface="Trebuchet MS"/>
              </a:rPr>
              <a:t>Structure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159" y="5650229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9650" y="5623559"/>
            <a:ext cx="1481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260" dirty="0">
                <a:latin typeface="Trebuchet MS"/>
                <a:cs typeface="Trebuchet MS"/>
              </a:rPr>
              <a:t>Systems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80670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95" dirty="0"/>
              <a:t>M</a:t>
            </a:r>
            <a:r>
              <a:rPr spc="555" dirty="0"/>
              <a:t>c</a:t>
            </a:r>
            <a:r>
              <a:rPr spc="645" dirty="0"/>
              <a:t>K</a:t>
            </a:r>
            <a:r>
              <a:rPr spc="170" dirty="0"/>
              <a:t>i</a:t>
            </a:r>
            <a:r>
              <a:rPr spc="505" dirty="0"/>
              <a:t>ns</a:t>
            </a:r>
            <a:r>
              <a:rPr spc="575" dirty="0"/>
              <a:t>e</a:t>
            </a:r>
            <a:r>
              <a:rPr spc="480" dirty="0"/>
              <a:t>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250" y="1868678"/>
            <a:ext cx="7929880" cy="408686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55"/>
              </a:spcBef>
            </a:pPr>
            <a:r>
              <a:rPr sz="2325" spc="-307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325" spc="315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00" b="1" spc="245" dirty="0">
                <a:latin typeface="Trebuchet MS"/>
                <a:cs typeface="Trebuchet MS"/>
              </a:rPr>
              <a:t>Strategy,</a:t>
            </a:r>
            <a:r>
              <a:rPr sz="2300" b="1" spc="105" dirty="0">
                <a:latin typeface="Trebuchet MS"/>
                <a:cs typeface="Trebuchet MS"/>
              </a:rPr>
              <a:t> </a:t>
            </a:r>
            <a:r>
              <a:rPr sz="2300" b="1" spc="275" dirty="0">
                <a:latin typeface="Trebuchet MS"/>
                <a:cs typeface="Trebuchet MS"/>
              </a:rPr>
              <a:t>system,</a:t>
            </a:r>
            <a:r>
              <a:rPr sz="2300" b="1" spc="105" dirty="0">
                <a:latin typeface="Trebuchet MS"/>
                <a:cs typeface="Trebuchet MS"/>
              </a:rPr>
              <a:t> </a:t>
            </a:r>
            <a:r>
              <a:rPr sz="2300" b="1" spc="275" dirty="0">
                <a:latin typeface="Trebuchet MS"/>
                <a:cs typeface="Trebuchet MS"/>
              </a:rPr>
              <a:t>structure—Hard</a:t>
            </a:r>
            <a:r>
              <a:rPr sz="2300" b="1" spc="110" dirty="0">
                <a:latin typeface="Trebuchet MS"/>
                <a:cs typeface="Trebuchet MS"/>
              </a:rPr>
              <a:t> </a:t>
            </a:r>
            <a:r>
              <a:rPr sz="2300" b="1" spc="265" dirty="0">
                <a:latin typeface="Trebuchet MS"/>
                <a:cs typeface="Trebuchet MS"/>
              </a:rPr>
              <a:t>elements</a:t>
            </a:r>
            <a:endParaRPr sz="2300">
              <a:latin typeface="Trebuchet MS"/>
              <a:cs typeface="Trebuchet MS"/>
            </a:endParaRPr>
          </a:p>
          <a:p>
            <a:pPr marL="257175" marR="30480" indent="-219710">
              <a:lnSpc>
                <a:spcPct val="100899"/>
              </a:lnSpc>
              <a:spcBef>
                <a:spcPts val="335"/>
              </a:spcBef>
            </a:pPr>
            <a:r>
              <a:rPr sz="2325" spc="-307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325" spc="-104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00" spc="210" dirty="0">
                <a:latin typeface="Trebuchet MS"/>
                <a:cs typeface="Trebuchet MS"/>
              </a:rPr>
              <a:t>"Hard"</a:t>
            </a:r>
            <a:r>
              <a:rPr sz="2300" spc="35" dirty="0">
                <a:latin typeface="Trebuchet MS"/>
                <a:cs typeface="Trebuchet MS"/>
              </a:rPr>
              <a:t> </a:t>
            </a:r>
            <a:r>
              <a:rPr sz="2300" spc="160" dirty="0">
                <a:latin typeface="Trebuchet MS"/>
                <a:cs typeface="Trebuchet MS"/>
              </a:rPr>
              <a:t>elements</a:t>
            </a:r>
            <a:r>
              <a:rPr sz="2300" spc="35" dirty="0">
                <a:latin typeface="Trebuchet MS"/>
                <a:cs typeface="Trebuchet MS"/>
              </a:rPr>
              <a:t> </a:t>
            </a:r>
            <a:r>
              <a:rPr sz="2300" spc="125" dirty="0">
                <a:latin typeface="Trebuchet MS"/>
                <a:cs typeface="Trebuchet MS"/>
              </a:rPr>
              <a:t>are</a:t>
            </a:r>
            <a:r>
              <a:rPr sz="2300" spc="35" dirty="0">
                <a:latin typeface="Trebuchet MS"/>
                <a:cs typeface="Trebuchet MS"/>
              </a:rPr>
              <a:t> </a:t>
            </a:r>
            <a:r>
              <a:rPr sz="2300" spc="140" dirty="0">
                <a:latin typeface="Trebuchet MS"/>
                <a:cs typeface="Trebuchet MS"/>
              </a:rPr>
              <a:t>easier</a:t>
            </a:r>
            <a:r>
              <a:rPr sz="2300" spc="30" dirty="0">
                <a:latin typeface="Trebuchet MS"/>
                <a:cs typeface="Trebuchet MS"/>
              </a:rPr>
              <a:t> </a:t>
            </a:r>
            <a:r>
              <a:rPr sz="2300" spc="85" dirty="0">
                <a:latin typeface="Trebuchet MS"/>
                <a:cs typeface="Trebuchet MS"/>
              </a:rPr>
              <a:t>to</a:t>
            </a:r>
            <a:r>
              <a:rPr sz="2300" spc="35" dirty="0">
                <a:latin typeface="Trebuchet MS"/>
                <a:cs typeface="Trebuchet MS"/>
              </a:rPr>
              <a:t> </a:t>
            </a:r>
            <a:r>
              <a:rPr sz="2300" spc="114" dirty="0">
                <a:latin typeface="Trebuchet MS"/>
                <a:cs typeface="Trebuchet MS"/>
              </a:rPr>
              <a:t>define</a:t>
            </a:r>
            <a:r>
              <a:rPr sz="2300" spc="35" dirty="0">
                <a:latin typeface="Trebuchet MS"/>
                <a:cs typeface="Trebuchet MS"/>
              </a:rPr>
              <a:t> </a:t>
            </a:r>
            <a:r>
              <a:rPr sz="2300" spc="120" dirty="0">
                <a:latin typeface="Trebuchet MS"/>
                <a:cs typeface="Trebuchet MS"/>
              </a:rPr>
              <a:t>or</a:t>
            </a:r>
            <a:r>
              <a:rPr sz="2300" spc="30" dirty="0">
                <a:latin typeface="Trebuchet MS"/>
                <a:cs typeface="Trebuchet MS"/>
              </a:rPr>
              <a:t> </a:t>
            </a:r>
            <a:r>
              <a:rPr sz="2300" spc="85" dirty="0">
                <a:latin typeface="Trebuchet MS"/>
                <a:cs typeface="Trebuchet MS"/>
              </a:rPr>
              <a:t>identify</a:t>
            </a:r>
            <a:r>
              <a:rPr sz="2300" spc="30" dirty="0">
                <a:latin typeface="Trebuchet MS"/>
                <a:cs typeface="Trebuchet MS"/>
              </a:rPr>
              <a:t> </a:t>
            </a:r>
            <a:r>
              <a:rPr sz="2300" spc="195" dirty="0">
                <a:latin typeface="Trebuchet MS"/>
                <a:cs typeface="Trebuchet MS"/>
              </a:rPr>
              <a:t>and </a:t>
            </a:r>
            <a:r>
              <a:rPr sz="2300" spc="-680" dirty="0">
                <a:latin typeface="Trebuchet MS"/>
                <a:cs typeface="Trebuchet MS"/>
              </a:rPr>
              <a:t> </a:t>
            </a:r>
            <a:r>
              <a:rPr sz="2300" spc="215" dirty="0">
                <a:latin typeface="Trebuchet MS"/>
                <a:cs typeface="Trebuchet MS"/>
              </a:rPr>
              <a:t>management </a:t>
            </a:r>
            <a:r>
              <a:rPr sz="2300" spc="180" dirty="0">
                <a:latin typeface="Trebuchet MS"/>
                <a:cs typeface="Trebuchet MS"/>
              </a:rPr>
              <a:t>can </a:t>
            </a:r>
            <a:r>
              <a:rPr sz="2300" spc="80" dirty="0">
                <a:latin typeface="Trebuchet MS"/>
                <a:cs typeface="Trebuchet MS"/>
              </a:rPr>
              <a:t>directly </a:t>
            </a:r>
            <a:r>
              <a:rPr sz="2300" spc="110" dirty="0">
                <a:latin typeface="Trebuchet MS"/>
                <a:cs typeface="Trebuchet MS"/>
              </a:rPr>
              <a:t>influence </a:t>
            </a:r>
            <a:r>
              <a:rPr sz="2300" spc="180" dirty="0">
                <a:latin typeface="Trebuchet MS"/>
                <a:cs typeface="Trebuchet MS"/>
              </a:rPr>
              <a:t>them </a:t>
            </a:r>
            <a:r>
              <a:rPr sz="2300" spc="160" dirty="0">
                <a:latin typeface="Trebuchet MS"/>
                <a:cs typeface="Trebuchet MS"/>
              </a:rPr>
              <a:t>eg- </a:t>
            </a:r>
            <a:r>
              <a:rPr sz="2300" spc="165" dirty="0">
                <a:latin typeface="Trebuchet MS"/>
                <a:cs typeface="Trebuchet MS"/>
              </a:rPr>
              <a:t> </a:t>
            </a:r>
            <a:r>
              <a:rPr sz="2300" spc="155" dirty="0">
                <a:latin typeface="Trebuchet MS"/>
                <a:cs typeface="Trebuchet MS"/>
              </a:rPr>
              <a:t>strategy </a:t>
            </a:r>
            <a:r>
              <a:rPr sz="2300" spc="140" dirty="0">
                <a:latin typeface="Trebuchet MS"/>
                <a:cs typeface="Trebuchet MS"/>
              </a:rPr>
              <a:t>statements; </a:t>
            </a:r>
            <a:r>
              <a:rPr sz="2300" spc="130" dirty="0">
                <a:latin typeface="Trebuchet MS"/>
                <a:cs typeface="Trebuchet MS"/>
              </a:rPr>
              <a:t>organization </a:t>
            </a:r>
            <a:r>
              <a:rPr sz="2300" spc="140" dirty="0">
                <a:latin typeface="Trebuchet MS"/>
                <a:cs typeface="Trebuchet MS"/>
              </a:rPr>
              <a:t>charts </a:t>
            </a:r>
            <a:r>
              <a:rPr sz="2300" spc="195" dirty="0">
                <a:latin typeface="Trebuchet MS"/>
                <a:cs typeface="Trebuchet MS"/>
              </a:rPr>
              <a:t>and </a:t>
            </a:r>
            <a:r>
              <a:rPr sz="2300" spc="200" dirty="0">
                <a:latin typeface="Trebuchet MS"/>
                <a:cs typeface="Trebuchet MS"/>
              </a:rPr>
              <a:t> </a:t>
            </a:r>
            <a:r>
              <a:rPr sz="2300" spc="120" dirty="0">
                <a:latin typeface="Trebuchet MS"/>
                <a:cs typeface="Trebuchet MS"/>
              </a:rPr>
              <a:t>reporting </a:t>
            </a:r>
            <a:r>
              <a:rPr sz="2300" spc="85" dirty="0">
                <a:latin typeface="Trebuchet MS"/>
                <a:cs typeface="Trebuchet MS"/>
              </a:rPr>
              <a:t>lines; </a:t>
            </a:r>
            <a:r>
              <a:rPr sz="2300" spc="195" dirty="0">
                <a:latin typeface="Trebuchet MS"/>
                <a:cs typeface="Trebuchet MS"/>
              </a:rPr>
              <a:t>and </a:t>
            </a:r>
            <a:r>
              <a:rPr sz="2300" spc="110" dirty="0">
                <a:latin typeface="Trebuchet MS"/>
                <a:cs typeface="Trebuchet MS"/>
              </a:rPr>
              <a:t>formal </a:t>
            </a:r>
            <a:r>
              <a:rPr sz="2300" spc="185" dirty="0">
                <a:latin typeface="Trebuchet MS"/>
                <a:cs typeface="Trebuchet MS"/>
              </a:rPr>
              <a:t>processes </a:t>
            </a:r>
            <a:r>
              <a:rPr sz="2300" spc="195" dirty="0">
                <a:latin typeface="Trebuchet MS"/>
                <a:cs typeface="Trebuchet MS"/>
              </a:rPr>
              <a:t>and </a:t>
            </a:r>
            <a:r>
              <a:rPr sz="2300" spc="60" dirty="0">
                <a:latin typeface="Trebuchet MS"/>
                <a:cs typeface="Trebuchet MS"/>
              </a:rPr>
              <a:t>IT </a:t>
            </a:r>
            <a:r>
              <a:rPr sz="2300" spc="65" dirty="0">
                <a:latin typeface="Trebuchet MS"/>
                <a:cs typeface="Trebuchet MS"/>
              </a:rPr>
              <a:t> </a:t>
            </a:r>
            <a:r>
              <a:rPr sz="2300" spc="180" dirty="0">
                <a:latin typeface="Trebuchet MS"/>
                <a:cs typeface="Trebuchet MS"/>
              </a:rPr>
              <a:t>systems.</a:t>
            </a:r>
            <a:endParaRPr sz="2300">
              <a:latin typeface="Trebuchet MS"/>
              <a:cs typeface="Trebuchet MS"/>
            </a:endParaRPr>
          </a:p>
          <a:p>
            <a:pPr marL="257175" marR="1290955" indent="-219710">
              <a:lnSpc>
                <a:spcPct val="101099"/>
              </a:lnSpc>
              <a:spcBef>
                <a:spcPts val="330"/>
              </a:spcBef>
            </a:pPr>
            <a:r>
              <a:rPr sz="2325" spc="-307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325" spc="-112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00" b="1" spc="305" dirty="0">
                <a:latin typeface="Trebuchet MS"/>
                <a:cs typeface="Trebuchet MS"/>
              </a:rPr>
              <a:t>Shared</a:t>
            </a:r>
            <a:r>
              <a:rPr sz="2300" b="1" spc="95" dirty="0">
                <a:latin typeface="Trebuchet MS"/>
                <a:cs typeface="Trebuchet MS"/>
              </a:rPr>
              <a:t> </a:t>
            </a:r>
            <a:r>
              <a:rPr sz="2300" b="1" spc="240" dirty="0">
                <a:latin typeface="Trebuchet MS"/>
                <a:cs typeface="Trebuchet MS"/>
              </a:rPr>
              <a:t>values,</a:t>
            </a:r>
            <a:r>
              <a:rPr sz="2300" b="1" spc="95" dirty="0">
                <a:latin typeface="Trebuchet MS"/>
                <a:cs typeface="Trebuchet MS"/>
              </a:rPr>
              <a:t> </a:t>
            </a:r>
            <a:r>
              <a:rPr sz="2300" b="1" spc="204" dirty="0">
                <a:latin typeface="Trebuchet MS"/>
                <a:cs typeface="Trebuchet MS"/>
              </a:rPr>
              <a:t>style,</a:t>
            </a:r>
            <a:r>
              <a:rPr sz="2300" b="1" spc="100" dirty="0">
                <a:latin typeface="Trebuchet MS"/>
                <a:cs typeface="Trebuchet MS"/>
              </a:rPr>
              <a:t> </a:t>
            </a:r>
            <a:r>
              <a:rPr sz="2300" b="1" spc="200" dirty="0">
                <a:latin typeface="Trebuchet MS"/>
                <a:cs typeface="Trebuchet MS"/>
              </a:rPr>
              <a:t>skills,</a:t>
            </a:r>
            <a:r>
              <a:rPr sz="2300" b="1" spc="100" dirty="0">
                <a:latin typeface="Trebuchet MS"/>
                <a:cs typeface="Trebuchet MS"/>
              </a:rPr>
              <a:t> </a:t>
            </a:r>
            <a:r>
              <a:rPr sz="2300" b="1" spc="280" dirty="0">
                <a:latin typeface="Trebuchet MS"/>
                <a:cs typeface="Trebuchet MS"/>
              </a:rPr>
              <a:t>staff—Soft </a:t>
            </a:r>
            <a:r>
              <a:rPr sz="2300" b="1" spc="-680" dirty="0">
                <a:latin typeface="Trebuchet MS"/>
                <a:cs typeface="Trebuchet MS"/>
              </a:rPr>
              <a:t> </a:t>
            </a:r>
            <a:r>
              <a:rPr sz="2300" b="1" spc="265" dirty="0">
                <a:latin typeface="Trebuchet MS"/>
                <a:cs typeface="Trebuchet MS"/>
              </a:rPr>
              <a:t>elements</a:t>
            </a:r>
            <a:endParaRPr sz="2300">
              <a:latin typeface="Trebuchet MS"/>
              <a:cs typeface="Trebuchet MS"/>
            </a:endParaRPr>
          </a:p>
          <a:p>
            <a:pPr marL="257175" marR="62865" indent="-219710">
              <a:lnSpc>
                <a:spcPct val="100699"/>
              </a:lnSpc>
              <a:spcBef>
                <a:spcPts val="350"/>
              </a:spcBef>
            </a:pPr>
            <a:r>
              <a:rPr sz="2325" spc="-307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325" spc="-300" baseline="1971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00" spc="185" dirty="0">
                <a:latin typeface="Trebuchet MS"/>
                <a:cs typeface="Trebuchet MS"/>
              </a:rPr>
              <a:t>"Soft" </a:t>
            </a:r>
            <a:r>
              <a:rPr sz="2300" spc="130" dirty="0">
                <a:latin typeface="Trebuchet MS"/>
                <a:cs typeface="Trebuchet MS"/>
              </a:rPr>
              <a:t>elements, </a:t>
            </a:r>
            <a:r>
              <a:rPr sz="2300" spc="190" dirty="0">
                <a:latin typeface="Trebuchet MS"/>
                <a:cs typeface="Trebuchet MS"/>
              </a:rPr>
              <a:t>on </a:t>
            </a:r>
            <a:r>
              <a:rPr sz="2300" spc="120" dirty="0">
                <a:latin typeface="Trebuchet MS"/>
                <a:cs typeface="Trebuchet MS"/>
              </a:rPr>
              <a:t>the other </a:t>
            </a:r>
            <a:r>
              <a:rPr sz="2300" spc="135" dirty="0">
                <a:latin typeface="Trebuchet MS"/>
                <a:cs typeface="Trebuchet MS"/>
              </a:rPr>
              <a:t>hand, </a:t>
            </a:r>
            <a:r>
              <a:rPr sz="2300" spc="175" dirty="0">
                <a:latin typeface="Trebuchet MS"/>
                <a:cs typeface="Trebuchet MS"/>
              </a:rPr>
              <a:t>can </a:t>
            </a:r>
            <a:r>
              <a:rPr sz="2300" spc="180" dirty="0">
                <a:latin typeface="Trebuchet MS"/>
                <a:cs typeface="Trebuchet MS"/>
              </a:rPr>
              <a:t>be </a:t>
            </a:r>
            <a:r>
              <a:rPr sz="2300" spc="170" dirty="0">
                <a:latin typeface="Trebuchet MS"/>
                <a:cs typeface="Trebuchet MS"/>
              </a:rPr>
              <a:t>more </a:t>
            </a:r>
            <a:r>
              <a:rPr sz="2300" spc="175" dirty="0">
                <a:latin typeface="Trebuchet MS"/>
                <a:cs typeface="Trebuchet MS"/>
              </a:rPr>
              <a:t> </a:t>
            </a:r>
            <a:r>
              <a:rPr sz="2300" spc="35" dirty="0">
                <a:latin typeface="Trebuchet MS"/>
                <a:cs typeface="Trebuchet MS"/>
              </a:rPr>
              <a:t>difficult</a:t>
            </a:r>
            <a:r>
              <a:rPr sz="2300" spc="40" dirty="0">
                <a:latin typeface="Trebuchet MS"/>
                <a:cs typeface="Trebuchet MS"/>
              </a:rPr>
              <a:t> </a:t>
            </a:r>
            <a:r>
              <a:rPr sz="2300" spc="85" dirty="0">
                <a:latin typeface="Trebuchet MS"/>
                <a:cs typeface="Trebuchet MS"/>
              </a:rPr>
              <a:t>to</a:t>
            </a:r>
            <a:r>
              <a:rPr sz="2300" spc="40" dirty="0">
                <a:latin typeface="Trebuchet MS"/>
                <a:cs typeface="Trebuchet MS"/>
              </a:rPr>
              <a:t> </a:t>
            </a:r>
            <a:r>
              <a:rPr sz="2300" spc="114" dirty="0">
                <a:latin typeface="Trebuchet MS"/>
                <a:cs typeface="Trebuchet MS"/>
              </a:rPr>
              <a:t>describe,</a:t>
            </a:r>
            <a:r>
              <a:rPr sz="2300" spc="35" dirty="0">
                <a:latin typeface="Trebuchet MS"/>
                <a:cs typeface="Trebuchet MS"/>
              </a:rPr>
              <a:t> </a:t>
            </a:r>
            <a:r>
              <a:rPr sz="2300" spc="195" dirty="0">
                <a:latin typeface="Trebuchet MS"/>
                <a:cs typeface="Trebuchet MS"/>
              </a:rPr>
              <a:t>and</a:t>
            </a:r>
            <a:r>
              <a:rPr sz="2300" spc="45" dirty="0">
                <a:latin typeface="Trebuchet MS"/>
                <a:cs typeface="Trebuchet MS"/>
              </a:rPr>
              <a:t> </a:t>
            </a:r>
            <a:r>
              <a:rPr sz="2300" spc="125" dirty="0">
                <a:latin typeface="Trebuchet MS"/>
                <a:cs typeface="Trebuchet MS"/>
              </a:rPr>
              <a:t>are</a:t>
            </a:r>
            <a:r>
              <a:rPr sz="2300" spc="40" dirty="0">
                <a:latin typeface="Trebuchet MS"/>
                <a:cs typeface="Trebuchet MS"/>
              </a:rPr>
              <a:t> </a:t>
            </a:r>
            <a:r>
              <a:rPr sz="2300" spc="170" dirty="0">
                <a:latin typeface="Trebuchet MS"/>
                <a:cs typeface="Trebuchet MS"/>
              </a:rPr>
              <a:t>less</a:t>
            </a:r>
            <a:r>
              <a:rPr sz="2300" spc="45" dirty="0">
                <a:latin typeface="Trebuchet MS"/>
                <a:cs typeface="Trebuchet MS"/>
              </a:rPr>
              <a:t> </a:t>
            </a:r>
            <a:r>
              <a:rPr sz="2300" spc="130" dirty="0">
                <a:latin typeface="Trebuchet MS"/>
                <a:cs typeface="Trebuchet MS"/>
              </a:rPr>
              <a:t>tangible</a:t>
            </a:r>
            <a:r>
              <a:rPr sz="2300" spc="40" dirty="0">
                <a:latin typeface="Trebuchet MS"/>
                <a:cs typeface="Trebuchet MS"/>
              </a:rPr>
              <a:t> </a:t>
            </a:r>
            <a:r>
              <a:rPr sz="2300" spc="195" dirty="0">
                <a:latin typeface="Trebuchet MS"/>
                <a:cs typeface="Trebuchet MS"/>
              </a:rPr>
              <a:t>and</a:t>
            </a:r>
            <a:r>
              <a:rPr sz="2300" spc="45" dirty="0">
                <a:latin typeface="Trebuchet MS"/>
                <a:cs typeface="Trebuchet MS"/>
              </a:rPr>
              <a:t> </a:t>
            </a:r>
            <a:r>
              <a:rPr sz="2300" spc="170" dirty="0">
                <a:latin typeface="Trebuchet MS"/>
                <a:cs typeface="Trebuchet MS"/>
              </a:rPr>
              <a:t>more </a:t>
            </a:r>
            <a:r>
              <a:rPr sz="2300" spc="-680" dirty="0">
                <a:latin typeface="Trebuchet MS"/>
                <a:cs typeface="Trebuchet MS"/>
              </a:rPr>
              <a:t> </a:t>
            </a:r>
            <a:r>
              <a:rPr sz="2300" spc="114" dirty="0">
                <a:latin typeface="Trebuchet MS"/>
                <a:cs typeface="Trebuchet MS"/>
              </a:rPr>
              <a:t>influenced</a:t>
            </a:r>
            <a:r>
              <a:rPr sz="2300" spc="30" dirty="0">
                <a:latin typeface="Trebuchet MS"/>
                <a:cs typeface="Trebuchet MS"/>
              </a:rPr>
              <a:t> </a:t>
            </a:r>
            <a:r>
              <a:rPr sz="2300" spc="215" dirty="0">
                <a:latin typeface="Trebuchet MS"/>
                <a:cs typeface="Trebuchet MS"/>
              </a:rPr>
              <a:t>by</a:t>
            </a:r>
            <a:r>
              <a:rPr sz="2300" spc="30" dirty="0">
                <a:latin typeface="Trebuchet MS"/>
                <a:cs typeface="Trebuchet MS"/>
              </a:rPr>
              <a:t> </a:t>
            </a:r>
            <a:r>
              <a:rPr sz="2300" spc="65" dirty="0">
                <a:latin typeface="Trebuchet MS"/>
                <a:cs typeface="Trebuchet MS"/>
              </a:rPr>
              <a:t>culture.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419036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60" dirty="0"/>
              <a:t>Mckinsey—7</a:t>
            </a:r>
            <a:r>
              <a:rPr spc="120" dirty="0"/>
              <a:t> </a:t>
            </a:r>
            <a:r>
              <a:rPr spc="855" dirty="0"/>
              <a:t>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359" y="1513840"/>
            <a:ext cx="6908165" cy="315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431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6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04" dirty="0">
                <a:latin typeface="Trebuchet MS"/>
                <a:cs typeface="Trebuchet MS"/>
              </a:rPr>
              <a:t>Boston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consulting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group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growth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share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matrix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8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Market</a:t>
            </a:r>
            <a:r>
              <a:rPr sz="2700" spc="2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growth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rate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5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Firms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relative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position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05" dirty="0">
                <a:latin typeface="Trebuchet MS"/>
                <a:cs typeface="Trebuchet MS"/>
              </a:rPr>
              <a:t>in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industry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11518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52880" algn="l"/>
              </a:tabLst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dirty="0"/>
              <a:t>	</a:t>
            </a:r>
            <a:r>
              <a:rPr spc="195" dirty="0"/>
              <a:t>-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490" y="1512569"/>
            <a:ext cx="7991475" cy="2242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0190" marR="17780" indent="-224790">
              <a:lnSpc>
                <a:spcPct val="101099"/>
              </a:lnSpc>
              <a:spcBef>
                <a:spcPts val="95"/>
              </a:spcBef>
              <a:tabLst>
                <a:tab pos="5306060" algn="l"/>
              </a:tabLst>
            </a:pPr>
            <a:r>
              <a:rPr sz="2400" spc="-337" baseline="19097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00" spc="-97" baseline="19097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50" b="1" spc="320" dirty="0">
                <a:latin typeface="Trebuchet MS"/>
                <a:cs typeface="Trebuchet MS"/>
              </a:rPr>
              <a:t>Shared</a:t>
            </a:r>
            <a:r>
              <a:rPr sz="2350" b="1" spc="120" dirty="0">
                <a:latin typeface="Trebuchet MS"/>
                <a:cs typeface="Trebuchet MS"/>
              </a:rPr>
              <a:t> </a:t>
            </a:r>
            <a:r>
              <a:rPr sz="2350" b="1" spc="285" dirty="0">
                <a:latin typeface="Trebuchet MS"/>
                <a:cs typeface="Trebuchet MS"/>
              </a:rPr>
              <a:t>values</a:t>
            </a:r>
            <a:r>
              <a:rPr sz="2350" b="1" spc="55" dirty="0">
                <a:latin typeface="Trebuchet MS"/>
                <a:cs typeface="Trebuchet MS"/>
              </a:rPr>
              <a:t> </a:t>
            </a:r>
            <a:r>
              <a:rPr sz="2350" spc="-15" dirty="0">
                <a:latin typeface="Trebuchet MS"/>
                <a:cs typeface="Trebuchet MS"/>
              </a:rPr>
              <a:t>---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155" dirty="0">
                <a:latin typeface="Trebuchet MS"/>
                <a:cs typeface="Trebuchet MS"/>
              </a:rPr>
              <a:t>what</a:t>
            </a:r>
            <a:r>
              <a:rPr sz="2350" spc="45" dirty="0">
                <a:latin typeface="Trebuchet MS"/>
                <a:cs typeface="Trebuchet MS"/>
              </a:rPr>
              <a:t> </a:t>
            </a:r>
            <a:r>
              <a:rPr sz="2350" spc="215" dirty="0">
                <a:latin typeface="Trebuchet MS"/>
                <a:cs typeface="Trebuchet MS"/>
              </a:rPr>
              <a:t>an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140" dirty="0">
                <a:latin typeface="Trebuchet MS"/>
                <a:cs typeface="Trebuchet MS"/>
              </a:rPr>
              <a:t>organization</a:t>
            </a:r>
            <a:r>
              <a:rPr sz="2350" spc="30" dirty="0">
                <a:latin typeface="Trebuchet MS"/>
                <a:cs typeface="Trebuchet MS"/>
              </a:rPr>
              <a:t> </a:t>
            </a:r>
            <a:r>
              <a:rPr sz="2350" spc="195" dirty="0">
                <a:latin typeface="Trebuchet MS"/>
                <a:cs typeface="Trebuchet MS"/>
              </a:rPr>
              <a:t>stands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70" dirty="0">
                <a:latin typeface="Trebuchet MS"/>
                <a:cs typeface="Trebuchet MS"/>
              </a:rPr>
              <a:t>for </a:t>
            </a:r>
            <a:r>
              <a:rPr sz="2350" spc="-695" dirty="0">
                <a:latin typeface="Trebuchet MS"/>
                <a:cs typeface="Trebuchet MS"/>
              </a:rPr>
              <a:t> </a:t>
            </a:r>
            <a:r>
              <a:rPr sz="2350" spc="204" dirty="0">
                <a:latin typeface="Trebuchet MS"/>
                <a:cs typeface="Trebuchet MS"/>
              </a:rPr>
              <a:t>and </a:t>
            </a:r>
            <a:r>
              <a:rPr sz="2350" spc="150" dirty="0">
                <a:latin typeface="Trebuchet MS"/>
                <a:cs typeface="Trebuchet MS"/>
              </a:rPr>
              <a:t>believes </a:t>
            </a:r>
            <a:r>
              <a:rPr sz="2350" spc="30" dirty="0">
                <a:latin typeface="Trebuchet MS"/>
                <a:cs typeface="Trebuchet MS"/>
              </a:rPr>
              <a:t>in. </a:t>
            </a:r>
            <a:r>
              <a:rPr sz="2350" spc="140" dirty="0">
                <a:latin typeface="Trebuchet MS"/>
                <a:cs typeface="Trebuchet MS"/>
              </a:rPr>
              <a:t>This </a:t>
            </a:r>
            <a:r>
              <a:rPr sz="2350" spc="145" dirty="0">
                <a:latin typeface="Trebuchet MS"/>
                <a:cs typeface="Trebuchet MS"/>
              </a:rPr>
              <a:t>includes </a:t>
            </a:r>
            <a:r>
              <a:rPr sz="2350" spc="170" dirty="0">
                <a:latin typeface="Trebuchet MS"/>
                <a:cs typeface="Trebuchet MS"/>
              </a:rPr>
              <a:t>things </a:t>
            </a:r>
            <a:r>
              <a:rPr sz="2350" spc="55" dirty="0">
                <a:latin typeface="Trebuchet MS"/>
                <a:cs typeface="Trebuchet MS"/>
              </a:rPr>
              <a:t>like </a:t>
            </a:r>
            <a:r>
              <a:rPr sz="2350" spc="130" dirty="0">
                <a:latin typeface="Trebuchet MS"/>
                <a:cs typeface="Trebuchet MS"/>
              </a:rPr>
              <a:t>the </a:t>
            </a:r>
            <a:r>
              <a:rPr sz="2350" spc="170" dirty="0">
                <a:latin typeface="Trebuchet MS"/>
                <a:cs typeface="Trebuchet MS"/>
              </a:rPr>
              <a:t>long </a:t>
            </a:r>
            <a:r>
              <a:rPr sz="2350" spc="175" dirty="0">
                <a:latin typeface="Trebuchet MS"/>
                <a:cs typeface="Trebuchet MS"/>
              </a:rPr>
              <a:t> </a:t>
            </a:r>
            <a:r>
              <a:rPr sz="2350" spc="140" dirty="0">
                <a:latin typeface="Trebuchet MS"/>
                <a:cs typeface="Trebuchet MS"/>
              </a:rPr>
              <a:t>term </a:t>
            </a:r>
            <a:r>
              <a:rPr sz="2350" spc="150" dirty="0">
                <a:latin typeface="Trebuchet MS"/>
                <a:cs typeface="Trebuchet MS"/>
              </a:rPr>
              <a:t>vision </a:t>
            </a:r>
            <a:r>
              <a:rPr sz="2350" spc="75" dirty="0">
                <a:latin typeface="Trebuchet MS"/>
                <a:cs typeface="Trebuchet MS"/>
              </a:rPr>
              <a:t>of </a:t>
            </a:r>
            <a:r>
              <a:rPr sz="2350" spc="130" dirty="0">
                <a:latin typeface="Trebuchet MS"/>
                <a:cs typeface="Trebuchet MS"/>
              </a:rPr>
              <a:t>the organizations, </a:t>
            </a:r>
            <a:r>
              <a:rPr sz="2350" spc="90" dirty="0">
                <a:latin typeface="Trebuchet MS"/>
                <a:cs typeface="Trebuchet MS"/>
              </a:rPr>
              <a:t>its </a:t>
            </a:r>
            <a:r>
              <a:rPr sz="2350" spc="114" dirty="0">
                <a:latin typeface="Trebuchet MS"/>
                <a:cs typeface="Trebuchet MS"/>
              </a:rPr>
              <a:t>charitable </a:t>
            </a:r>
            <a:r>
              <a:rPr sz="2350" spc="120" dirty="0">
                <a:latin typeface="Trebuchet MS"/>
                <a:cs typeface="Trebuchet MS"/>
              </a:rPr>
              <a:t> </a:t>
            </a:r>
            <a:r>
              <a:rPr sz="2350" spc="100" dirty="0">
                <a:latin typeface="Trebuchet MS"/>
                <a:cs typeface="Trebuchet MS"/>
              </a:rPr>
              <a:t>ideals, </a:t>
            </a:r>
            <a:r>
              <a:rPr sz="2350" spc="125" dirty="0">
                <a:latin typeface="Trebuchet MS"/>
                <a:cs typeface="Trebuchet MS"/>
              </a:rPr>
              <a:t>or </a:t>
            </a:r>
            <a:r>
              <a:rPr sz="2350" spc="90" dirty="0">
                <a:latin typeface="Trebuchet MS"/>
                <a:cs typeface="Trebuchet MS"/>
              </a:rPr>
              <a:t>its </a:t>
            </a:r>
            <a:r>
              <a:rPr sz="2350" spc="125" dirty="0">
                <a:latin typeface="Trebuchet MS"/>
                <a:cs typeface="Trebuchet MS"/>
              </a:rPr>
              <a:t>core </a:t>
            </a:r>
            <a:r>
              <a:rPr sz="2350" spc="175" dirty="0">
                <a:latin typeface="Trebuchet MS"/>
                <a:cs typeface="Trebuchet MS"/>
              </a:rPr>
              <a:t>guiding </a:t>
            </a:r>
            <a:r>
              <a:rPr sz="2350" spc="100" dirty="0">
                <a:latin typeface="Trebuchet MS"/>
                <a:cs typeface="Trebuchet MS"/>
              </a:rPr>
              <a:t>principles. </a:t>
            </a:r>
            <a:r>
              <a:rPr sz="2350" spc="135" dirty="0">
                <a:latin typeface="Trebuchet MS"/>
                <a:cs typeface="Trebuchet MS"/>
              </a:rPr>
              <a:t>Eg-- </a:t>
            </a:r>
            <a:r>
              <a:rPr sz="2350" spc="130" dirty="0">
                <a:latin typeface="Trebuchet MS"/>
                <a:cs typeface="Trebuchet MS"/>
              </a:rPr>
              <a:t>the </a:t>
            </a:r>
            <a:r>
              <a:rPr sz="2350" spc="125" dirty="0">
                <a:latin typeface="Trebuchet MS"/>
                <a:cs typeface="Trebuchet MS"/>
              </a:rPr>
              <a:t>core </a:t>
            </a:r>
            <a:r>
              <a:rPr sz="2350" spc="130" dirty="0">
                <a:latin typeface="Trebuchet MS"/>
                <a:cs typeface="Trebuchet MS"/>
              </a:rPr>
              <a:t> </a:t>
            </a:r>
            <a:r>
              <a:rPr sz="2350" spc="180" dirty="0">
                <a:latin typeface="Trebuchet MS"/>
                <a:cs typeface="Trebuchet MS"/>
              </a:rPr>
              <a:t>guiding</a:t>
            </a:r>
            <a:r>
              <a:rPr sz="2350" spc="55" dirty="0">
                <a:latin typeface="Trebuchet MS"/>
                <a:cs typeface="Trebuchet MS"/>
              </a:rPr>
              <a:t> </a:t>
            </a:r>
            <a:r>
              <a:rPr sz="2350" spc="100" dirty="0">
                <a:latin typeface="Trebuchet MS"/>
                <a:cs typeface="Trebuchet MS"/>
              </a:rPr>
              <a:t>principle</a:t>
            </a:r>
            <a:r>
              <a:rPr sz="2350" spc="50" dirty="0">
                <a:latin typeface="Trebuchet MS"/>
                <a:cs typeface="Trebuchet MS"/>
              </a:rPr>
              <a:t> </a:t>
            </a:r>
            <a:r>
              <a:rPr sz="2350" spc="105" dirty="0">
                <a:latin typeface="Trebuchet MS"/>
                <a:cs typeface="Trebuchet MS"/>
              </a:rPr>
              <a:t>at</a:t>
            </a:r>
            <a:r>
              <a:rPr sz="2350" spc="55" dirty="0">
                <a:latin typeface="Trebuchet MS"/>
                <a:cs typeface="Trebuchet MS"/>
              </a:rPr>
              <a:t> </a:t>
            </a:r>
            <a:r>
              <a:rPr sz="2350" spc="200" dirty="0">
                <a:latin typeface="Trebuchet MS"/>
                <a:cs typeface="Trebuchet MS"/>
              </a:rPr>
              <a:t>McKinsey</a:t>
            </a:r>
            <a:r>
              <a:rPr sz="2350" spc="50" dirty="0">
                <a:latin typeface="Trebuchet MS"/>
                <a:cs typeface="Trebuchet MS"/>
              </a:rPr>
              <a:t> </a:t>
            </a:r>
            <a:r>
              <a:rPr sz="2350" spc="135" dirty="0">
                <a:latin typeface="Trebuchet MS"/>
                <a:cs typeface="Trebuchet MS"/>
              </a:rPr>
              <a:t>is	professionalism.</a:t>
            </a:r>
            <a:endParaRPr sz="2350">
              <a:latin typeface="Trebuchet MS"/>
              <a:cs typeface="Trebuchet MS"/>
            </a:endParaRPr>
          </a:p>
          <a:p>
            <a:pPr marL="25400">
              <a:lnSpc>
                <a:spcPct val="100000"/>
              </a:lnSpc>
              <a:spcBef>
                <a:spcPts val="380"/>
              </a:spcBef>
            </a:pPr>
            <a:r>
              <a:rPr sz="2400" spc="-337" baseline="2083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00" spc="-89" baseline="2083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50" spc="65" dirty="0">
                <a:latin typeface="Trebuchet MS"/>
                <a:cs typeface="Trebuchet MS"/>
              </a:rPr>
              <a:t>Eg-Tata</a:t>
            </a:r>
            <a:r>
              <a:rPr sz="2350" spc="30" dirty="0">
                <a:latin typeface="Trebuchet MS"/>
                <a:cs typeface="Trebuchet MS"/>
              </a:rPr>
              <a:t> </a:t>
            </a:r>
            <a:r>
              <a:rPr sz="2350" spc="204" dirty="0">
                <a:latin typeface="Trebuchet MS"/>
                <a:cs typeface="Trebuchet MS"/>
              </a:rPr>
              <a:t>group—core</a:t>
            </a:r>
            <a:r>
              <a:rPr sz="2350" spc="50" dirty="0">
                <a:latin typeface="Trebuchet MS"/>
                <a:cs typeface="Trebuchet MS"/>
              </a:rPr>
              <a:t> </a:t>
            </a:r>
            <a:r>
              <a:rPr sz="2350" spc="155" dirty="0">
                <a:latin typeface="Trebuchet MS"/>
                <a:cs typeface="Trebuchet MS"/>
              </a:rPr>
              <a:t>values—Integrity,</a:t>
            </a:r>
            <a:r>
              <a:rPr sz="2350" spc="50" dirty="0">
                <a:latin typeface="Trebuchet MS"/>
                <a:cs typeface="Trebuchet MS"/>
              </a:rPr>
              <a:t> </a:t>
            </a:r>
            <a:r>
              <a:rPr sz="2350" spc="130" dirty="0">
                <a:latin typeface="Trebuchet MS"/>
                <a:cs typeface="Trebuchet MS"/>
              </a:rPr>
              <a:t>unity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1190" y="3799840"/>
            <a:ext cx="158750" cy="2679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225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2560" y="3773170"/>
            <a:ext cx="5186680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85" dirty="0">
                <a:latin typeface="Trebuchet MS"/>
                <a:cs typeface="Trebuchet MS"/>
              </a:rPr>
              <a:t>Toyota</a:t>
            </a:r>
            <a:r>
              <a:rPr sz="2350" spc="-10" dirty="0">
                <a:latin typeface="Trebuchet MS"/>
                <a:cs typeface="Trebuchet MS"/>
              </a:rPr>
              <a:t> </a:t>
            </a:r>
            <a:r>
              <a:rPr sz="2350" spc="105" dirty="0">
                <a:latin typeface="Trebuchet MS"/>
                <a:cs typeface="Trebuchet MS"/>
              </a:rPr>
              <a:t>Motors---Integrity,</a:t>
            </a:r>
            <a:r>
              <a:rPr sz="2350" spc="5" dirty="0">
                <a:latin typeface="Trebuchet MS"/>
                <a:cs typeface="Trebuchet MS"/>
              </a:rPr>
              <a:t> </a:t>
            </a:r>
            <a:r>
              <a:rPr sz="2350" spc="125" dirty="0">
                <a:latin typeface="Trebuchet MS"/>
                <a:cs typeface="Trebuchet MS"/>
              </a:rPr>
              <a:t>Humility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790" y="4179570"/>
            <a:ext cx="7368540" cy="1518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2890" marR="116205" indent="-224790">
              <a:lnSpc>
                <a:spcPct val="101099"/>
              </a:lnSpc>
              <a:spcBef>
                <a:spcPts val="95"/>
              </a:spcBef>
            </a:pPr>
            <a:r>
              <a:rPr sz="2400" spc="-337" baseline="2083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00" spc="-104" baseline="2083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50" b="1" spc="250" dirty="0">
                <a:latin typeface="Trebuchet MS"/>
                <a:cs typeface="Trebuchet MS"/>
              </a:rPr>
              <a:t>Staff</a:t>
            </a:r>
            <a:r>
              <a:rPr sz="2350" b="1" spc="30" dirty="0">
                <a:latin typeface="Trebuchet MS"/>
                <a:cs typeface="Trebuchet MS"/>
              </a:rPr>
              <a:t> </a:t>
            </a:r>
            <a:r>
              <a:rPr sz="2350" spc="110" dirty="0">
                <a:latin typeface="Trebuchet MS"/>
                <a:cs typeface="Trebuchet MS"/>
              </a:rPr>
              <a:t>refers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95" dirty="0">
                <a:latin typeface="Trebuchet MS"/>
                <a:cs typeface="Trebuchet MS"/>
              </a:rPr>
              <a:t>to</a:t>
            </a:r>
            <a:r>
              <a:rPr sz="2350" spc="30" dirty="0">
                <a:latin typeface="Trebuchet MS"/>
                <a:cs typeface="Trebuchet MS"/>
              </a:rPr>
              <a:t> </a:t>
            </a:r>
            <a:r>
              <a:rPr sz="2350" spc="130" dirty="0">
                <a:latin typeface="Trebuchet MS"/>
                <a:cs typeface="Trebuchet MS"/>
              </a:rPr>
              <a:t>the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204" dirty="0">
                <a:latin typeface="Trebuchet MS"/>
                <a:cs typeface="Trebuchet MS"/>
              </a:rPr>
              <a:t>number</a:t>
            </a:r>
            <a:r>
              <a:rPr sz="2350" spc="40" dirty="0">
                <a:latin typeface="Trebuchet MS"/>
                <a:cs typeface="Trebuchet MS"/>
              </a:rPr>
              <a:t> </a:t>
            </a:r>
            <a:r>
              <a:rPr sz="2350" spc="204" dirty="0">
                <a:latin typeface="Trebuchet MS"/>
                <a:cs typeface="Trebuchet MS"/>
              </a:rPr>
              <a:t>and</a:t>
            </a:r>
            <a:r>
              <a:rPr sz="2350" spc="40" dirty="0">
                <a:latin typeface="Trebuchet MS"/>
                <a:cs typeface="Trebuchet MS"/>
              </a:rPr>
              <a:t> </a:t>
            </a:r>
            <a:r>
              <a:rPr sz="2350" spc="155" dirty="0">
                <a:latin typeface="Trebuchet MS"/>
                <a:cs typeface="Trebuchet MS"/>
              </a:rPr>
              <a:t>type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75" dirty="0">
                <a:latin typeface="Trebuchet MS"/>
                <a:cs typeface="Trebuchet MS"/>
              </a:rPr>
              <a:t>of</a:t>
            </a:r>
            <a:r>
              <a:rPr sz="2350" spc="40" dirty="0">
                <a:latin typeface="Trebuchet MS"/>
                <a:cs typeface="Trebuchet MS"/>
              </a:rPr>
              <a:t> </a:t>
            </a:r>
            <a:r>
              <a:rPr sz="2350" spc="150" dirty="0">
                <a:latin typeface="Trebuchet MS"/>
                <a:cs typeface="Trebuchet MS"/>
              </a:rPr>
              <a:t>people </a:t>
            </a:r>
            <a:r>
              <a:rPr sz="2350" spc="-695" dirty="0">
                <a:latin typeface="Trebuchet MS"/>
                <a:cs typeface="Trebuchet MS"/>
              </a:rPr>
              <a:t> </a:t>
            </a:r>
            <a:r>
              <a:rPr sz="2350" spc="185" dirty="0">
                <a:latin typeface="Trebuchet MS"/>
                <a:cs typeface="Trebuchet MS"/>
              </a:rPr>
              <a:t>employed</a:t>
            </a:r>
            <a:r>
              <a:rPr sz="2350" spc="30" dirty="0">
                <a:latin typeface="Trebuchet MS"/>
                <a:cs typeface="Trebuchet MS"/>
              </a:rPr>
              <a:t> </a:t>
            </a:r>
            <a:r>
              <a:rPr sz="2350" spc="220" dirty="0">
                <a:latin typeface="Trebuchet MS"/>
                <a:cs typeface="Trebuchet MS"/>
              </a:rPr>
              <a:t>by</a:t>
            </a:r>
            <a:r>
              <a:rPr sz="2350" spc="35" dirty="0">
                <a:latin typeface="Trebuchet MS"/>
                <a:cs typeface="Trebuchet MS"/>
              </a:rPr>
              <a:t> </a:t>
            </a:r>
            <a:r>
              <a:rPr sz="2350" spc="130" dirty="0">
                <a:latin typeface="Trebuchet MS"/>
                <a:cs typeface="Trebuchet MS"/>
              </a:rPr>
              <a:t>the</a:t>
            </a:r>
            <a:r>
              <a:rPr sz="2350" spc="40" dirty="0">
                <a:latin typeface="Trebuchet MS"/>
                <a:cs typeface="Trebuchet MS"/>
              </a:rPr>
              <a:t> </a:t>
            </a:r>
            <a:r>
              <a:rPr sz="2350" spc="120" dirty="0">
                <a:latin typeface="Trebuchet MS"/>
                <a:cs typeface="Trebuchet MS"/>
              </a:rPr>
              <a:t>organization.</a:t>
            </a:r>
            <a:endParaRPr sz="2350">
              <a:latin typeface="Trebuchet MS"/>
              <a:cs typeface="Trebuchet MS"/>
            </a:endParaRPr>
          </a:p>
          <a:p>
            <a:pPr marL="262890" marR="30480" indent="-224790">
              <a:lnSpc>
                <a:spcPct val="101099"/>
              </a:lnSpc>
              <a:spcBef>
                <a:spcPts val="350"/>
              </a:spcBef>
            </a:pPr>
            <a:r>
              <a:rPr sz="2400" spc="-337" baseline="20833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400" spc="-97" baseline="20833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350" b="1" spc="254" dirty="0">
                <a:latin typeface="Trebuchet MS"/>
                <a:cs typeface="Trebuchet MS"/>
              </a:rPr>
              <a:t>Skills</a:t>
            </a:r>
            <a:r>
              <a:rPr sz="2350" b="1" spc="50" dirty="0">
                <a:latin typeface="Trebuchet MS"/>
                <a:cs typeface="Trebuchet MS"/>
              </a:rPr>
              <a:t> </a:t>
            </a:r>
            <a:r>
              <a:rPr sz="2350" spc="110" dirty="0">
                <a:latin typeface="Trebuchet MS"/>
                <a:cs typeface="Trebuchet MS"/>
              </a:rPr>
              <a:t>refers</a:t>
            </a:r>
            <a:r>
              <a:rPr sz="2350" spc="45" dirty="0">
                <a:latin typeface="Trebuchet MS"/>
                <a:cs typeface="Trebuchet MS"/>
              </a:rPr>
              <a:t> </a:t>
            </a:r>
            <a:r>
              <a:rPr sz="2350" spc="95" dirty="0">
                <a:latin typeface="Trebuchet MS"/>
                <a:cs typeface="Trebuchet MS"/>
              </a:rPr>
              <a:t>to</a:t>
            </a:r>
            <a:r>
              <a:rPr sz="2350" spc="45" dirty="0">
                <a:latin typeface="Trebuchet MS"/>
                <a:cs typeface="Trebuchet MS"/>
              </a:rPr>
              <a:t> </a:t>
            </a:r>
            <a:r>
              <a:rPr sz="2350" spc="130" dirty="0">
                <a:latin typeface="Trebuchet MS"/>
                <a:cs typeface="Trebuchet MS"/>
              </a:rPr>
              <a:t>the</a:t>
            </a:r>
            <a:r>
              <a:rPr sz="2350" spc="45" dirty="0">
                <a:latin typeface="Trebuchet MS"/>
                <a:cs typeface="Trebuchet MS"/>
              </a:rPr>
              <a:t> </a:t>
            </a:r>
            <a:r>
              <a:rPr sz="2350" spc="135" dirty="0">
                <a:latin typeface="Trebuchet MS"/>
                <a:cs typeface="Trebuchet MS"/>
              </a:rPr>
              <a:t>learned</a:t>
            </a:r>
            <a:r>
              <a:rPr sz="2350" spc="40" dirty="0">
                <a:latin typeface="Trebuchet MS"/>
                <a:cs typeface="Trebuchet MS"/>
              </a:rPr>
              <a:t> </a:t>
            </a:r>
            <a:r>
              <a:rPr sz="2350" spc="110" dirty="0">
                <a:latin typeface="Trebuchet MS"/>
                <a:cs typeface="Trebuchet MS"/>
              </a:rPr>
              <a:t>capabilities</a:t>
            </a:r>
            <a:r>
              <a:rPr sz="2350" spc="40" dirty="0">
                <a:latin typeface="Trebuchet MS"/>
                <a:cs typeface="Trebuchet MS"/>
              </a:rPr>
              <a:t> </a:t>
            </a:r>
            <a:r>
              <a:rPr sz="2350" spc="75" dirty="0">
                <a:latin typeface="Trebuchet MS"/>
                <a:cs typeface="Trebuchet MS"/>
              </a:rPr>
              <a:t>of</a:t>
            </a:r>
            <a:r>
              <a:rPr sz="2350" spc="55" dirty="0">
                <a:latin typeface="Trebuchet MS"/>
                <a:cs typeface="Trebuchet MS"/>
              </a:rPr>
              <a:t> </a:t>
            </a:r>
            <a:r>
              <a:rPr sz="2350" spc="75" dirty="0">
                <a:latin typeface="Trebuchet MS"/>
                <a:cs typeface="Trebuchet MS"/>
              </a:rPr>
              <a:t>staff </a:t>
            </a:r>
            <a:r>
              <a:rPr sz="2350" spc="-695" dirty="0">
                <a:latin typeface="Trebuchet MS"/>
                <a:cs typeface="Trebuchet MS"/>
              </a:rPr>
              <a:t> </a:t>
            </a:r>
            <a:r>
              <a:rPr sz="2350" spc="100" dirty="0">
                <a:latin typeface="Trebuchet MS"/>
                <a:cs typeface="Trebuchet MS"/>
              </a:rPr>
              <a:t>within</a:t>
            </a:r>
            <a:r>
              <a:rPr sz="2350" spc="30" dirty="0">
                <a:latin typeface="Trebuchet MS"/>
                <a:cs typeface="Trebuchet MS"/>
              </a:rPr>
              <a:t> </a:t>
            </a:r>
            <a:r>
              <a:rPr sz="2350" spc="125" dirty="0">
                <a:latin typeface="Trebuchet MS"/>
                <a:cs typeface="Trebuchet MS"/>
              </a:rPr>
              <a:t>the</a:t>
            </a:r>
            <a:r>
              <a:rPr sz="2350" spc="45" dirty="0">
                <a:latin typeface="Trebuchet MS"/>
                <a:cs typeface="Trebuchet MS"/>
              </a:rPr>
              <a:t> </a:t>
            </a:r>
            <a:r>
              <a:rPr sz="2350" spc="120" dirty="0">
                <a:latin typeface="Trebuchet MS"/>
                <a:cs typeface="Trebuchet MS"/>
              </a:rPr>
              <a:t>organization.</a:t>
            </a:r>
            <a:endParaRPr sz="235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274955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5" dirty="0"/>
              <a:t>Mckinsey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359" y="1463040"/>
            <a:ext cx="7501890" cy="269748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5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22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75" dirty="0">
                <a:latin typeface="Trebuchet MS"/>
                <a:cs typeface="Trebuchet MS"/>
              </a:rPr>
              <a:t>Style----</a:t>
            </a:r>
            <a:endParaRPr sz="2700">
              <a:latin typeface="Trebuchet MS"/>
              <a:cs typeface="Trebuchet MS"/>
            </a:endParaRPr>
          </a:p>
          <a:p>
            <a:pPr marL="318770" marR="199390" indent="-255270">
              <a:lnSpc>
                <a:spcPct val="100000"/>
              </a:lnSpc>
              <a:spcBef>
                <a:spcPts val="4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8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00" dirty="0">
                <a:latin typeface="Trebuchet MS"/>
                <a:cs typeface="Trebuchet MS"/>
              </a:rPr>
              <a:t>Style </a:t>
            </a:r>
            <a:r>
              <a:rPr sz="2700" spc="110" dirty="0">
                <a:latin typeface="Trebuchet MS"/>
                <a:cs typeface="Trebuchet MS"/>
              </a:rPr>
              <a:t>refers </a:t>
            </a:r>
            <a:r>
              <a:rPr sz="2700" spc="90" dirty="0">
                <a:latin typeface="Trebuchet MS"/>
                <a:cs typeface="Trebuchet MS"/>
              </a:rPr>
              <a:t>to </a:t>
            </a:r>
            <a:r>
              <a:rPr sz="2700" spc="130" dirty="0">
                <a:latin typeface="Trebuchet MS"/>
                <a:cs typeface="Trebuchet MS"/>
              </a:rPr>
              <a:t>the </a:t>
            </a:r>
            <a:r>
              <a:rPr sz="2700" spc="229" dirty="0">
                <a:latin typeface="Trebuchet MS"/>
                <a:cs typeface="Trebuchet MS"/>
              </a:rPr>
              <a:t>way </a:t>
            </a:r>
            <a:r>
              <a:rPr sz="2700" spc="180" dirty="0">
                <a:latin typeface="Trebuchet MS"/>
                <a:cs typeface="Trebuchet MS"/>
              </a:rPr>
              <a:t>things </a:t>
            </a:r>
            <a:r>
              <a:rPr sz="2700" spc="140" dirty="0">
                <a:latin typeface="Trebuchet MS"/>
                <a:cs typeface="Trebuchet MS"/>
              </a:rPr>
              <a:t>are </a:t>
            </a:r>
            <a:r>
              <a:rPr sz="2700" spc="204" dirty="0">
                <a:latin typeface="Trebuchet MS"/>
                <a:cs typeface="Trebuchet MS"/>
              </a:rPr>
              <a:t>done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00" dirty="0">
                <a:latin typeface="Trebuchet MS"/>
                <a:cs typeface="Trebuchet MS"/>
              </a:rPr>
              <a:t>within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organization,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that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50" dirty="0">
                <a:latin typeface="Trebuchet MS"/>
                <a:cs typeface="Trebuchet MS"/>
              </a:rPr>
              <a:t>is, </a:t>
            </a:r>
            <a:r>
              <a:rPr sz="2700" spc="130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work </a:t>
            </a:r>
            <a:r>
              <a:rPr sz="2700" spc="-795" dirty="0">
                <a:latin typeface="Trebuchet MS"/>
                <a:cs typeface="Trebuchet MS"/>
              </a:rPr>
              <a:t> </a:t>
            </a:r>
            <a:r>
              <a:rPr sz="2700" spc="75" dirty="0">
                <a:latin typeface="Trebuchet MS"/>
                <a:cs typeface="Trebuchet MS"/>
              </a:rPr>
              <a:t>culture.</a:t>
            </a:r>
            <a:endParaRPr sz="270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  <a:spcBef>
                <a:spcPts val="4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9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50" dirty="0">
                <a:latin typeface="Trebuchet MS"/>
                <a:cs typeface="Trebuchet MS"/>
              </a:rPr>
              <a:t>A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leader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inculcates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work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75" dirty="0">
                <a:latin typeface="Trebuchet MS"/>
                <a:cs typeface="Trebuchet MS"/>
              </a:rPr>
              <a:t>culture.</a:t>
            </a:r>
            <a:endParaRPr sz="2700">
              <a:latin typeface="Trebuchet MS"/>
              <a:cs typeface="Trebuchet MS"/>
            </a:endParaRPr>
          </a:p>
          <a:p>
            <a:pPr marL="63500">
              <a:lnSpc>
                <a:spcPct val="100000"/>
              </a:lnSpc>
              <a:spcBef>
                <a:spcPts val="400"/>
              </a:spcBef>
              <a:tabLst>
                <a:tab pos="1269365" algn="l"/>
                <a:tab pos="4690745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15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Org	</a:t>
            </a:r>
            <a:r>
              <a:rPr sz="2700" spc="200" dirty="0">
                <a:latin typeface="Trebuchet MS"/>
                <a:cs typeface="Trebuchet MS"/>
              </a:rPr>
              <a:t>do</a:t>
            </a:r>
            <a:r>
              <a:rPr sz="2700" spc="60" dirty="0">
                <a:latin typeface="Trebuchet MS"/>
                <a:cs typeface="Trebuchet MS"/>
              </a:rPr>
              <a:t> </a:t>
            </a:r>
            <a:r>
              <a:rPr sz="2700" spc="70" dirty="0">
                <a:latin typeface="Trebuchet MS"/>
                <a:cs typeface="Trebuchet MS"/>
              </a:rPr>
              <a:t>well </a:t>
            </a:r>
            <a:r>
              <a:rPr sz="2700" spc="210" dirty="0">
                <a:latin typeface="Trebuchet MS"/>
                <a:cs typeface="Trebuchet MS"/>
              </a:rPr>
              <a:t>because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	</a:t>
            </a:r>
            <a:r>
              <a:rPr sz="2700" spc="240" dirty="0">
                <a:latin typeface="Trebuchet MS"/>
                <a:cs typeface="Trebuchet MS"/>
              </a:rPr>
              <a:t>good</a:t>
            </a:r>
            <a:r>
              <a:rPr sz="2700" spc="15" dirty="0">
                <a:latin typeface="Trebuchet MS"/>
                <a:cs typeface="Trebuchet MS"/>
              </a:rPr>
              <a:t> </a:t>
            </a:r>
            <a:r>
              <a:rPr sz="2700" spc="150" dirty="0">
                <a:latin typeface="Trebuchet MS"/>
                <a:cs typeface="Trebuchet MS"/>
              </a:rPr>
              <a:t>leadership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0430" y="4084320"/>
            <a:ext cx="6927215" cy="94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1285" marR="5080" indent="-109220">
              <a:lnSpc>
                <a:spcPct val="112300"/>
              </a:lnSpc>
              <a:spcBef>
                <a:spcPts val="100"/>
              </a:spcBef>
            </a:pPr>
            <a:r>
              <a:rPr sz="2700" spc="225" dirty="0">
                <a:latin typeface="Trebuchet MS"/>
                <a:cs typeface="Trebuchet MS"/>
              </a:rPr>
              <a:t>and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they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5" dirty="0">
                <a:latin typeface="Trebuchet MS"/>
                <a:cs typeface="Trebuchet MS"/>
              </a:rPr>
              <a:t>fail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15" dirty="0">
                <a:latin typeface="Trebuchet MS"/>
                <a:cs typeface="Trebuchet MS"/>
              </a:rPr>
              <a:t>because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75" dirty="0">
                <a:latin typeface="Trebuchet MS"/>
                <a:cs typeface="Trebuchet MS"/>
              </a:rPr>
              <a:t>of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15" dirty="0">
                <a:latin typeface="Trebuchet MS"/>
                <a:cs typeface="Trebuchet MS"/>
              </a:rPr>
              <a:t>bad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25" dirty="0">
                <a:latin typeface="Trebuchet MS"/>
                <a:cs typeface="Trebuchet MS"/>
              </a:rPr>
              <a:t>leadership.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what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type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80" dirty="0">
                <a:latin typeface="Trebuchet MS"/>
                <a:cs typeface="Trebuchet MS"/>
              </a:rPr>
              <a:t>of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85" dirty="0">
                <a:latin typeface="Trebuchet MS"/>
                <a:cs typeface="Trebuchet MS"/>
              </a:rPr>
              <a:t>goal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04" dirty="0">
                <a:latin typeface="Trebuchet MS"/>
                <a:cs typeface="Trebuchet MS"/>
              </a:rPr>
              <a:t>gets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15" dirty="0">
                <a:latin typeface="Trebuchet MS"/>
                <a:cs typeface="Trebuchet MS"/>
              </a:rPr>
              <a:t>chosen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by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0" dirty="0">
                <a:latin typeface="Trebuchet MS"/>
                <a:cs typeface="Trebuchet MS"/>
              </a:rPr>
              <a:t>the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159" y="4624070"/>
            <a:ext cx="179705" cy="306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60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0430" y="5008879"/>
            <a:ext cx="69754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spc="145" dirty="0">
                <a:latin typeface="Trebuchet MS"/>
                <a:cs typeface="Trebuchet MS"/>
              </a:rPr>
              <a:t>organization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0" dirty="0">
                <a:latin typeface="Trebuchet MS"/>
                <a:cs typeface="Trebuchet MS"/>
              </a:rPr>
              <a:t>will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determine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what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type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70" dirty="0">
                <a:latin typeface="Trebuchet MS"/>
                <a:cs typeface="Trebuchet MS"/>
              </a:rPr>
              <a:t>of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leadership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0" dirty="0">
                <a:latin typeface="Trebuchet MS"/>
                <a:cs typeface="Trebuchet MS"/>
              </a:rPr>
              <a:t>will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-25" dirty="0">
                <a:latin typeface="Trebuchet MS"/>
                <a:cs typeface="Trebuchet MS"/>
              </a:rPr>
              <a:t>fit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382079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70" dirty="0"/>
              <a:t>Mckinsey-7</a:t>
            </a:r>
            <a:r>
              <a:rPr spc="120" dirty="0"/>
              <a:t> </a:t>
            </a:r>
            <a:r>
              <a:rPr spc="670" dirty="0"/>
              <a:t>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513840"/>
            <a:ext cx="7940675" cy="442087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79400" marR="30480" indent="-241300">
              <a:lnSpc>
                <a:spcPts val="3040"/>
              </a:lnSpc>
              <a:spcBef>
                <a:spcPts val="204"/>
              </a:spcBef>
              <a:tabLst>
                <a:tab pos="4146550" algn="l"/>
                <a:tab pos="5676900" algn="l"/>
              </a:tabLst>
            </a:pPr>
            <a:r>
              <a:rPr sz="2550" spc="-345" baseline="19607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550" spc="375" baseline="19607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550" b="1" spc="305" dirty="0">
                <a:solidFill>
                  <a:srgbClr val="FF0000"/>
                </a:solidFill>
                <a:latin typeface="Trebuchet MS"/>
                <a:cs typeface="Trebuchet MS"/>
              </a:rPr>
              <a:t>Strategy</a:t>
            </a:r>
            <a:r>
              <a:rPr sz="2550" b="1" spc="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550" spc="95" dirty="0">
                <a:latin typeface="Trebuchet MS"/>
                <a:cs typeface="Trebuchet MS"/>
              </a:rPr>
              <a:t>refers</a:t>
            </a:r>
            <a:r>
              <a:rPr sz="2550" spc="40" dirty="0">
                <a:latin typeface="Trebuchet MS"/>
                <a:cs typeface="Trebuchet MS"/>
              </a:rPr>
              <a:t> </a:t>
            </a:r>
            <a:r>
              <a:rPr sz="2550" spc="85" dirty="0">
                <a:latin typeface="Trebuchet MS"/>
                <a:cs typeface="Trebuchet MS"/>
              </a:rPr>
              <a:t>to</a:t>
            </a:r>
            <a:r>
              <a:rPr sz="2550" spc="35" dirty="0">
                <a:latin typeface="Trebuchet MS"/>
                <a:cs typeface="Trebuchet MS"/>
              </a:rPr>
              <a:t> </a:t>
            </a:r>
            <a:r>
              <a:rPr sz="2550" spc="120" dirty="0">
                <a:latin typeface="Trebuchet MS"/>
                <a:cs typeface="Trebuchet MS"/>
              </a:rPr>
              <a:t>the	</a:t>
            </a:r>
            <a:r>
              <a:rPr sz="2550" spc="110" dirty="0">
                <a:latin typeface="Trebuchet MS"/>
                <a:cs typeface="Trebuchet MS"/>
              </a:rPr>
              <a:t>action</a:t>
            </a:r>
            <a:r>
              <a:rPr sz="2550" spc="15" dirty="0">
                <a:latin typeface="Trebuchet MS"/>
                <a:cs typeface="Trebuchet MS"/>
              </a:rPr>
              <a:t> </a:t>
            </a:r>
            <a:r>
              <a:rPr sz="2550" spc="165" dirty="0">
                <a:latin typeface="Trebuchet MS"/>
                <a:cs typeface="Trebuchet MS"/>
              </a:rPr>
              <a:t>plans</a:t>
            </a:r>
            <a:r>
              <a:rPr sz="2550" spc="20" dirty="0">
                <a:latin typeface="Trebuchet MS"/>
                <a:cs typeface="Trebuchet MS"/>
              </a:rPr>
              <a:t> </a:t>
            </a:r>
            <a:r>
              <a:rPr sz="2550" spc="204" dirty="0">
                <a:latin typeface="Trebuchet MS"/>
                <a:cs typeface="Trebuchet MS"/>
              </a:rPr>
              <a:t>an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170" dirty="0">
                <a:latin typeface="Trebuchet MS"/>
                <a:cs typeface="Trebuchet MS"/>
              </a:rPr>
              <a:t>org</a:t>
            </a:r>
            <a:r>
              <a:rPr sz="2550" spc="10" dirty="0">
                <a:latin typeface="Trebuchet MS"/>
                <a:cs typeface="Trebuchet MS"/>
              </a:rPr>
              <a:t> </a:t>
            </a:r>
            <a:r>
              <a:rPr sz="2550" spc="235" dirty="0">
                <a:latin typeface="Trebuchet MS"/>
                <a:cs typeface="Trebuchet MS"/>
              </a:rPr>
              <a:t>has </a:t>
            </a:r>
            <a:r>
              <a:rPr sz="2550" spc="-750" dirty="0">
                <a:latin typeface="Trebuchet MS"/>
                <a:cs typeface="Trebuchet MS"/>
              </a:rPr>
              <a:t> </a:t>
            </a:r>
            <a:r>
              <a:rPr sz="2550" spc="55" dirty="0">
                <a:latin typeface="Trebuchet MS"/>
                <a:cs typeface="Trebuchet MS"/>
              </a:rPr>
              <a:t>for</a:t>
            </a:r>
            <a:r>
              <a:rPr sz="2550" spc="35" dirty="0">
                <a:latin typeface="Trebuchet MS"/>
                <a:cs typeface="Trebuchet MS"/>
              </a:rPr>
              <a:t> </a:t>
            </a:r>
            <a:r>
              <a:rPr sz="2550" spc="120" dirty="0">
                <a:latin typeface="Trebuchet MS"/>
                <a:cs typeface="Trebuchet MS"/>
              </a:rPr>
              <a:t>the</a:t>
            </a:r>
            <a:r>
              <a:rPr sz="2550" spc="40" dirty="0">
                <a:latin typeface="Trebuchet MS"/>
                <a:cs typeface="Trebuchet MS"/>
              </a:rPr>
              <a:t> </a:t>
            </a:r>
            <a:r>
              <a:rPr sz="2550" spc="95" dirty="0">
                <a:latin typeface="Trebuchet MS"/>
                <a:cs typeface="Trebuchet MS"/>
              </a:rPr>
              <a:t>allocation</a:t>
            </a:r>
            <a:r>
              <a:rPr sz="2550" spc="30" dirty="0">
                <a:latin typeface="Trebuchet MS"/>
                <a:cs typeface="Trebuchet MS"/>
              </a:rPr>
              <a:t> </a:t>
            </a:r>
            <a:r>
              <a:rPr sz="2550" spc="180" dirty="0">
                <a:latin typeface="Trebuchet MS"/>
                <a:cs typeface="Trebuchet MS"/>
              </a:rPr>
              <a:t>&amp;</a:t>
            </a:r>
            <a:r>
              <a:rPr sz="2550" spc="40" dirty="0">
                <a:latin typeface="Trebuchet MS"/>
                <a:cs typeface="Trebuchet MS"/>
              </a:rPr>
              <a:t> </a:t>
            </a:r>
            <a:r>
              <a:rPr sz="2550" spc="110" dirty="0">
                <a:latin typeface="Trebuchet MS"/>
                <a:cs typeface="Trebuchet MS"/>
              </a:rPr>
              <a:t>optimization	</a:t>
            </a:r>
            <a:r>
              <a:rPr sz="2550" spc="60" dirty="0">
                <a:latin typeface="Trebuchet MS"/>
                <a:cs typeface="Trebuchet MS"/>
              </a:rPr>
              <a:t>of </a:t>
            </a:r>
            <a:r>
              <a:rPr sz="2550" spc="80" dirty="0">
                <a:latin typeface="Trebuchet MS"/>
                <a:cs typeface="Trebuchet MS"/>
              </a:rPr>
              <a:t>its </a:t>
            </a:r>
            <a:r>
              <a:rPr sz="2550" spc="85" dirty="0">
                <a:latin typeface="Trebuchet MS"/>
                <a:cs typeface="Trebuchet MS"/>
              </a:rPr>
              <a:t> </a:t>
            </a:r>
            <a:r>
              <a:rPr sz="2550" spc="150" dirty="0">
                <a:latin typeface="Trebuchet MS"/>
                <a:cs typeface="Trebuchet MS"/>
              </a:rPr>
              <a:t>resources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85" dirty="0">
                <a:latin typeface="Trebuchet MS"/>
                <a:cs typeface="Trebuchet MS"/>
              </a:rPr>
              <a:t>to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155" dirty="0">
                <a:latin typeface="Trebuchet MS"/>
                <a:cs typeface="Trebuchet MS"/>
              </a:rPr>
              <a:t>achieve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95" dirty="0">
                <a:latin typeface="Trebuchet MS"/>
                <a:cs typeface="Trebuchet MS"/>
              </a:rPr>
              <a:t>specific</a:t>
            </a:r>
            <a:r>
              <a:rPr sz="2550" spc="20" dirty="0">
                <a:latin typeface="Trebuchet MS"/>
                <a:cs typeface="Trebuchet MS"/>
              </a:rPr>
              <a:t> </a:t>
            </a:r>
            <a:r>
              <a:rPr sz="2550" spc="135" dirty="0">
                <a:latin typeface="Trebuchet MS"/>
                <a:cs typeface="Trebuchet MS"/>
              </a:rPr>
              <a:t>goals.</a:t>
            </a:r>
            <a:endParaRPr sz="2550">
              <a:latin typeface="Trebuchet MS"/>
              <a:cs typeface="Trebuchet MS"/>
            </a:endParaRPr>
          </a:p>
          <a:p>
            <a:pPr marL="279400" marR="154940" indent="92710">
              <a:lnSpc>
                <a:spcPct val="99500"/>
              </a:lnSpc>
              <a:spcBef>
                <a:spcPts val="280"/>
              </a:spcBef>
              <a:tabLst>
                <a:tab pos="1502410" algn="l"/>
              </a:tabLst>
            </a:pPr>
            <a:r>
              <a:rPr sz="2550" b="1" spc="250" dirty="0">
                <a:solidFill>
                  <a:srgbClr val="FF0000"/>
                </a:solidFill>
                <a:latin typeface="Trebuchet MS"/>
                <a:cs typeface="Trebuchet MS"/>
              </a:rPr>
              <a:t>Structure</a:t>
            </a:r>
            <a:r>
              <a:rPr sz="2550" b="1" spc="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550" spc="95" dirty="0">
                <a:latin typeface="Trebuchet MS"/>
                <a:cs typeface="Trebuchet MS"/>
              </a:rPr>
              <a:t>refers</a:t>
            </a:r>
            <a:r>
              <a:rPr sz="2550" spc="30" dirty="0">
                <a:latin typeface="Trebuchet MS"/>
                <a:cs typeface="Trebuchet MS"/>
              </a:rPr>
              <a:t> </a:t>
            </a:r>
            <a:r>
              <a:rPr sz="2550" spc="80" dirty="0">
                <a:latin typeface="Trebuchet MS"/>
                <a:cs typeface="Trebuchet MS"/>
              </a:rPr>
              <a:t>to</a:t>
            </a:r>
            <a:r>
              <a:rPr sz="2550" spc="20" dirty="0">
                <a:latin typeface="Trebuchet MS"/>
                <a:cs typeface="Trebuchet MS"/>
              </a:rPr>
              <a:t> </a:t>
            </a:r>
            <a:r>
              <a:rPr sz="2550" spc="120" dirty="0">
                <a:latin typeface="Trebuchet MS"/>
                <a:cs typeface="Trebuchet MS"/>
              </a:rPr>
              <a:t>the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210" dirty="0">
                <a:latin typeface="Trebuchet MS"/>
                <a:cs typeface="Trebuchet MS"/>
              </a:rPr>
              <a:t>shape</a:t>
            </a:r>
            <a:r>
              <a:rPr sz="2550" spc="20" dirty="0">
                <a:latin typeface="Trebuchet MS"/>
                <a:cs typeface="Trebuchet MS"/>
              </a:rPr>
              <a:t> </a:t>
            </a:r>
            <a:r>
              <a:rPr sz="2550" spc="120" dirty="0">
                <a:latin typeface="Trebuchet MS"/>
                <a:cs typeface="Trebuchet MS"/>
              </a:rPr>
              <a:t>the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260" dirty="0">
                <a:latin typeface="Trebuchet MS"/>
                <a:cs typeface="Trebuchet MS"/>
              </a:rPr>
              <a:t>ORG</a:t>
            </a:r>
            <a:r>
              <a:rPr sz="2550" spc="30" dirty="0">
                <a:latin typeface="Trebuchet MS"/>
                <a:cs typeface="Trebuchet MS"/>
              </a:rPr>
              <a:t> </a:t>
            </a:r>
            <a:r>
              <a:rPr sz="2550" spc="140" dirty="0">
                <a:latin typeface="Trebuchet MS"/>
                <a:cs typeface="Trebuchet MS"/>
              </a:rPr>
              <a:t>would </a:t>
            </a:r>
            <a:r>
              <a:rPr sz="2550" spc="-755" dirty="0">
                <a:latin typeface="Trebuchet MS"/>
                <a:cs typeface="Trebuchet MS"/>
              </a:rPr>
              <a:t> </a:t>
            </a:r>
            <a:r>
              <a:rPr sz="2550" spc="105" dirty="0">
                <a:latin typeface="Trebuchet MS"/>
                <a:cs typeface="Trebuchet MS"/>
              </a:rPr>
              <a:t>create	</a:t>
            </a:r>
            <a:r>
              <a:rPr sz="2550" spc="85" dirty="0">
                <a:latin typeface="Trebuchet MS"/>
                <a:cs typeface="Trebuchet MS"/>
              </a:rPr>
              <a:t>to </a:t>
            </a:r>
            <a:r>
              <a:rPr sz="2550" spc="105" dirty="0">
                <a:latin typeface="Trebuchet MS"/>
                <a:cs typeface="Trebuchet MS"/>
              </a:rPr>
              <a:t>deliver </a:t>
            </a:r>
            <a:r>
              <a:rPr sz="2550" spc="80" dirty="0">
                <a:latin typeface="Trebuchet MS"/>
                <a:cs typeface="Trebuchet MS"/>
              </a:rPr>
              <a:t>its </a:t>
            </a:r>
            <a:r>
              <a:rPr sz="2550" spc="85" dirty="0">
                <a:latin typeface="Trebuchet MS"/>
                <a:cs typeface="Trebuchet MS"/>
              </a:rPr>
              <a:t>objectives. </a:t>
            </a:r>
            <a:r>
              <a:rPr sz="2550" spc="295" dirty="0">
                <a:latin typeface="Trebuchet MS"/>
                <a:cs typeface="Trebuchet MS"/>
              </a:rPr>
              <a:t>Eg– </a:t>
            </a:r>
            <a:r>
              <a:rPr sz="2550" spc="-65" dirty="0">
                <a:latin typeface="Trebuchet MS"/>
                <a:cs typeface="Trebuchet MS"/>
              </a:rPr>
              <a:t>Tall </a:t>
            </a:r>
            <a:r>
              <a:rPr sz="2550" spc="-60" dirty="0">
                <a:latin typeface="Trebuchet MS"/>
                <a:cs typeface="Trebuchet MS"/>
              </a:rPr>
              <a:t> </a:t>
            </a:r>
            <a:r>
              <a:rPr sz="2550" spc="110" dirty="0">
                <a:latin typeface="Trebuchet MS"/>
                <a:cs typeface="Trebuchet MS"/>
              </a:rPr>
              <a:t>structure</a:t>
            </a:r>
            <a:r>
              <a:rPr sz="2550" spc="30" dirty="0">
                <a:latin typeface="Trebuchet MS"/>
                <a:cs typeface="Trebuchet MS"/>
              </a:rPr>
              <a:t> </a:t>
            </a:r>
            <a:r>
              <a:rPr sz="2550" spc="114" dirty="0">
                <a:latin typeface="Trebuchet MS"/>
                <a:cs typeface="Trebuchet MS"/>
              </a:rPr>
              <a:t>or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215" dirty="0">
                <a:latin typeface="Trebuchet MS"/>
                <a:cs typeface="Trebuchet MS"/>
              </a:rPr>
              <a:t>a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20" dirty="0">
                <a:latin typeface="Trebuchet MS"/>
                <a:cs typeface="Trebuchet MS"/>
              </a:rPr>
              <a:t>flat</a:t>
            </a:r>
            <a:r>
              <a:rPr sz="2550" spc="30" dirty="0">
                <a:latin typeface="Trebuchet MS"/>
                <a:cs typeface="Trebuchet MS"/>
              </a:rPr>
              <a:t> </a:t>
            </a:r>
            <a:r>
              <a:rPr sz="2550" spc="110" dirty="0">
                <a:latin typeface="Trebuchet MS"/>
                <a:cs typeface="Trebuchet MS"/>
              </a:rPr>
              <a:t>structure</a:t>
            </a:r>
            <a:endParaRPr sz="25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50">
              <a:latin typeface="Trebuchet MS"/>
              <a:cs typeface="Trebuchet MS"/>
            </a:endParaRPr>
          </a:p>
          <a:p>
            <a:pPr marL="279400" marR="217170" indent="-240029">
              <a:lnSpc>
                <a:spcPct val="99500"/>
              </a:lnSpc>
            </a:pPr>
            <a:r>
              <a:rPr sz="2550" b="1" spc="340" dirty="0">
                <a:solidFill>
                  <a:srgbClr val="FF0000"/>
                </a:solidFill>
                <a:latin typeface="Trebuchet MS"/>
                <a:cs typeface="Trebuchet MS"/>
              </a:rPr>
              <a:t>systems</a:t>
            </a:r>
            <a:r>
              <a:rPr sz="2550" b="1" spc="4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550" spc="120" dirty="0">
                <a:latin typeface="Trebuchet MS"/>
                <a:cs typeface="Trebuchet MS"/>
              </a:rPr>
              <a:t>are</a:t>
            </a:r>
            <a:r>
              <a:rPr sz="2550" spc="40" dirty="0">
                <a:latin typeface="Trebuchet MS"/>
                <a:cs typeface="Trebuchet MS"/>
              </a:rPr>
              <a:t> </a:t>
            </a:r>
            <a:r>
              <a:rPr sz="2550" spc="114" dirty="0">
                <a:latin typeface="Trebuchet MS"/>
                <a:cs typeface="Trebuchet MS"/>
              </a:rPr>
              <a:t>the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120" dirty="0">
                <a:latin typeface="Trebuchet MS"/>
                <a:cs typeface="Trebuchet MS"/>
              </a:rPr>
              <a:t>practices</a:t>
            </a:r>
            <a:r>
              <a:rPr sz="2550" spc="35" dirty="0">
                <a:latin typeface="Trebuchet MS"/>
                <a:cs typeface="Trebuchet MS"/>
              </a:rPr>
              <a:t> </a:t>
            </a:r>
            <a:r>
              <a:rPr sz="2550" spc="200" dirty="0">
                <a:latin typeface="Trebuchet MS"/>
                <a:cs typeface="Trebuchet MS"/>
              </a:rPr>
              <a:t>and</a:t>
            </a:r>
            <a:r>
              <a:rPr sz="2550" spc="25" dirty="0">
                <a:latin typeface="Trebuchet MS"/>
                <a:cs typeface="Trebuchet MS"/>
              </a:rPr>
              <a:t> </a:t>
            </a:r>
            <a:r>
              <a:rPr sz="2550" spc="145" dirty="0">
                <a:latin typeface="Trebuchet MS"/>
                <a:cs typeface="Trebuchet MS"/>
              </a:rPr>
              <a:t>procedures</a:t>
            </a:r>
            <a:r>
              <a:rPr sz="2550" spc="30" dirty="0">
                <a:latin typeface="Trebuchet MS"/>
                <a:cs typeface="Trebuchet MS"/>
              </a:rPr>
              <a:t> </a:t>
            </a:r>
            <a:r>
              <a:rPr sz="2550" spc="95" dirty="0">
                <a:latin typeface="Trebuchet MS"/>
                <a:cs typeface="Trebuchet MS"/>
              </a:rPr>
              <a:t>that </a:t>
            </a:r>
            <a:r>
              <a:rPr sz="2550" spc="-755" dirty="0">
                <a:latin typeface="Trebuchet MS"/>
                <a:cs typeface="Trebuchet MS"/>
              </a:rPr>
              <a:t> </a:t>
            </a:r>
            <a:r>
              <a:rPr sz="2550" spc="204" dirty="0">
                <a:latin typeface="Trebuchet MS"/>
                <a:cs typeface="Trebuchet MS"/>
              </a:rPr>
              <a:t>an </a:t>
            </a:r>
            <a:r>
              <a:rPr sz="2550" spc="170" dirty="0">
                <a:latin typeface="Trebuchet MS"/>
                <a:cs typeface="Trebuchet MS"/>
              </a:rPr>
              <a:t>org </a:t>
            </a:r>
            <a:r>
              <a:rPr sz="2550" spc="235" dirty="0">
                <a:latin typeface="Trebuchet MS"/>
                <a:cs typeface="Trebuchet MS"/>
              </a:rPr>
              <a:t>uses </a:t>
            </a:r>
            <a:r>
              <a:rPr sz="2550" spc="85" dirty="0">
                <a:latin typeface="Trebuchet MS"/>
                <a:cs typeface="Trebuchet MS"/>
              </a:rPr>
              <a:t>to </a:t>
            </a:r>
            <a:r>
              <a:rPr sz="2550" spc="155" dirty="0">
                <a:latin typeface="Trebuchet MS"/>
                <a:cs typeface="Trebuchet MS"/>
              </a:rPr>
              <a:t>get </a:t>
            </a:r>
            <a:r>
              <a:rPr sz="2550" spc="165" dirty="0">
                <a:latin typeface="Trebuchet MS"/>
                <a:cs typeface="Trebuchet MS"/>
              </a:rPr>
              <a:t>things </a:t>
            </a:r>
            <a:r>
              <a:rPr sz="2550" spc="120" dirty="0">
                <a:latin typeface="Trebuchet MS"/>
                <a:cs typeface="Trebuchet MS"/>
              </a:rPr>
              <a:t>done, </a:t>
            </a:r>
            <a:r>
              <a:rPr sz="2550" spc="55" dirty="0">
                <a:latin typeface="Trebuchet MS"/>
                <a:cs typeface="Trebuchet MS"/>
              </a:rPr>
              <a:t>e.g. </a:t>
            </a:r>
            <a:r>
              <a:rPr sz="2550" spc="85" dirty="0">
                <a:latin typeface="Trebuchet MS"/>
                <a:cs typeface="Trebuchet MS"/>
              </a:rPr>
              <a:t>financial </a:t>
            </a:r>
            <a:r>
              <a:rPr sz="2550" spc="90" dirty="0">
                <a:latin typeface="Trebuchet MS"/>
                <a:cs typeface="Trebuchet MS"/>
              </a:rPr>
              <a:t> </a:t>
            </a:r>
            <a:r>
              <a:rPr sz="2550" spc="180" dirty="0">
                <a:latin typeface="Trebuchet MS"/>
                <a:cs typeface="Trebuchet MS"/>
              </a:rPr>
              <a:t>systems, </a:t>
            </a:r>
            <a:r>
              <a:rPr sz="2550" spc="110" dirty="0">
                <a:latin typeface="Trebuchet MS"/>
                <a:cs typeface="Trebuchet MS"/>
              </a:rPr>
              <a:t>information </a:t>
            </a:r>
            <a:r>
              <a:rPr sz="2550" spc="180" dirty="0">
                <a:latin typeface="Trebuchet MS"/>
                <a:cs typeface="Trebuchet MS"/>
              </a:rPr>
              <a:t>systems, </a:t>
            </a:r>
            <a:r>
              <a:rPr sz="2550" spc="105" dirty="0">
                <a:latin typeface="Trebuchet MS"/>
                <a:cs typeface="Trebuchet MS"/>
              </a:rPr>
              <a:t>recruitment </a:t>
            </a:r>
            <a:r>
              <a:rPr sz="2550" spc="110" dirty="0">
                <a:latin typeface="Trebuchet MS"/>
                <a:cs typeface="Trebuchet MS"/>
              </a:rPr>
              <a:t> </a:t>
            </a:r>
            <a:r>
              <a:rPr sz="2550" spc="225" dirty="0">
                <a:latin typeface="Trebuchet MS"/>
                <a:cs typeface="Trebuchet MS"/>
              </a:rPr>
              <a:t>systems</a:t>
            </a:r>
            <a:endParaRPr sz="255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318262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45" dirty="0"/>
              <a:t>Mckinsey--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4359" y="1513840"/>
            <a:ext cx="8043545" cy="2595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8770" marR="502284" indent="-255270">
              <a:lnSpc>
                <a:spcPct val="100000"/>
              </a:lnSpc>
              <a:spcBef>
                <a:spcPts val="100"/>
              </a:spcBef>
              <a:tabLst>
                <a:tab pos="1508760" algn="l"/>
                <a:tab pos="4398645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67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95" dirty="0">
                <a:latin typeface="Trebuchet MS"/>
                <a:cs typeface="Trebuchet MS"/>
              </a:rPr>
              <a:t>Some	</a:t>
            </a:r>
            <a:r>
              <a:rPr sz="2700" spc="125" dirty="0">
                <a:latin typeface="Trebuchet MS"/>
                <a:cs typeface="Trebuchet MS"/>
              </a:rPr>
              <a:t>firms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295" dirty="0">
                <a:latin typeface="Trebuchet MS"/>
                <a:cs typeface="Trebuchet MS"/>
              </a:rPr>
              <a:t>may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have	</a:t>
            </a:r>
            <a:r>
              <a:rPr sz="2700" spc="200" dirty="0">
                <a:latin typeface="Trebuchet MS"/>
                <a:cs typeface="Trebuchet MS"/>
              </a:rPr>
              <a:t>high</a:t>
            </a:r>
            <a:r>
              <a:rPr sz="2700" spc="1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market</a:t>
            </a:r>
            <a:r>
              <a:rPr sz="2700" spc="15" dirty="0">
                <a:latin typeface="Trebuchet MS"/>
                <a:cs typeface="Trebuchet MS"/>
              </a:rPr>
              <a:t> </a:t>
            </a:r>
            <a:r>
              <a:rPr sz="2700" spc="190" dirty="0">
                <a:latin typeface="Trebuchet MS"/>
                <a:cs typeface="Trebuchet MS"/>
              </a:rPr>
              <a:t>share </a:t>
            </a:r>
            <a:r>
              <a:rPr sz="2700" spc="-795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and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70" dirty="0">
                <a:latin typeface="Trebuchet MS"/>
                <a:cs typeface="Trebuchet MS"/>
              </a:rPr>
              <a:t>some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90" dirty="0">
                <a:latin typeface="Trebuchet MS"/>
                <a:cs typeface="Trebuchet MS"/>
              </a:rPr>
              <a:t>may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have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low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market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share.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50">
              <a:latin typeface="Trebuchet MS"/>
              <a:cs typeface="Trebuchet MS"/>
            </a:endParaRPr>
          </a:p>
          <a:p>
            <a:pPr marL="318770" marR="55880" indent="-255270">
              <a:lnSpc>
                <a:spcPct val="100000"/>
              </a:lnSpc>
              <a:spcBef>
                <a:spcPts val="5"/>
              </a:spcBef>
              <a:tabLst>
                <a:tab pos="2736215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8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95" dirty="0">
                <a:latin typeface="Trebuchet MS"/>
                <a:cs typeface="Trebuchet MS"/>
              </a:rPr>
              <a:t>For </a:t>
            </a:r>
            <a:r>
              <a:rPr sz="2700" spc="270" dirty="0">
                <a:latin typeface="Trebuchet MS"/>
                <a:cs typeface="Trebuchet MS"/>
              </a:rPr>
              <a:t>some </a:t>
            </a:r>
            <a:r>
              <a:rPr sz="2700" spc="190" dirty="0">
                <a:latin typeface="Trebuchet MS"/>
                <a:cs typeface="Trebuchet MS"/>
              </a:rPr>
              <a:t>businesses, </a:t>
            </a:r>
            <a:r>
              <a:rPr sz="2700" spc="155" dirty="0">
                <a:latin typeface="Trebuchet MS"/>
                <a:cs typeface="Trebuchet MS"/>
              </a:rPr>
              <a:t>market </a:t>
            </a:r>
            <a:r>
              <a:rPr sz="2700" spc="160" dirty="0">
                <a:latin typeface="Trebuchet MS"/>
                <a:cs typeface="Trebuchet MS"/>
              </a:rPr>
              <a:t>growth </a:t>
            </a:r>
            <a:r>
              <a:rPr sz="2700" spc="114" dirty="0">
                <a:latin typeface="Trebuchet MS"/>
                <a:cs typeface="Trebuchet MS"/>
              </a:rPr>
              <a:t>rate </a:t>
            </a:r>
            <a:r>
              <a:rPr sz="2700" spc="120" dirty="0">
                <a:latin typeface="Trebuchet MS"/>
                <a:cs typeface="Trebuchet MS"/>
              </a:rPr>
              <a:t> </a:t>
            </a:r>
            <a:r>
              <a:rPr sz="2700" spc="290" dirty="0">
                <a:latin typeface="Trebuchet MS"/>
                <a:cs typeface="Trebuchet MS"/>
              </a:rPr>
              <a:t>may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be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05" dirty="0">
                <a:latin typeface="Trebuchet MS"/>
                <a:cs typeface="Trebuchet MS"/>
              </a:rPr>
              <a:t>attractive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while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others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growth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14" dirty="0">
                <a:latin typeface="Trebuchet MS"/>
                <a:cs typeface="Trebuchet MS"/>
              </a:rPr>
              <a:t>rate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90" dirty="0">
                <a:latin typeface="Trebuchet MS"/>
                <a:cs typeface="Trebuchet MS"/>
              </a:rPr>
              <a:t>may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be	</a:t>
            </a:r>
            <a:r>
              <a:rPr sz="2700" spc="190" dirty="0">
                <a:latin typeface="Trebuchet MS"/>
                <a:cs typeface="Trebuchet MS"/>
              </a:rPr>
              <a:t>very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poor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62560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085" dirty="0"/>
              <a:t>—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293370" marR="304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65" dirty="0"/>
              <a:t>The</a:t>
            </a:r>
            <a:r>
              <a:rPr sz="2700" spc="35" dirty="0"/>
              <a:t> </a:t>
            </a:r>
            <a:r>
              <a:rPr sz="2700" spc="145" dirty="0"/>
              <a:t>matrix</a:t>
            </a:r>
            <a:r>
              <a:rPr sz="2700" spc="40" dirty="0"/>
              <a:t> </a:t>
            </a:r>
            <a:r>
              <a:rPr sz="2700" spc="135" dirty="0"/>
              <a:t>classifies</a:t>
            </a:r>
            <a:r>
              <a:rPr sz="2700" spc="35" dirty="0"/>
              <a:t> </a:t>
            </a:r>
            <a:r>
              <a:rPr sz="2700" spc="220" dirty="0"/>
              <a:t>business</a:t>
            </a:r>
            <a:r>
              <a:rPr sz="2700" spc="40" dirty="0"/>
              <a:t> </a:t>
            </a:r>
            <a:r>
              <a:rPr sz="2700" spc="80" dirty="0"/>
              <a:t>of</a:t>
            </a:r>
            <a:r>
              <a:rPr sz="2700" spc="35" dirty="0"/>
              <a:t> </a:t>
            </a:r>
            <a:r>
              <a:rPr sz="2700" spc="235" dirty="0"/>
              <a:t>a</a:t>
            </a:r>
            <a:r>
              <a:rPr sz="2700" spc="45" dirty="0"/>
              <a:t> </a:t>
            </a:r>
            <a:r>
              <a:rPr sz="2700" spc="80" dirty="0"/>
              <a:t>firm</a:t>
            </a:r>
            <a:r>
              <a:rPr sz="2700" spc="35" dirty="0"/>
              <a:t> </a:t>
            </a:r>
            <a:r>
              <a:rPr sz="2700" spc="95" dirty="0"/>
              <a:t>into </a:t>
            </a:r>
            <a:r>
              <a:rPr sz="2700" spc="-800" dirty="0"/>
              <a:t> </a:t>
            </a:r>
            <a:r>
              <a:rPr sz="2700" spc="110" dirty="0"/>
              <a:t>four </a:t>
            </a:r>
            <a:r>
              <a:rPr sz="2700" spc="100" dirty="0"/>
              <a:t>distinct </a:t>
            </a:r>
            <a:r>
              <a:rPr sz="2700" spc="160" dirty="0"/>
              <a:t>categories </a:t>
            </a:r>
            <a:r>
              <a:rPr sz="2700" spc="215" dirty="0"/>
              <a:t>on </a:t>
            </a:r>
            <a:r>
              <a:rPr sz="2700" spc="130" dirty="0"/>
              <a:t>the </a:t>
            </a:r>
            <a:r>
              <a:rPr sz="2700" spc="204" dirty="0"/>
              <a:t>basis </a:t>
            </a:r>
            <a:r>
              <a:rPr sz="2700" spc="80" dirty="0"/>
              <a:t>of </a:t>
            </a:r>
            <a:r>
              <a:rPr sz="2700" spc="85" dirty="0"/>
              <a:t> </a:t>
            </a:r>
            <a:r>
              <a:rPr sz="2700" spc="160" dirty="0"/>
              <a:t>Market growth </a:t>
            </a:r>
            <a:r>
              <a:rPr sz="2700" spc="114" dirty="0"/>
              <a:t>rate </a:t>
            </a:r>
            <a:r>
              <a:rPr sz="2700" spc="225" dirty="0"/>
              <a:t>and </a:t>
            </a:r>
            <a:r>
              <a:rPr sz="2700" spc="125" dirty="0"/>
              <a:t>firms </a:t>
            </a:r>
            <a:r>
              <a:rPr sz="2700" spc="95" dirty="0"/>
              <a:t>relative </a:t>
            </a:r>
            <a:r>
              <a:rPr sz="2700" spc="100" dirty="0"/>
              <a:t> </a:t>
            </a:r>
            <a:r>
              <a:rPr sz="2700" spc="135" dirty="0"/>
              <a:t>position</a:t>
            </a:r>
            <a:r>
              <a:rPr sz="2700" spc="40" dirty="0"/>
              <a:t> </a:t>
            </a:r>
            <a:r>
              <a:rPr sz="2700" spc="110" dirty="0"/>
              <a:t>in</a:t>
            </a:r>
            <a:r>
              <a:rPr sz="2700" spc="40" dirty="0"/>
              <a:t> </a:t>
            </a:r>
            <a:r>
              <a:rPr sz="2700" spc="135" dirty="0"/>
              <a:t>the</a:t>
            </a:r>
            <a:r>
              <a:rPr sz="2700" spc="35" dirty="0"/>
              <a:t> </a:t>
            </a:r>
            <a:r>
              <a:rPr sz="2700" spc="160" dirty="0"/>
              <a:t>industry</a:t>
            </a:r>
            <a:endParaRPr sz="2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0" y="1447800"/>
            <a:ext cx="5242560" cy="39154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2459" y="1513840"/>
            <a:ext cx="69240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0670" marR="177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Stars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&amp;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question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marks</a:t>
            </a:r>
            <a:r>
              <a:rPr sz="2700" spc="30" dirty="0">
                <a:latin typeface="Trebuchet MS"/>
                <a:cs typeface="Trebuchet MS"/>
              </a:rPr>
              <a:t> </a:t>
            </a:r>
            <a:r>
              <a:rPr sz="2700" spc="185" dirty="0">
                <a:latin typeface="Trebuchet MS"/>
                <a:cs typeface="Trebuchet MS"/>
              </a:rPr>
              <a:t>appear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high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Market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growth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759" y="3774440"/>
            <a:ext cx="7979409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marR="30480" indent="-255270">
              <a:lnSpc>
                <a:spcPct val="100000"/>
              </a:lnSpc>
              <a:spcBef>
                <a:spcPts val="100"/>
              </a:spcBef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Star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market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leader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5" dirty="0">
                <a:latin typeface="Trebuchet MS"/>
                <a:cs typeface="Trebuchet MS"/>
              </a:rPr>
              <a:t>and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question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220" dirty="0">
                <a:latin typeface="Trebuchet MS"/>
                <a:cs typeface="Trebuchet MS"/>
              </a:rPr>
              <a:t>mark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is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85" dirty="0">
                <a:latin typeface="Trebuchet MS"/>
                <a:cs typeface="Trebuchet MS"/>
              </a:rPr>
              <a:t>follower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7059" y="1513840"/>
            <a:ext cx="7942580" cy="2646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marR="675005" indent="-255270">
              <a:lnSpc>
                <a:spcPct val="100000"/>
              </a:lnSpc>
              <a:spcBef>
                <a:spcPts val="100"/>
              </a:spcBef>
              <a:tabLst>
                <a:tab pos="5384800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32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54" dirty="0">
                <a:latin typeface="Trebuchet MS"/>
                <a:cs typeface="Trebuchet MS"/>
              </a:rPr>
              <a:t>Cash</a:t>
            </a:r>
            <a:r>
              <a:rPr sz="2700" spc="60" dirty="0">
                <a:latin typeface="Trebuchet MS"/>
                <a:cs typeface="Trebuchet MS"/>
              </a:rPr>
              <a:t> </a:t>
            </a:r>
            <a:r>
              <a:rPr sz="2700" spc="210" dirty="0">
                <a:latin typeface="Trebuchet MS"/>
                <a:cs typeface="Trebuchet MS"/>
              </a:rPr>
              <a:t>cows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195" dirty="0">
                <a:latin typeface="Trebuchet MS"/>
                <a:cs typeface="Trebuchet MS"/>
              </a:rPr>
              <a:t>&amp;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270" dirty="0">
                <a:latin typeface="Trebuchet MS"/>
                <a:cs typeface="Trebuchet MS"/>
              </a:rPr>
              <a:t>dogs</a:t>
            </a:r>
            <a:r>
              <a:rPr sz="2700" spc="55" dirty="0">
                <a:latin typeface="Trebuchet MS"/>
                <a:cs typeface="Trebuchet MS"/>
              </a:rPr>
              <a:t> </a:t>
            </a:r>
            <a:r>
              <a:rPr sz="2700" spc="185" dirty="0">
                <a:latin typeface="Trebuchet MS"/>
                <a:cs typeface="Trebuchet MS"/>
              </a:rPr>
              <a:t>appear</a:t>
            </a:r>
            <a:r>
              <a:rPr sz="2700" spc="6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in	</a:t>
            </a:r>
            <a:r>
              <a:rPr sz="2700" spc="120" dirty="0">
                <a:latin typeface="Trebuchet MS"/>
                <a:cs typeface="Trebuchet MS"/>
              </a:rPr>
              <a:t>low</a:t>
            </a:r>
            <a:r>
              <a:rPr sz="2700" spc="-35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Market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20" dirty="0">
                <a:latin typeface="Trebuchet MS"/>
                <a:cs typeface="Trebuchet MS"/>
              </a:rPr>
              <a:t>growth.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rebuchet MS"/>
              <a:cs typeface="Trebuchet MS"/>
            </a:endParaRPr>
          </a:p>
          <a:p>
            <a:pPr marL="306070" marR="43180" indent="-255270">
              <a:lnSpc>
                <a:spcPct val="100000"/>
              </a:lnSpc>
              <a:tabLst>
                <a:tab pos="2007235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50" dirty="0">
                <a:latin typeface="Trebuchet MS"/>
                <a:cs typeface="Trebuchet MS"/>
              </a:rPr>
              <a:t>A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229" dirty="0">
                <a:latin typeface="Trebuchet MS"/>
                <a:cs typeface="Trebuchet MS"/>
              </a:rPr>
              <a:t>cash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cow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55" dirty="0">
                <a:latin typeface="Trebuchet MS"/>
                <a:cs typeface="Trebuchet MS"/>
              </a:rPr>
              <a:t>market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leader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while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54" dirty="0">
                <a:latin typeface="Trebuchet MS"/>
                <a:cs typeface="Trebuchet MS"/>
              </a:rPr>
              <a:t>dog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145" dirty="0">
                <a:latin typeface="Trebuchet MS"/>
                <a:cs typeface="Trebuchet MS"/>
              </a:rPr>
              <a:t>is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65" dirty="0">
                <a:latin typeface="Trebuchet MS"/>
                <a:cs typeface="Trebuchet MS"/>
              </a:rPr>
              <a:t>poor	</a:t>
            </a:r>
            <a:r>
              <a:rPr sz="2700" spc="30" dirty="0">
                <a:latin typeface="Trebuchet MS"/>
                <a:cs typeface="Trebuchet MS"/>
              </a:rPr>
              <a:t>follower.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32080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5" dirty="0"/>
              <a:t>-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7059" y="1513840"/>
            <a:ext cx="7762240" cy="3058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070" marR="30480" indent="-255270">
              <a:lnSpc>
                <a:spcPct val="100000"/>
              </a:lnSpc>
              <a:spcBef>
                <a:spcPts val="100"/>
              </a:spcBef>
              <a:tabLst>
                <a:tab pos="2376170" algn="l"/>
              </a:tabLst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17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b="1" spc="355" dirty="0">
                <a:latin typeface="Trebuchet MS"/>
                <a:cs typeface="Trebuchet MS"/>
              </a:rPr>
              <a:t>Stars</a:t>
            </a:r>
            <a:r>
              <a:rPr sz="2700" b="1" spc="50" dirty="0">
                <a:latin typeface="Trebuchet MS"/>
                <a:cs typeface="Trebuchet MS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need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40" dirty="0">
                <a:latin typeface="Trebuchet MS"/>
                <a:cs typeface="Trebuchet MS"/>
              </a:rPr>
              <a:t>good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5" dirty="0">
                <a:latin typeface="Trebuchet MS"/>
                <a:cs typeface="Trebuchet MS"/>
              </a:rPr>
              <a:t>investment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support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since </a:t>
            </a:r>
            <a:r>
              <a:rPr sz="2700" spc="-800" dirty="0">
                <a:latin typeface="Trebuchet MS"/>
                <a:cs typeface="Trebuchet MS"/>
              </a:rPr>
              <a:t> </a:t>
            </a:r>
            <a:r>
              <a:rPr sz="2700" spc="-15" dirty="0">
                <a:latin typeface="Trebuchet MS"/>
                <a:cs typeface="Trebuchet MS"/>
              </a:rPr>
              <a:t>it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70" dirty="0">
                <a:latin typeface="Trebuchet MS"/>
                <a:cs typeface="Trebuchet MS"/>
              </a:rPr>
              <a:t>operates	</a:t>
            </a:r>
            <a:r>
              <a:rPr sz="2700" spc="105" dirty="0">
                <a:latin typeface="Trebuchet MS"/>
                <a:cs typeface="Trebuchet MS"/>
              </a:rPr>
              <a:t>in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235" dirty="0">
                <a:latin typeface="Trebuchet MS"/>
                <a:cs typeface="Trebuchet MS"/>
              </a:rPr>
              <a:t>a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high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60" dirty="0">
                <a:latin typeface="Trebuchet MS"/>
                <a:cs typeface="Trebuchet MS"/>
              </a:rPr>
              <a:t>growth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110" dirty="0">
                <a:latin typeface="Trebuchet MS"/>
                <a:cs typeface="Trebuchet MS"/>
              </a:rPr>
              <a:t>market.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rebuchet MS"/>
              <a:cs typeface="Trebuchet MS"/>
            </a:endParaRPr>
          </a:p>
          <a:p>
            <a:pPr marL="306070" marR="74930" indent="-255270">
              <a:lnSpc>
                <a:spcPct val="100000"/>
              </a:lnSpc>
            </a:pPr>
            <a:r>
              <a:rPr sz="2775" spc="-390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▶</a:t>
            </a:r>
            <a:r>
              <a:rPr sz="2775" spc="-382" baseline="19519" dirty="0">
                <a:solidFill>
                  <a:srgbClr val="2CA1BE"/>
                </a:solidFill>
                <a:latin typeface="Lucida Sans Unicode"/>
                <a:cs typeface="Lucida Sans Unicode"/>
              </a:rPr>
              <a:t> </a:t>
            </a:r>
            <a:r>
              <a:rPr sz="2700" spc="200" dirty="0">
                <a:latin typeface="Trebuchet MS"/>
                <a:cs typeface="Trebuchet MS"/>
              </a:rPr>
              <a:t>Stars </a:t>
            </a:r>
            <a:r>
              <a:rPr sz="2700" spc="155" dirty="0">
                <a:latin typeface="Trebuchet MS"/>
                <a:cs typeface="Trebuchet MS"/>
              </a:rPr>
              <a:t>normally </a:t>
            </a:r>
            <a:r>
              <a:rPr sz="2700" spc="200" dirty="0">
                <a:latin typeface="Trebuchet MS"/>
                <a:cs typeface="Trebuchet MS"/>
              </a:rPr>
              <a:t>do </a:t>
            </a:r>
            <a:r>
              <a:rPr sz="2700" spc="145" dirty="0">
                <a:latin typeface="Trebuchet MS"/>
                <a:cs typeface="Trebuchet MS"/>
              </a:rPr>
              <a:t>not </a:t>
            </a:r>
            <a:r>
              <a:rPr sz="2700" spc="170" dirty="0">
                <a:latin typeface="Trebuchet MS"/>
                <a:cs typeface="Trebuchet MS"/>
              </a:rPr>
              <a:t>bring </a:t>
            </a:r>
            <a:r>
              <a:rPr sz="2700" spc="105" dirty="0">
                <a:latin typeface="Trebuchet MS"/>
                <a:cs typeface="Trebuchet MS"/>
              </a:rPr>
              <a:t>in </a:t>
            </a:r>
            <a:r>
              <a:rPr sz="2700" spc="165" dirty="0">
                <a:latin typeface="Trebuchet MS"/>
                <a:cs typeface="Trebuchet MS"/>
              </a:rPr>
              <a:t>immediate </a:t>
            </a:r>
            <a:r>
              <a:rPr sz="2700" spc="170" dirty="0">
                <a:latin typeface="Trebuchet MS"/>
                <a:cs typeface="Trebuchet MS"/>
              </a:rPr>
              <a:t> </a:t>
            </a:r>
            <a:r>
              <a:rPr sz="2700" spc="90" dirty="0">
                <a:latin typeface="Trebuchet MS"/>
                <a:cs typeface="Trebuchet MS"/>
              </a:rPr>
              <a:t>profits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but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80" dirty="0">
                <a:latin typeface="Trebuchet MS"/>
                <a:cs typeface="Trebuchet MS"/>
              </a:rPr>
              <a:t>holds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40" dirty="0">
                <a:latin typeface="Trebuchet MS"/>
                <a:cs typeface="Trebuchet MS"/>
              </a:rPr>
              <a:t>out</a:t>
            </a:r>
            <a:r>
              <a:rPr sz="2700" spc="40" dirty="0">
                <a:latin typeface="Trebuchet MS"/>
                <a:cs typeface="Trebuchet MS"/>
              </a:rPr>
              <a:t> </a:t>
            </a:r>
            <a:r>
              <a:rPr sz="2700" spc="150" dirty="0">
                <a:latin typeface="Trebuchet MS"/>
                <a:cs typeface="Trebuchet MS"/>
              </a:rPr>
              <a:t>great</a:t>
            </a:r>
            <a:r>
              <a:rPr sz="2700" spc="35" dirty="0">
                <a:latin typeface="Trebuchet MS"/>
                <a:cs typeface="Trebuchet MS"/>
              </a:rPr>
              <a:t> </a:t>
            </a:r>
            <a:r>
              <a:rPr sz="2700" spc="105" dirty="0">
                <a:latin typeface="Trebuchet MS"/>
                <a:cs typeface="Trebuchet MS"/>
              </a:rPr>
              <a:t>potential</a:t>
            </a:r>
            <a:r>
              <a:rPr sz="2700" spc="50" dirty="0">
                <a:latin typeface="Trebuchet MS"/>
                <a:cs typeface="Trebuchet MS"/>
              </a:rPr>
              <a:t> </a:t>
            </a:r>
            <a:r>
              <a:rPr sz="2700" spc="70" dirty="0">
                <a:latin typeface="Trebuchet MS"/>
                <a:cs typeface="Trebuchet MS"/>
              </a:rPr>
              <a:t>for</a:t>
            </a:r>
            <a:r>
              <a:rPr sz="2700" spc="45" dirty="0">
                <a:latin typeface="Trebuchet MS"/>
                <a:cs typeface="Trebuchet MS"/>
              </a:rPr>
              <a:t> </a:t>
            </a:r>
            <a:r>
              <a:rPr sz="2700" spc="135" dirty="0">
                <a:latin typeface="Trebuchet MS"/>
                <a:cs typeface="Trebuchet MS"/>
              </a:rPr>
              <a:t>the </a:t>
            </a:r>
            <a:r>
              <a:rPr sz="2700" spc="-795" dirty="0">
                <a:latin typeface="Trebuchet MS"/>
                <a:cs typeface="Trebuchet MS"/>
              </a:rPr>
              <a:t> </a:t>
            </a:r>
            <a:r>
              <a:rPr sz="2700" spc="60" dirty="0">
                <a:latin typeface="Trebuchet MS"/>
                <a:cs typeface="Trebuchet MS"/>
              </a:rPr>
              <a:t>future.</a:t>
            </a:r>
            <a:endParaRPr sz="27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520700"/>
            <a:ext cx="153733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40" dirty="0"/>
              <a:t>B</a:t>
            </a:r>
            <a:r>
              <a:rPr spc="475" dirty="0"/>
              <a:t>c</a:t>
            </a:r>
            <a:r>
              <a:rPr spc="875" dirty="0"/>
              <a:t>g</a:t>
            </a:r>
            <a:r>
              <a:rPr spc="190" dirty="0"/>
              <a:t>--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1260</Words>
  <Application>Microsoft Office PowerPoint</Application>
  <PresentationFormat>On-screen Show (4:3)</PresentationFormat>
  <Paragraphs>179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Calibri</vt:lpstr>
      <vt:lpstr>Lucida Sans Unicode</vt:lpstr>
      <vt:lpstr>Trebuchet MS</vt:lpstr>
      <vt:lpstr>Office Theme</vt:lpstr>
      <vt:lpstr>BCG,GE,Mckinsey models</vt:lpstr>
      <vt:lpstr>BCG, GE, Mckinsey</vt:lpstr>
      <vt:lpstr>Bcg ---</vt:lpstr>
      <vt:lpstr>Bcg—</vt:lpstr>
      <vt:lpstr>Bcg--</vt:lpstr>
      <vt:lpstr>Bcg--</vt:lpstr>
      <vt:lpstr>Bcg--</vt:lpstr>
      <vt:lpstr>Bcg-</vt:lpstr>
      <vt:lpstr>Bcg--</vt:lpstr>
      <vt:lpstr>Bcg--</vt:lpstr>
      <vt:lpstr>Bcg--</vt:lpstr>
      <vt:lpstr>Bcg--</vt:lpstr>
      <vt:lpstr>Bcg--</vt:lpstr>
      <vt:lpstr>Bcg--</vt:lpstr>
      <vt:lpstr>Bcg--</vt:lpstr>
      <vt:lpstr>GE MODEL</vt:lpstr>
      <vt:lpstr>GE model</vt:lpstr>
      <vt:lpstr>Ge model</vt:lpstr>
      <vt:lpstr>Ge matrix</vt:lpstr>
      <vt:lpstr>Ge matrix</vt:lpstr>
      <vt:lpstr>GE matrix</vt:lpstr>
      <vt:lpstr>Ge matrix</vt:lpstr>
      <vt:lpstr>Ge matrix</vt:lpstr>
      <vt:lpstr>PowerPoint Presentation</vt:lpstr>
      <vt:lpstr>Mackinsey -7 s model</vt:lpstr>
      <vt:lpstr>Mckinsey--</vt:lpstr>
      <vt:lpstr>Mckinsey—7 S MODEL</vt:lpstr>
      <vt:lpstr>McKinsey</vt:lpstr>
      <vt:lpstr>Mckinsey—7 S</vt:lpstr>
      <vt:lpstr>Mckinsey</vt:lpstr>
      <vt:lpstr>Mckinsey-7 s</vt:lpstr>
      <vt:lpstr>Mckinsey--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BCG MODEL</dc:title>
  <dc:creator>Abhay</dc:creator>
  <cp:lastModifiedBy>Michele Baroni</cp:lastModifiedBy>
  <cp:revision>2</cp:revision>
  <dcterms:created xsi:type="dcterms:W3CDTF">2024-06-13T11:14:25Z</dcterms:created>
  <dcterms:modified xsi:type="dcterms:W3CDTF">2024-06-13T11:16:49Z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2022-01-08T00:00:00Z</vt:filetime>
  </property>
  <property fmtid="{D5CDD505-2E9C-101B-9397-08002B2CF9AE}" pid="3" name="Creator">
    <vt:lpwstr>Impress</vt:lpwstr>
  </property>
  <property fmtid="{D5CDD505-2E9C-101B-9397-08002B2CF9AE}" pid="4" name="LastSaved">
    <vt:filetime>2022-01-08T00:00:00Z</vt:filetime>
  </property>
</Properties>
</file>