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61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471"/>
    <a:srgbClr val="D378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87"/>
  </p:normalViewPr>
  <p:slideViewPr>
    <p:cSldViewPr snapToGrid="0" snapToObjects="1">
      <p:cViewPr varScale="1">
        <p:scale>
          <a:sx n="63" d="100"/>
          <a:sy n="63" d="100"/>
        </p:scale>
        <p:origin x="13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A0ED8B-1889-F34F-A168-55A7EF5465CA}" type="datetimeFigureOut">
              <a:rPr lang="de-DE" smtClean="0"/>
              <a:t>18.06.2024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DE77A6-84E8-3C41-8131-98A7C563FAC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0813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www.strategypunk.com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5DB3D-DE0A-C64E-8495-C52B85F2674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257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D61E82B-5D8A-E74F-B041-97C250D01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091" y="275982"/>
            <a:ext cx="7993625" cy="471270"/>
          </a:xfrm>
        </p:spPr>
        <p:txBody>
          <a:bodyPr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A96ED68-DF7A-B043-9BF9-94699E2D3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117" y="1517453"/>
            <a:ext cx="8268928" cy="452232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3D7242B-7D50-D742-892D-642A9F21A4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08000" y="6388274"/>
            <a:ext cx="3528000" cy="360000"/>
          </a:xfrm>
          <a:prstGeom prst="rect">
            <a:avLst/>
          </a:prstGeom>
        </p:spPr>
        <p:txBody>
          <a:bodyPr vert="horz" lIns="91440" tIns="180000" rIns="91440" bIns="45720" rtlCol="0" anchor="ctr"/>
          <a:lstStyle>
            <a:lvl1pPr algn="ctr">
              <a:defRPr sz="1200">
                <a:solidFill>
                  <a:srgbClr val="0033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err="1"/>
              <a:t>www.strategypunk.com</a:t>
            </a:r>
            <a:endParaRPr lang="de-DE" dirty="0"/>
          </a:p>
        </p:txBody>
      </p:sp>
      <p:sp>
        <p:nvSpPr>
          <p:cNvPr id="10" name="Textplatzhalter 10">
            <a:extLst>
              <a:ext uri="{FF2B5EF4-FFF2-40B4-BE49-F238E27FC236}">
                <a16:creationId xmlns:a16="http://schemas.microsoft.com/office/drawing/2014/main" id="{3C2F4794-550E-8D4F-B59A-2174192245A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8091" y="766081"/>
            <a:ext cx="3684587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  <p:sp>
        <p:nvSpPr>
          <p:cNvPr id="11" name="Rectangle 27">
            <a:extLst>
              <a:ext uri="{FF2B5EF4-FFF2-40B4-BE49-F238E27FC236}">
                <a16:creationId xmlns:a16="http://schemas.microsoft.com/office/drawing/2014/main" id="{494FF756-6BBE-D940-9AEA-127540085A35}"/>
              </a:ext>
            </a:extLst>
          </p:cNvPr>
          <p:cNvSpPr/>
          <p:nvPr userDrawn="1"/>
        </p:nvSpPr>
        <p:spPr>
          <a:xfrm>
            <a:off x="464159" y="264107"/>
            <a:ext cx="144000" cy="900000"/>
          </a:xfrm>
          <a:prstGeom prst="rect">
            <a:avLst/>
          </a:prstGeom>
          <a:solidFill>
            <a:srgbClr val="33647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BC555B17-6DC8-0748-BDBC-2F65F75D336F}"/>
              </a:ext>
            </a:extLst>
          </p:cNvPr>
          <p:cNvSpPr/>
          <p:nvPr userDrawn="1"/>
        </p:nvSpPr>
        <p:spPr>
          <a:xfrm>
            <a:off x="8191045" y="6270171"/>
            <a:ext cx="540000" cy="588486"/>
          </a:xfrm>
          <a:prstGeom prst="rect">
            <a:avLst/>
          </a:prstGeom>
          <a:solidFill>
            <a:srgbClr val="3364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6323F677-A223-5A44-B506-CC54D73870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91045" y="6388274"/>
            <a:ext cx="531556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2612E01-7D5A-47C4-9555-ABD80744DF40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5688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www.strategypunk.com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5DB3D-DE0A-C64E-8495-C52B85F2674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1830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A15723A7-FA9D-2C4A-9AAF-24165EB989B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999" t="-1" r="5182" b="5823"/>
          <a:stretch/>
        </p:blipFill>
        <p:spPr>
          <a:xfrm>
            <a:off x="20" y="9"/>
            <a:ext cx="9143980" cy="6857991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53370B55-556F-3745-A45F-61C77CABD3C6}"/>
              </a:ext>
            </a:extLst>
          </p:cNvPr>
          <p:cNvSpPr txBox="1"/>
          <p:nvPr/>
        </p:nvSpPr>
        <p:spPr>
          <a:xfrm>
            <a:off x="1183883" y="4164170"/>
            <a:ext cx="62910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2800" b="1" dirty="0">
                <a:solidFill>
                  <a:srgbClr val="D378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Basic Strategy Frameworks &amp; Tools</a:t>
            </a:r>
          </a:p>
        </p:txBody>
      </p:sp>
    </p:spTree>
    <p:extLst>
      <p:ext uri="{BB962C8B-B14F-4D97-AF65-F5344CB8AC3E}">
        <p14:creationId xmlns:p14="http://schemas.microsoft.com/office/powerpoint/2010/main" val="77579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B917C2-31EF-4A44-8D0A-C467494A0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>
                <a:solidFill>
                  <a:srgbClr val="3364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THREE-HORIZONS </a:t>
            </a:r>
            <a:r>
              <a:rPr lang="de-DE" sz="3200" dirty="0" err="1">
                <a:solidFill>
                  <a:srgbClr val="3364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framework</a:t>
            </a:r>
            <a:endParaRPr lang="de-DE" sz="3200" dirty="0">
              <a:solidFill>
                <a:srgbClr val="33647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737BEAD-056B-5F4C-83B2-A734124CE9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8091" y="766081"/>
            <a:ext cx="6268193" cy="392112"/>
          </a:xfrm>
        </p:spPr>
        <p:txBody>
          <a:bodyPr/>
          <a:lstStyle/>
          <a:p>
            <a:r>
              <a:rPr lang="en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 types of business in terms of years</a:t>
            </a:r>
          </a:p>
          <a:p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C7CF123-66DF-D644-9C22-3EC1F0AC24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612E01-7D5A-47C4-9555-ABD80744DF40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18" name="Line 7">
            <a:extLst>
              <a:ext uri="{FF2B5EF4-FFF2-40B4-BE49-F238E27FC236}">
                <a16:creationId xmlns:a16="http://schemas.microsoft.com/office/drawing/2014/main" id="{59EB60B4-991A-484A-8892-E4E6E022879F}"/>
              </a:ext>
            </a:extLst>
          </p:cNvPr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>
            <a:off x="1024221" y="1747461"/>
            <a:ext cx="0" cy="3960000"/>
          </a:xfrm>
          <a:prstGeom prst="line">
            <a:avLst/>
          </a:prstGeom>
          <a:noFill/>
          <a:ln w="38100">
            <a:solidFill>
              <a:srgbClr val="33647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19" name="Text Box 12">
            <a:extLst>
              <a:ext uri="{FF2B5EF4-FFF2-40B4-BE49-F238E27FC236}">
                <a16:creationId xmlns:a16="http://schemas.microsoft.com/office/drawing/2014/main" id="{52A5BACB-31B5-2644-A619-2B27311B25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5521" y="3921166"/>
            <a:ext cx="4746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endParaRPr lang="de-DE" altLang="de-DE" sz="1200">
              <a:solidFill>
                <a:prstClr val="black"/>
              </a:solidFill>
              <a:latin typeface="Arial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D997641E-C787-9E42-94DC-66744E122451}"/>
              </a:ext>
            </a:extLst>
          </p:cNvPr>
          <p:cNvSpPr txBox="1"/>
          <p:nvPr/>
        </p:nvSpPr>
        <p:spPr>
          <a:xfrm rot="16200000">
            <a:off x="120574" y="3350330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prstClr val="black"/>
                </a:solidFill>
                <a:latin typeface="Arial"/>
              </a:rPr>
              <a:t>PROFIT</a:t>
            </a:r>
          </a:p>
        </p:txBody>
      </p:sp>
      <p:sp>
        <p:nvSpPr>
          <p:cNvPr id="21" name="Line 7">
            <a:extLst>
              <a:ext uri="{FF2B5EF4-FFF2-40B4-BE49-F238E27FC236}">
                <a16:creationId xmlns:a16="http://schemas.microsoft.com/office/drawing/2014/main" id="{13B39951-FD93-6645-845E-4F988589CDBE}"/>
              </a:ext>
            </a:extLst>
          </p:cNvPr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 flipH="1" flipV="1">
            <a:off x="1008057" y="5705925"/>
            <a:ext cx="7488000" cy="0"/>
          </a:xfrm>
          <a:prstGeom prst="line">
            <a:avLst/>
          </a:prstGeom>
          <a:noFill/>
          <a:ln w="38100">
            <a:solidFill>
              <a:srgbClr val="33647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F1E50563-DC46-8049-8C5C-60A69DB05322}"/>
              </a:ext>
            </a:extLst>
          </p:cNvPr>
          <p:cNvSpPr txBox="1"/>
          <p:nvPr/>
        </p:nvSpPr>
        <p:spPr>
          <a:xfrm>
            <a:off x="3598017" y="5868440"/>
            <a:ext cx="1809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prstClr val="black"/>
                </a:solidFill>
                <a:latin typeface="Arial"/>
              </a:rPr>
              <a:t>Time (in </a:t>
            </a:r>
            <a:r>
              <a:rPr lang="de-DE" b="1" dirty="0" err="1">
                <a:solidFill>
                  <a:prstClr val="black"/>
                </a:solidFill>
                <a:latin typeface="Arial"/>
              </a:rPr>
              <a:t>years</a:t>
            </a:r>
            <a:r>
              <a:rPr lang="de-DE" b="1" dirty="0">
                <a:solidFill>
                  <a:prstClr val="black"/>
                </a:solidFill>
                <a:latin typeface="Arial"/>
              </a:rPr>
              <a:t>)</a:t>
            </a:r>
          </a:p>
        </p:txBody>
      </p:sp>
      <p:sp>
        <p:nvSpPr>
          <p:cNvPr id="23" name="Freihandform: Form 46">
            <a:extLst>
              <a:ext uri="{FF2B5EF4-FFF2-40B4-BE49-F238E27FC236}">
                <a16:creationId xmlns:a16="http://schemas.microsoft.com/office/drawing/2014/main" id="{5B65D6AD-4BE3-124A-B42C-8E2CDA59F72D}"/>
              </a:ext>
            </a:extLst>
          </p:cNvPr>
          <p:cNvSpPr/>
          <p:nvPr/>
        </p:nvSpPr>
        <p:spPr>
          <a:xfrm rot="21355993">
            <a:off x="2183117" y="3577607"/>
            <a:ext cx="4655115" cy="828343"/>
          </a:xfrm>
          <a:custGeom>
            <a:avLst/>
            <a:gdLst>
              <a:gd name="connsiteX0" fmla="*/ 0 w 4912962"/>
              <a:gd name="connsiteY0" fmla="*/ 736483 h 736483"/>
              <a:gd name="connsiteX1" fmla="*/ 2200759 w 4912962"/>
              <a:gd name="connsiteY1" fmla="*/ 23561 h 736483"/>
              <a:gd name="connsiteX2" fmla="*/ 4912962 w 4912962"/>
              <a:gd name="connsiteY2" fmla="*/ 240537 h 736483"/>
              <a:gd name="connsiteX0" fmla="*/ 0 w 4846772"/>
              <a:gd name="connsiteY0" fmla="*/ 923100 h 923100"/>
              <a:gd name="connsiteX1" fmla="*/ 2134569 w 4846772"/>
              <a:gd name="connsiteY1" fmla="*/ 34999 h 923100"/>
              <a:gd name="connsiteX2" fmla="*/ 4846772 w 4846772"/>
              <a:gd name="connsiteY2" fmla="*/ 251975 h 923100"/>
              <a:gd name="connsiteX0" fmla="*/ 0 w 4846772"/>
              <a:gd name="connsiteY0" fmla="*/ 1039893 h 1039893"/>
              <a:gd name="connsiteX1" fmla="*/ 2080807 w 4846772"/>
              <a:gd name="connsiteY1" fmla="*/ 24020 h 1039893"/>
              <a:gd name="connsiteX2" fmla="*/ 4846772 w 4846772"/>
              <a:gd name="connsiteY2" fmla="*/ 368768 h 1039893"/>
              <a:gd name="connsiteX0" fmla="*/ 0 w 4836369"/>
              <a:gd name="connsiteY0" fmla="*/ 1050544 h 1050544"/>
              <a:gd name="connsiteX1" fmla="*/ 2080807 w 4836369"/>
              <a:gd name="connsiteY1" fmla="*/ 34671 h 1050544"/>
              <a:gd name="connsiteX2" fmla="*/ 4836369 w 4836369"/>
              <a:gd name="connsiteY2" fmla="*/ 301080 h 1050544"/>
              <a:gd name="connsiteX0" fmla="*/ 0 w 4836369"/>
              <a:gd name="connsiteY0" fmla="*/ 933052 h 933052"/>
              <a:gd name="connsiteX1" fmla="*/ 1590249 w 4836369"/>
              <a:gd name="connsiteY1" fmla="*/ 55914 h 933052"/>
              <a:gd name="connsiteX2" fmla="*/ 4836369 w 4836369"/>
              <a:gd name="connsiteY2" fmla="*/ 183588 h 933052"/>
              <a:gd name="connsiteX0" fmla="*/ 0 w 4602365"/>
              <a:gd name="connsiteY0" fmla="*/ 916143 h 916143"/>
              <a:gd name="connsiteX1" fmla="*/ 1356245 w 4602365"/>
              <a:gd name="connsiteY1" fmla="*/ 54751 h 916143"/>
              <a:gd name="connsiteX2" fmla="*/ 4602365 w 4602365"/>
              <a:gd name="connsiteY2" fmla="*/ 182425 h 916143"/>
              <a:gd name="connsiteX0" fmla="*/ 0 w 4602365"/>
              <a:gd name="connsiteY0" fmla="*/ 916143 h 916143"/>
              <a:gd name="connsiteX1" fmla="*/ 1356245 w 4602365"/>
              <a:gd name="connsiteY1" fmla="*/ 54751 h 916143"/>
              <a:gd name="connsiteX2" fmla="*/ 4602365 w 4602365"/>
              <a:gd name="connsiteY2" fmla="*/ 182425 h 916143"/>
              <a:gd name="connsiteX0" fmla="*/ 0 w 4769445"/>
              <a:gd name="connsiteY0" fmla="*/ 854364 h 854364"/>
              <a:gd name="connsiteX1" fmla="*/ 1523325 w 4769445"/>
              <a:gd name="connsiteY1" fmla="*/ 50503 h 854364"/>
              <a:gd name="connsiteX2" fmla="*/ 4769445 w 4769445"/>
              <a:gd name="connsiteY2" fmla="*/ 178177 h 854364"/>
              <a:gd name="connsiteX0" fmla="*/ 0 w 4769445"/>
              <a:gd name="connsiteY0" fmla="*/ 854364 h 854364"/>
              <a:gd name="connsiteX1" fmla="*/ 1523325 w 4769445"/>
              <a:gd name="connsiteY1" fmla="*/ 50503 h 854364"/>
              <a:gd name="connsiteX2" fmla="*/ 4769445 w 4769445"/>
              <a:gd name="connsiteY2" fmla="*/ 178177 h 854364"/>
              <a:gd name="connsiteX0" fmla="*/ 0 w 4796327"/>
              <a:gd name="connsiteY0" fmla="*/ 838189 h 838189"/>
              <a:gd name="connsiteX1" fmla="*/ 1523325 w 4796327"/>
              <a:gd name="connsiteY1" fmla="*/ 34328 h 838189"/>
              <a:gd name="connsiteX2" fmla="*/ 4796327 w 4796327"/>
              <a:gd name="connsiteY2" fmla="*/ 225887 h 838189"/>
              <a:gd name="connsiteX0" fmla="*/ 0 w 4797339"/>
              <a:gd name="connsiteY0" fmla="*/ 854718 h 854718"/>
              <a:gd name="connsiteX1" fmla="*/ 1524337 w 4797339"/>
              <a:gd name="connsiteY1" fmla="*/ 35391 h 854718"/>
              <a:gd name="connsiteX2" fmla="*/ 4797339 w 4797339"/>
              <a:gd name="connsiteY2" fmla="*/ 226950 h 854718"/>
              <a:gd name="connsiteX0" fmla="*/ 0 w 4797339"/>
              <a:gd name="connsiteY0" fmla="*/ 868124 h 868124"/>
              <a:gd name="connsiteX1" fmla="*/ 1525349 w 4797339"/>
              <a:gd name="connsiteY1" fmla="*/ 33332 h 868124"/>
              <a:gd name="connsiteX2" fmla="*/ 4797339 w 4797339"/>
              <a:gd name="connsiteY2" fmla="*/ 240356 h 868124"/>
              <a:gd name="connsiteX0" fmla="*/ 0 w 4797339"/>
              <a:gd name="connsiteY0" fmla="*/ 845675 h 845675"/>
              <a:gd name="connsiteX1" fmla="*/ 1525349 w 4797339"/>
              <a:gd name="connsiteY1" fmla="*/ 10883 h 845675"/>
              <a:gd name="connsiteX2" fmla="*/ 4797339 w 4797339"/>
              <a:gd name="connsiteY2" fmla="*/ 217907 h 845675"/>
              <a:gd name="connsiteX0" fmla="*/ 0 w 4655115"/>
              <a:gd name="connsiteY0" fmla="*/ 828343 h 828343"/>
              <a:gd name="connsiteX1" fmla="*/ 1383125 w 4655115"/>
              <a:gd name="connsiteY1" fmla="*/ 30836 h 828343"/>
              <a:gd name="connsiteX2" fmla="*/ 4655115 w 4655115"/>
              <a:gd name="connsiteY2" fmla="*/ 237860 h 828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5115" h="828343">
                <a:moveTo>
                  <a:pt x="0" y="828343"/>
                </a:moveTo>
                <a:cubicBezTo>
                  <a:pt x="465062" y="405231"/>
                  <a:pt x="607273" y="129250"/>
                  <a:pt x="1383125" y="30836"/>
                </a:cubicBezTo>
                <a:cubicBezTo>
                  <a:pt x="2158977" y="-67578"/>
                  <a:pt x="3708427" y="88043"/>
                  <a:pt x="4655115" y="237860"/>
                </a:cubicBezTo>
              </a:path>
            </a:pathLst>
          </a:custGeom>
          <a:noFill/>
          <a:ln w="28575" cap="flat" cmpd="sng" algn="ctr">
            <a:solidFill>
              <a:srgbClr val="33647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Freihandform: Form 48">
            <a:extLst>
              <a:ext uri="{FF2B5EF4-FFF2-40B4-BE49-F238E27FC236}">
                <a16:creationId xmlns:a16="http://schemas.microsoft.com/office/drawing/2014/main" id="{61E13918-4F53-254D-8875-73F5C1CAC530}"/>
              </a:ext>
            </a:extLst>
          </p:cNvPr>
          <p:cNvSpPr/>
          <p:nvPr/>
        </p:nvSpPr>
        <p:spPr>
          <a:xfrm rot="21375290">
            <a:off x="1030140" y="4518519"/>
            <a:ext cx="4655115" cy="828343"/>
          </a:xfrm>
          <a:custGeom>
            <a:avLst/>
            <a:gdLst>
              <a:gd name="connsiteX0" fmla="*/ 0 w 4912962"/>
              <a:gd name="connsiteY0" fmla="*/ 736483 h 736483"/>
              <a:gd name="connsiteX1" fmla="*/ 2200759 w 4912962"/>
              <a:gd name="connsiteY1" fmla="*/ 23561 h 736483"/>
              <a:gd name="connsiteX2" fmla="*/ 4912962 w 4912962"/>
              <a:gd name="connsiteY2" fmla="*/ 240537 h 736483"/>
              <a:gd name="connsiteX0" fmla="*/ 0 w 4846772"/>
              <a:gd name="connsiteY0" fmla="*/ 923100 h 923100"/>
              <a:gd name="connsiteX1" fmla="*/ 2134569 w 4846772"/>
              <a:gd name="connsiteY1" fmla="*/ 34999 h 923100"/>
              <a:gd name="connsiteX2" fmla="*/ 4846772 w 4846772"/>
              <a:gd name="connsiteY2" fmla="*/ 251975 h 923100"/>
              <a:gd name="connsiteX0" fmla="*/ 0 w 4846772"/>
              <a:gd name="connsiteY0" fmla="*/ 1039893 h 1039893"/>
              <a:gd name="connsiteX1" fmla="*/ 2080807 w 4846772"/>
              <a:gd name="connsiteY1" fmla="*/ 24020 h 1039893"/>
              <a:gd name="connsiteX2" fmla="*/ 4846772 w 4846772"/>
              <a:gd name="connsiteY2" fmla="*/ 368768 h 1039893"/>
              <a:gd name="connsiteX0" fmla="*/ 0 w 4836369"/>
              <a:gd name="connsiteY0" fmla="*/ 1050544 h 1050544"/>
              <a:gd name="connsiteX1" fmla="*/ 2080807 w 4836369"/>
              <a:gd name="connsiteY1" fmla="*/ 34671 h 1050544"/>
              <a:gd name="connsiteX2" fmla="*/ 4836369 w 4836369"/>
              <a:gd name="connsiteY2" fmla="*/ 301080 h 1050544"/>
              <a:gd name="connsiteX0" fmla="*/ 0 w 4836369"/>
              <a:gd name="connsiteY0" fmla="*/ 933052 h 933052"/>
              <a:gd name="connsiteX1" fmla="*/ 1590249 w 4836369"/>
              <a:gd name="connsiteY1" fmla="*/ 55914 h 933052"/>
              <a:gd name="connsiteX2" fmla="*/ 4836369 w 4836369"/>
              <a:gd name="connsiteY2" fmla="*/ 183588 h 933052"/>
              <a:gd name="connsiteX0" fmla="*/ 0 w 4602365"/>
              <a:gd name="connsiteY0" fmla="*/ 916143 h 916143"/>
              <a:gd name="connsiteX1" fmla="*/ 1356245 w 4602365"/>
              <a:gd name="connsiteY1" fmla="*/ 54751 h 916143"/>
              <a:gd name="connsiteX2" fmla="*/ 4602365 w 4602365"/>
              <a:gd name="connsiteY2" fmla="*/ 182425 h 916143"/>
              <a:gd name="connsiteX0" fmla="*/ 0 w 4602365"/>
              <a:gd name="connsiteY0" fmla="*/ 916143 h 916143"/>
              <a:gd name="connsiteX1" fmla="*/ 1356245 w 4602365"/>
              <a:gd name="connsiteY1" fmla="*/ 54751 h 916143"/>
              <a:gd name="connsiteX2" fmla="*/ 4602365 w 4602365"/>
              <a:gd name="connsiteY2" fmla="*/ 182425 h 916143"/>
              <a:gd name="connsiteX0" fmla="*/ 0 w 4769445"/>
              <a:gd name="connsiteY0" fmla="*/ 854364 h 854364"/>
              <a:gd name="connsiteX1" fmla="*/ 1523325 w 4769445"/>
              <a:gd name="connsiteY1" fmla="*/ 50503 h 854364"/>
              <a:gd name="connsiteX2" fmla="*/ 4769445 w 4769445"/>
              <a:gd name="connsiteY2" fmla="*/ 178177 h 854364"/>
              <a:gd name="connsiteX0" fmla="*/ 0 w 4769445"/>
              <a:gd name="connsiteY0" fmla="*/ 854364 h 854364"/>
              <a:gd name="connsiteX1" fmla="*/ 1523325 w 4769445"/>
              <a:gd name="connsiteY1" fmla="*/ 50503 h 854364"/>
              <a:gd name="connsiteX2" fmla="*/ 4769445 w 4769445"/>
              <a:gd name="connsiteY2" fmla="*/ 178177 h 854364"/>
              <a:gd name="connsiteX0" fmla="*/ 0 w 4796327"/>
              <a:gd name="connsiteY0" fmla="*/ 838189 h 838189"/>
              <a:gd name="connsiteX1" fmla="*/ 1523325 w 4796327"/>
              <a:gd name="connsiteY1" fmla="*/ 34328 h 838189"/>
              <a:gd name="connsiteX2" fmla="*/ 4796327 w 4796327"/>
              <a:gd name="connsiteY2" fmla="*/ 225887 h 838189"/>
              <a:gd name="connsiteX0" fmla="*/ 0 w 4797339"/>
              <a:gd name="connsiteY0" fmla="*/ 854718 h 854718"/>
              <a:gd name="connsiteX1" fmla="*/ 1524337 w 4797339"/>
              <a:gd name="connsiteY1" fmla="*/ 35391 h 854718"/>
              <a:gd name="connsiteX2" fmla="*/ 4797339 w 4797339"/>
              <a:gd name="connsiteY2" fmla="*/ 226950 h 854718"/>
              <a:gd name="connsiteX0" fmla="*/ 0 w 4797339"/>
              <a:gd name="connsiteY0" fmla="*/ 868124 h 868124"/>
              <a:gd name="connsiteX1" fmla="*/ 1525349 w 4797339"/>
              <a:gd name="connsiteY1" fmla="*/ 33332 h 868124"/>
              <a:gd name="connsiteX2" fmla="*/ 4797339 w 4797339"/>
              <a:gd name="connsiteY2" fmla="*/ 240356 h 868124"/>
              <a:gd name="connsiteX0" fmla="*/ 0 w 4797339"/>
              <a:gd name="connsiteY0" fmla="*/ 845675 h 845675"/>
              <a:gd name="connsiteX1" fmla="*/ 1525349 w 4797339"/>
              <a:gd name="connsiteY1" fmla="*/ 10883 h 845675"/>
              <a:gd name="connsiteX2" fmla="*/ 4797339 w 4797339"/>
              <a:gd name="connsiteY2" fmla="*/ 217907 h 845675"/>
              <a:gd name="connsiteX0" fmla="*/ 0 w 4655115"/>
              <a:gd name="connsiteY0" fmla="*/ 828343 h 828343"/>
              <a:gd name="connsiteX1" fmla="*/ 1383125 w 4655115"/>
              <a:gd name="connsiteY1" fmla="*/ 30836 h 828343"/>
              <a:gd name="connsiteX2" fmla="*/ 4655115 w 4655115"/>
              <a:gd name="connsiteY2" fmla="*/ 237860 h 828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5115" h="828343">
                <a:moveTo>
                  <a:pt x="0" y="828343"/>
                </a:moveTo>
                <a:cubicBezTo>
                  <a:pt x="465062" y="405231"/>
                  <a:pt x="607273" y="129250"/>
                  <a:pt x="1383125" y="30836"/>
                </a:cubicBezTo>
                <a:cubicBezTo>
                  <a:pt x="2158977" y="-67578"/>
                  <a:pt x="3708427" y="88043"/>
                  <a:pt x="4655115" y="237860"/>
                </a:cubicBezTo>
              </a:path>
            </a:pathLst>
          </a:custGeom>
          <a:noFill/>
          <a:ln w="28575" cap="flat" cmpd="sng" algn="ctr">
            <a:solidFill>
              <a:srgbClr val="33647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120A1E98-ABE2-ED44-82E9-693C3130852F}"/>
              </a:ext>
            </a:extLst>
          </p:cNvPr>
          <p:cNvSpPr txBox="1"/>
          <p:nvPr/>
        </p:nvSpPr>
        <p:spPr>
          <a:xfrm>
            <a:off x="2070128" y="4955856"/>
            <a:ext cx="5416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prstClr val="black"/>
                </a:solidFill>
                <a:latin typeface="Arial"/>
              </a:rPr>
              <a:t>HORIZION 1 – </a:t>
            </a:r>
            <a:r>
              <a:rPr lang="de-DE" b="1" dirty="0" err="1">
                <a:solidFill>
                  <a:prstClr val="black"/>
                </a:solidFill>
                <a:latin typeface="Arial"/>
              </a:rPr>
              <a:t>extend</a:t>
            </a:r>
            <a:r>
              <a:rPr lang="de-DE" b="1" dirty="0">
                <a:solidFill>
                  <a:prstClr val="black"/>
                </a:solidFill>
                <a:latin typeface="Arial"/>
              </a:rPr>
              <a:t> and </a:t>
            </a:r>
            <a:r>
              <a:rPr lang="de-DE" b="1" dirty="0" err="1">
                <a:solidFill>
                  <a:prstClr val="black"/>
                </a:solidFill>
                <a:latin typeface="Arial"/>
              </a:rPr>
              <a:t>defend</a:t>
            </a:r>
            <a:r>
              <a:rPr lang="de-DE" b="1" dirty="0">
                <a:solidFill>
                  <a:prstClr val="black"/>
                </a:solidFill>
                <a:latin typeface="Arial"/>
              </a:rPr>
              <a:t> </a:t>
            </a:r>
            <a:r>
              <a:rPr lang="de-DE" b="1" dirty="0" err="1">
                <a:solidFill>
                  <a:prstClr val="black"/>
                </a:solidFill>
                <a:latin typeface="Arial"/>
              </a:rPr>
              <a:t>core</a:t>
            </a:r>
            <a:r>
              <a:rPr lang="de-DE" b="1" dirty="0">
                <a:solidFill>
                  <a:prstClr val="black"/>
                </a:solidFill>
                <a:latin typeface="Arial"/>
              </a:rPr>
              <a:t> </a:t>
            </a:r>
            <a:r>
              <a:rPr lang="de-DE" b="1" dirty="0" err="1">
                <a:solidFill>
                  <a:prstClr val="black"/>
                </a:solidFill>
                <a:latin typeface="Arial"/>
              </a:rPr>
              <a:t>business</a:t>
            </a:r>
            <a:endParaRPr lang="de-DE" b="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C73F31AD-704D-8F43-AB95-A61D849663B9}"/>
              </a:ext>
            </a:extLst>
          </p:cNvPr>
          <p:cNvSpPr txBox="1"/>
          <p:nvPr/>
        </p:nvSpPr>
        <p:spPr>
          <a:xfrm>
            <a:off x="3292407" y="3935926"/>
            <a:ext cx="5083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prstClr val="black"/>
                </a:solidFill>
                <a:latin typeface="Arial"/>
              </a:rPr>
              <a:t>HORIZION 2 – </a:t>
            </a:r>
            <a:r>
              <a:rPr lang="de-DE" b="1" dirty="0" err="1">
                <a:solidFill>
                  <a:prstClr val="black"/>
                </a:solidFill>
                <a:latin typeface="Arial"/>
              </a:rPr>
              <a:t>build</a:t>
            </a:r>
            <a:r>
              <a:rPr lang="de-DE" b="1" dirty="0">
                <a:solidFill>
                  <a:prstClr val="black"/>
                </a:solidFill>
                <a:latin typeface="Arial"/>
              </a:rPr>
              <a:t> </a:t>
            </a:r>
            <a:r>
              <a:rPr lang="de-DE" b="1" dirty="0" err="1">
                <a:solidFill>
                  <a:prstClr val="black"/>
                </a:solidFill>
                <a:latin typeface="Arial"/>
              </a:rPr>
              <a:t>up</a:t>
            </a:r>
            <a:r>
              <a:rPr lang="de-DE" b="1" dirty="0">
                <a:solidFill>
                  <a:prstClr val="black"/>
                </a:solidFill>
                <a:latin typeface="Arial"/>
              </a:rPr>
              <a:t> </a:t>
            </a:r>
            <a:r>
              <a:rPr lang="de-DE" b="1" dirty="0" err="1">
                <a:solidFill>
                  <a:prstClr val="black"/>
                </a:solidFill>
                <a:latin typeface="Arial"/>
              </a:rPr>
              <a:t>emerging</a:t>
            </a:r>
            <a:r>
              <a:rPr lang="de-DE" b="1" dirty="0">
                <a:solidFill>
                  <a:prstClr val="black"/>
                </a:solidFill>
                <a:latin typeface="Arial"/>
              </a:rPr>
              <a:t> </a:t>
            </a:r>
            <a:r>
              <a:rPr lang="de-DE" b="1" dirty="0" err="1">
                <a:solidFill>
                  <a:prstClr val="black"/>
                </a:solidFill>
                <a:latin typeface="Arial"/>
              </a:rPr>
              <a:t>businesses</a:t>
            </a:r>
            <a:endParaRPr lang="de-DE" b="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7" name="Freihandform: Form 52">
            <a:extLst>
              <a:ext uri="{FF2B5EF4-FFF2-40B4-BE49-F238E27FC236}">
                <a16:creationId xmlns:a16="http://schemas.microsoft.com/office/drawing/2014/main" id="{5B3BD7BB-2DAE-194E-BA85-BA5C99CA0B73}"/>
              </a:ext>
            </a:extLst>
          </p:cNvPr>
          <p:cNvSpPr/>
          <p:nvPr/>
        </p:nvSpPr>
        <p:spPr>
          <a:xfrm rot="21307854">
            <a:off x="3318499" y="2602831"/>
            <a:ext cx="4655115" cy="828343"/>
          </a:xfrm>
          <a:custGeom>
            <a:avLst/>
            <a:gdLst>
              <a:gd name="connsiteX0" fmla="*/ 0 w 4912962"/>
              <a:gd name="connsiteY0" fmla="*/ 736483 h 736483"/>
              <a:gd name="connsiteX1" fmla="*/ 2200759 w 4912962"/>
              <a:gd name="connsiteY1" fmla="*/ 23561 h 736483"/>
              <a:gd name="connsiteX2" fmla="*/ 4912962 w 4912962"/>
              <a:gd name="connsiteY2" fmla="*/ 240537 h 736483"/>
              <a:gd name="connsiteX0" fmla="*/ 0 w 4846772"/>
              <a:gd name="connsiteY0" fmla="*/ 923100 h 923100"/>
              <a:gd name="connsiteX1" fmla="*/ 2134569 w 4846772"/>
              <a:gd name="connsiteY1" fmla="*/ 34999 h 923100"/>
              <a:gd name="connsiteX2" fmla="*/ 4846772 w 4846772"/>
              <a:gd name="connsiteY2" fmla="*/ 251975 h 923100"/>
              <a:gd name="connsiteX0" fmla="*/ 0 w 4846772"/>
              <a:gd name="connsiteY0" fmla="*/ 1039893 h 1039893"/>
              <a:gd name="connsiteX1" fmla="*/ 2080807 w 4846772"/>
              <a:gd name="connsiteY1" fmla="*/ 24020 h 1039893"/>
              <a:gd name="connsiteX2" fmla="*/ 4846772 w 4846772"/>
              <a:gd name="connsiteY2" fmla="*/ 368768 h 1039893"/>
              <a:gd name="connsiteX0" fmla="*/ 0 w 4836369"/>
              <a:gd name="connsiteY0" fmla="*/ 1050544 h 1050544"/>
              <a:gd name="connsiteX1" fmla="*/ 2080807 w 4836369"/>
              <a:gd name="connsiteY1" fmla="*/ 34671 h 1050544"/>
              <a:gd name="connsiteX2" fmla="*/ 4836369 w 4836369"/>
              <a:gd name="connsiteY2" fmla="*/ 301080 h 1050544"/>
              <a:gd name="connsiteX0" fmla="*/ 0 w 4836369"/>
              <a:gd name="connsiteY0" fmla="*/ 933052 h 933052"/>
              <a:gd name="connsiteX1" fmla="*/ 1590249 w 4836369"/>
              <a:gd name="connsiteY1" fmla="*/ 55914 h 933052"/>
              <a:gd name="connsiteX2" fmla="*/ 4836369 w 4836369"/>
              <a:gd name="connsiteY2" fmla="*/ 183588 h 933052"/>
              <a:gd name="connsiteX0" fmla="*/ 0 w 4602365"/>
              <a:gd name="connsiteY0" fmla="*/ 916143 h 916143"/>
              <a:gd name="connsiteX1" fmla="*/ 1356245 w 4602365"/>
              <a:gd name="connsiteY1" fmla="*/ 54751 h 916143"/>
              <a:gd name="connsiteX2" fmla="*/ 4602365 w 4602365"/>
              <a:gd name="connsiteY2" fmla="*/ 182425 h 916143"/>
              <a:gd name="connsiteX0" fmla="*/ 0 w 4602365"/>
              <a:gd name="connsiteY0" fmla="*/ 916143 h 916143"/>
              <a:gd name="connsiteX1" fmla="*/ 1356245 w 4602365"/>
              <a:gd name="connsiteY1" fmla="*/ 54751 h 916143"/>
              <a:gd name="connsiteX2" fmla="*/ 4602365 w 4602365"/>
              <a:gd name="connsiteY2" fmla="*/ 182425 h 916143"/>
              <a:gd name="connsiteX0" fmla="*/ 0 w 4769445"/>
              <a:gd name="connsiteY0" fmla="*/ 854364 h 854364"/>
              <a:gd name="connsiteX1" fmla="*/ 1523325 w 4769445"/>
              <a:gd name="connsiteY1" fmla="*/ 50503 h 854364"/>
              <a:gd name="connsiteX2" fmla="*/ 4769445 w 4769445"/>
              <a:gd name="connsiteY2" fmla="*/ 178177 h 854364"/>
              <a:gd name="connsiteX0" fmla="*/ 0 w 4769445"/>
              <a:gd name="connsiteY0" fmla="*/ 854364 h 854364"/>
              <a:gd name="connsiteX1" fmla="*/ 1523325 w 4769445"/>
              <a:gd name="connsiteY1" fmla="*/ 50503 h 854364"/>
              <a:gd name="connsiteX2" fmla="*/ 4769445 w 4769445"/>
              <a:gd name="connsiteY2" fmla="*/ 178177 h 854364"/>
              <a:gd name="connsiteX0" fmla="*/ 0 w 4796327"/>
              <a:gd name="connsiteY0" fmla="*/ 838189 h 838189"/>
              <a:gd name="connsiteX1" fmla="*/ 1523325 w 4796327"/>
              <a:gd name="connsiteY1" fmla="*/ 34328 h 838189"/>
              <a:gd name="connsiteX2" fmla="*/ 4796327 w 4796327"/>
              <a:gd name="connsiteY2" fmla="*/ 225887 h 838189"/>
              <a:gd name="connsiteX0" fmla="*/ 0 w 4797339"/>
              <a:gd name="connsiteY0" fmla="*/ 854718 h 854718"/>
              <a:gd name="connsiteX1" fmla="*/ 1524337 w 4797339"/>
              <a:gd name="connsiteY1" fmla="*/ 35391 h 854718"/>
              <a:gd name="connsiteX2" fmla="*/ 4797339 w 4797339"/>
              <a:gd name="connsiteY2" fmla="*/ 226950 h 854718"/>
              <a:gd name="connsiteX0" fmla="*/ 0 w 4797339"/>
              <a:gd name="connsiteY0" fmla="*/ 868124 h 868124"/>
              <a:gd name="connsiteX1" fmla="*/ 1525349 w 4797339"/>
              <a:gd name="connsiteY1" fmla="*/ 33332 h 868124"/>
              <a:gd name="connsiteX2" fmla="*/ 4797339 w 4797339"/>
              <a:gd name="connsiteY2" fmla="*/ 240356 h 868124"/>
              <a:gd name="connsiteX0" fmla="*/ 0 w 4797339"/>
              <a:gd name="connsiteY0" fmla="*/ 845675 h 845675"/>
              <a:gd name="connsiteX1" fmla="*/ 1525349 w 4797339"/>
              <a:gd name="connsiteY1" fmla="*/ 10883 h 845675"/>
              <a:gd name="connsiteX2" fmla="*/ 4797339 w 4797339"/>
              <a:gd name="connsiteY2" fmla="*/ 217907 h 845675"/>
              <a:gd name="connsiteX0" fmla="*/ 0 w 4655115"/>
              <a:gd name="connsiteY0" fmla="*/ 828343 h 828343"/>
              <a:gd name="connsiteX1" fmla="*/ 1383125 w 4655115"/>
              <a:gd name="connsiteY1" fmla="*/ 30836 h 828343"/>
              <a:gd name="connsiteX2" fmla="*/ 4655115 w 4655115"/>
              <a:gd name="connsiteY2" fmla="*/ 237860 h 828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55115" h="828343">
                <a:moveTo>
                  <a:pt x="0" y="828343"/>
                </a:moveTo>
                <a:cubicBezTo>
                  <a:pt x="465062" y="405231"/>
                  <a:pt x="607273" y="129250"/>
                  <a:pt x="1383125" y="30836"/>
                </a:cubicBezTo>
                <a:cubicBezTo>
                  <a:pt x="2158977" y="-67578"/>
                  <a:pt x="3708427" y="88043"/>
                  <a:pt x="4655115" y="237860"/>
                </a:cubicBezTo>
              </a:path>
            </a:pathLst>
          </a:custGeom>
          <a:noFill/>
          <a:ln w="28575" cap="flat" cmpd="sng" algn="ctr">
            <a:solidFill>
              <a:srgbClr val="33647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D99A51E5-703C-9848-9102-C2615F45B899}"/>
              </a:ext>
            </a:extLst>
          </p:cNvPr>
          <p:cNvSpPr txBox="1"/>
          <p:nvPr/>
        </p:nvSpPr>
        <p:spPr>
          <a:xfrm>
            <a:off x="4502592" y="2972037"/>
            <a:ext cx="3339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prstClr val="black"/>
                </a:solidFill>
                <a:latin typeface="Arial"/>
              </a:rPr>
              <a:t>HORIZION 3 – </a:t>
            </a:r>
            <a:r>
              <a:rPr lang="de-DE" b="1" dirty="0" err="1">
                <a:solidFill>
                  <a:prstClr val="black"/>
                </a:solidFill>
                <a:latin typeface="Arial"/>
              </a:rPr>
              <a:t>create</a:t>
            </a:r>
            <a:r>
              <a:rPr lang="de-DE" b="1" dirty="0">
                <a:solidFill>
                  <a:prstClr val="black"/>
                </a:solidFill>
                <a:latin typeface="Arial"/>
              </a:rPr>
              <a:t> </a:t>
            </a:r>
            <a:r>
              <a:rPr lang="de-DE" b="1" dirty="0" err="1">
                <a:solidFill>
                  <a:prstClr val="black"/>
                </a:solidFill>
                <a:latin typeface="Arial"/>
              </a:rPr>
              <a:t>options</a:t>
            </a:r>
            <a:endParaRPr lang="de-DE" b="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0610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8E644C-5944-E142-ACD0-21F86E74C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>
                <a:solidFill>
                  <a:srgbClr val="3364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SWOT Analysis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76007EF-3EFC-C346-B318-362AD12AC0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8091" y="766081"/>
            <a:ext cx="6099751" cy="392112"/>
          </a:xfrm>
        </p:spPr>
        <p:txBody>
          <a:bodyPr/>
          <a:lstStyle/>
          <a:p>
            <a:r>
              <a:rPr lang="en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Evaluate your company’s strategic capabilities</a:t>
            </a:r>
          </a:p>
          <a:p>
            <a:endParaRPr lang="en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B238B8-2562-7A41-A56C-AA904E797F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612E01-7D5A-47C4-9555-ABD80744DF40}" type="slidenum">
              <a:rPr lang="de-DE" smtClean="0"/>
              <a:pPr/>
              <a:t>3</a:t>
            </a:fld>
            <a:endParaRPr lang="de-DE" dirty="0"/>
          </a:p>
        </p:txBody>
      </p:sp>
      <p:graphicFrame>
        <p:nvGraphicFramePr>
          <p:cNvPr id="12" name="Group 96">
            <a:extLst>
              <a:ext uri="{FF2B5EF4-FFF2-40B4-BE49-F238E27FC236}">
                <a16:creationId xmlns:a16="http://schemas.microsoft.com/office/drawing/2014/main" id="{AAA9FC3A-7E90-C747-A2E0-2955CFA3C9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845091"/>
              </p:ext>
            </p:extLst>
          </p:nvPr>
        </p:nvGraphicFramePr>
        <p:xfrm>
          <a:off x="475504" y="1436321"/>
          <a:ext cx="8242154" cy="4608000"/>
        </p:xfrm>
        <a:graphic>
          <a:graphicData uri="http://schemas.openxmlformats.org/drawingml/2006/table">
            <a:tbl>
              <a:tblPr/>
              <a:tblGrid>
                <a:gridCol w="4145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96274">
                  <a:extLst>
                    <a:ext uri="{9D8B030D-6E8A-4147-A177-3AD203B41FA5}">
                      <a16:colId xmlns:a16="http://schemas.microsoft.com/office/drawing/2014/main" val="3368409197"/>
                    </a:ext>
                  </a:extLst>
                </a:gridCol>
              </a:tblGrid>
              <a:tr h="360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INTERNAL FACTORS</a:t>
                      </a:r>
                    </a:p>
                  </a:txBody>
                  <a:tcPr marL="54000" marR="54000" marT="54000" marB="54000" anchor="ctr" horzOverflow="overflow">
                    <a:lnL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54000" marR="54000" marT="54000" marB="540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7676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6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5061695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STRENGTHS</a:t>
                      </a:r>
                    </a:p>
                  </a:txBody>
                  <a:tcPr marL="54000" marR="54000" marT="54000" marB="54000" anchor="ctr" horzOverflow="overflow">
                    <a:lnL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WEAKNESSES</a:t>
                      </a:r>
                    </a:p>
                  </a:txBody>
                  <a:tcPr marL="54000" marR="54000" marT="54000" marB="54000" anchor="ctr" horzOverflow="overflow">
                    <a:lnL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235344"/>
                  </a:ext>
                </a:extLst>
              </a:tr>
              <a:tr h="158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87313" marR="0" lvl="0" indent="-87313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Char char="§"/>
                        <a:tabLst>
                          <a:tab pos="87313" algn="l"/>
                        </a:tabLst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What do you do well?</a:t>
                      </a:r>
                    </a:p>
                  </a:txBody>
                  <a:tcPr marL="54000" marR="54000" marT="54000" marB="54000" horzOverflow="overflow">
                    <a:lnL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87313" marR="0" lvl="0" indent="-87313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Char char="§"/>
                        <a:tabLst>
                          <a:tab pos="87313" algn="l"/>
                        </a:tabLst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Where do you need to improve?</a:t>
                      </a:r>
                    </a:p>
                  </a:txBody>
                  <a:tcPr marL="54000" marR="54000" marT="54000" marB="54000" horzOverflow="overflow">
                    <a:lnL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87313" marR="0" lvl="0" indent="-87313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Char char="§"/>
                        <a:tabLst>
                          <a:tab pos="87313" algn="l"/>
                        </a:tabLst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What are external factors that likely contribute to your success</a:t>
                      </a:r>
                      <a:r>
                        <a:rPr kumimoji="0" lang="de-D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54000" marB="54000" horzOverflow="overflow">
                    <a:lnL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87313" marR="0" lvl="0" indent="-87313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Char char="§"/>
                        <a:tabLst>
                          <a:tab pos="87313" algn="l"/>
                        </a:tabLst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What are external factors that you have limited control over?</a:t>
                      </a:r>
                    </a:p>
                  </a:txBody>
                  <a:tcPr marL="54000" marR="54000" marT="54000" marB="54000" horzOverflow="overflow">
                    <a:lnL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OPPORTUNITIES</a:t>
                      </a:r>
                    </a:p>
                  </a:txBody>
                  <a:tcPr marL="54000" marR="54000" marT="54000" marB="54000" anchor="ctr" horzOverflow="overflow">
                    <a:lnL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THREATS</a:t>
                      </a:r>
                    </a:p>
                  </a:txBody>
                  <a:tcPr marL="54000" marR="54000" marT="54000" marB="54000" anchor="ctr" horzOverflow="overflow">
                    <a:lnL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714688"/>
                  </a:ext>
                </a:extLst>
              </a:tr>
              <a:tr h="360000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EXTERNAL FACTORS</a:t>
                      </a:r>
                    </a:p>
                  </a:txBody>
                  <a:tcPr marL="54000" marR="54000" marT="54000" marB="54000" horzOverflow="overflow">
                    <a:lnL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7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87313" marR="0" lvl="0" indent="-87313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Char char="§"/>
                        <a:tabLst>
                          <a:tab pos="87313" algn="l"/>
                        </a:tabLst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54000" marB="540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7676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6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3436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6501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8E644C-5944-E142-ACD0-21F86E74C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>
                <a:solidFill>
                  <a:srgbClr val="3364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 CHAIN Analysis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76007EF-3EFC-C346-B318-362AD12AC0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8091" y="766081"/>
            <a:ext cx="7268036" cy="392112"/>
          </a:xfrm>
        </p:spPr>
        <p:txBody>
          <a:bodyPr/>
          <a:lstStyle/>
          <a:p>
            <a:r>
              <a:rPr lang="en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the categories of activities within your organisation</a:t>
            </a:r>
          </a:p>
          <a:p>
            <a:endParaRPr lang="en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B238B8-2562-7A41-A56C-AA904E797F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2612E01-7D5A-47C4-9555-ABD80744DF40}" type="slidenum">
              <a:rPr lang="de-DE" smtClean="0"/>
              <a:pPr/>
              <a:t>4</a:t>
            </a:fld>
            <a:endParaRPr lang="de-DE" dirty="0"/>
          </a:p>
        </p:txBody>
      </p:sp>
      <p:graphicFrame>
        <p:nvGraphicFramePr>
          <p:cNvPr id="11" name="Group 96">
            <a:extLst>
              <a:ext uri="{FF2B5EF4-FFF2-40B4-BE49-F238E27FC236}">
                <a16:creationId xmlns:a16="http://schemas.microsoft.com/office/drawing/2014/main" id="{E6B9B0C0-D0D5-1846-98BC-2D818CB48C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962321"/>
              </p:ext>
            </p:extLst>
          </p:nvPr>
        </p:nvGraphicFramePr>
        <p:xfrm>
          <a:off x="475503" y="1560029"/>
          <a:ext cx="7490624" cy="4587500"/>
        </p:xfrm>
        <a:graphic>
          <a:graphicData uri="http://schemas.openxmlformats.org/drawingml/2006/table">
            <a:tbl>
              <a:tblPr/>
              <a:tblGrid>
                <a:gridCol w="15126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4505">
                  <a:extLst>
                    <a:ext uri="{9D8B030D-6E8A-4147-A177-3AD203B41FA5}">
                      <a16:colId xmlns:a16="http://schemas.microsoft.com/office/drawing/2014/main" val="3368409197"/>
                    </a:ext>
                  </a:extLst>
                </a:gridCol>
                <a:gridCol w="1494505">
                  <a:extLst>
                    <a:ext uri="{9D8B030D-6E8A-4147-A177-3AD203B41FA5}">
                      <a16:colId xmlns:a16="http://schemas.microsoft.com/office/drawing/2014/main" val="3771485420"/>
                    </a:ext>
                  </a:extLst>
                </a:gridCol>
                <a:gridCol w="1494505">
                  <a:extLst>
                    <a:ext uri="{9D8B030D-6E8A-4147-A177-3AD203B41FA5}">
                      <a16:colId xmlns:a16="http://schemas.microsoft.com/office/drawing/2014/main" val="1396629939"/>
                    </a:ext>
                  </a:extLst>
                </a:gridCol>
                <a:gridCol w="1494505">
                  <a:extLst>
                    <a:ext uri="{9D8B030D-6E8A-4147-A177-3AD203B41FA5}">
                      <a16:colId xmlns:a16="http://schemas.microsoft.com/office/drawing/2014/main" val="3687562847"/>
                    </a:ext>
                  </a:extLst>
                </a:gridCol>
              </a:tblGrid>
              <a:tr h="547133"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Firm Infrastructure</a:t>
                      </a:r>
                    </a:p>
                  </a:txBody>
                  <a:tcPr marL="54000" marR="54000" marT="54000" marB="54000" anchor="ctr" horzOverflow="overflow">
                    <a:lnL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45033"/>
                  </a:ext>
                </a:extLst>
              </a:tr>
              <a:tr h="547133"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Human Resources</a:t>
                      </a:r>
                    </a:p>
                  </a:txBody>
                  <a:tcPr marL="54000" marR="54000" marT="54000" marB="54000" anchor="ctr" horzOverflow="overflow">
                    <a:lnL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8616968"/>
                  </a:ext>
                </a:extLst>
              </a:tr>
              <a:tr h="547133"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Technology Development</a:t>
                      </a:r>
                    </a:p>
                  </a:txBody>
                  <a:tcPr marL="54000" marR="54000" marT="54000" marB="54000" anchor="ctr" horzOverflow="overflow">
                    <a:lnL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073049"/>
                  </a:ext>
                </a:extLst>
              </a:tr>
              <a:tr h="547133"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Procurement</a:t>
                      </a:r>
                    </a:p>
                  </a:txBody>
                  <a:tcPr marL="54000" marR="54000" marT="54000" marB="54000" anchor="ctr" horzOverflow="overflow">
                    <a:lnL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54000" marR="54000" marT="54000" marB="540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7676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67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54000" marR="54000" marT="54000" marB="54000" anchor="ctr" horzOverflow="overflow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54000" marR="54000" marT="54000" marB="54000" anchor="ctr" horzOverflow="overflow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54000" marR="54000" marT="54000" marB="54000" anchor="ctr" horzOverflow="overflow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061695"/>
                  </a:ext>
                </a:extLst>
              </a:tr>
              <a:tr h="23989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Inbound</a:t>
                      </a:r>
                    </a:p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Logistics</a:t>
                      </a:r>
                    </a:p>
                  </a:txBody>
                  <a:tcPr marL="54000" marR="54000" marT="54000" marB="54000" anchor="ctr" horzOverflow="overflow">
                    <a:lnL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29DD1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Operations</a:t>
                      </a:r>
                    </a:p>
                  </a:txBody>
                  <a:tcPr marL="54000" marR="54000" marT="54000" marB="54000" anchor="ctr" horzOverflow="overflow">
                    <a:lnL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29DD1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Outbound</a:t>
                      </a:r>
                    </a:p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Logistics</a:t>
                      </a:r>
                    </a:p>
                  </a:txBody>
                  <a:tcPr marL="54000" marR="54000" marT="54000" marB="54000" anchor="ctr" horzOverflow="overflow">
                    <a:lnL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29DD1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Marketing &amp;</a:t>
                      </a:r>
                    </a:p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Sales</a:t>
                      </a:r>
                    </a:p>
                  </a:txBody>
                  <a:tcPr marL="54000" marR="54000" marT="54000" marB="54000" anchor="ctr" horzOverflow="overflow">
                    <a:lnL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29DD1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2813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Pct val="90000"/>
                        <a:buFont typeface="Wingdings" pitchFamily="2" charset="2"/>
                        <a:buNone/>
                        <a:tabLst>
                          <a:tab pos="87313" algn="l"/>
                        </a:tabLst>
                      </a:pPr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Service</a:t>
                      </a:r>
                    </a:p>
                  </a:txBody>
                  <a:tcPr marL="54000" marR="54000" marT="54000" marB="54000" anchor="ctr" horzOverflow="overflow">
                    <a:lnL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29DD1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235344"/>
                  </a:ext>
                </a:extLst>
              </a:tr>
            </a:tbl>
          </a:graphicData>
        </a:graphic>
      </p:graphicFrame>
      <p:sp>
        <p:nvSpPr>
          <p:cNvPr id="13" name="Pfeil: Chevron 3">
            <a:extLst>
              <a:ext uri="{FF2B5EF4-FFF2-40B4-BE49-F238E27FC236}">
                <a16:creationId xmlns:a16="http://schemas.microsoft.com/office/drawing/2014/main" id="{E5A07351-B344-334C-8228-D54223AF4F67}"/>
              </a:ext>
            </a:extLst>
          </p:cNvPr>
          <p:cNvSpPr/>
          <p:nvPr/>
        </p:nvSpPr>
        <p:spPr>
          <a:xfrm>
            <a:off x="7410013" y="1544530"/>
            <a:ext cx="1325253" cy="4602997"/>
          </a:xfrm>
          <a:prstGeom prst="chevron">
            <a:avLst>
              <a:gd name="adj" fmla="val 42708"/>
            </a:avLst>
          </a:prstGeom>
          <a:solidFill>
            <a:schemeClr val="accent6"/>
          </a:solidFill>
          <a:ln w="12700" cap="flat" cmpd="sng" algn="ctr">
            <a:solidFill>
              <a:sysClr val="windowText" lastClr="000000">
                <a:lumMod val="75000"/>
                <a:lumOff val="25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3DEE3226-E75A-4F4D-980D-A55FA7696543}"/>
              </a:ext>
            </a:extLst>
          </p:cNvPr>
          <p:cNvSpPr txBox="1"/>
          <p:nvPr/>
        </p:nvSpPr>
        <p:spPr>
          <a:xfrm rot="4495203">
            <a:off x="7742661" y="2567310"/>
            <a:ext cx="8579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>
                <a:solidFill>
                  <a:prstClr val="white"/>
                </a:solidFill>
                <a:latin typeface="Arial"/>
              </a:rPr>
              <a:t>Margin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2EC3648A-66BB-2A40-92F6-3C5A6A93C47D}"/>
              </a:ext>
            </a:extLst>
          </p:cNvPr>
          <p:cNvSpPr txBox="1"/>
          <p:nvPr/>
        </p:nvSpPr>
        <p:spPr>
          <a:xfrm rot="17206132">
            <a:off x="7642189" y="4749989"/>
            <a:ext cx="8579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b="1" dirty="0">
                <a:solidFill>
                  <a:prstClr val="white"/>
                </a:solidFill>
                <a:latin typeface="Arial"/>
              </a:rPr>
              <a:t>Margin</a:t>
            </a:r>
          </a:p>
        </p:txBody>
      </p:sp>
    </p:spTree>
    <p:extLst>
      <p:ext uri="{BB962C8B-B14F-4D97-AF65-F5344CB8AC3E}">
        <p14:creationId xmlns:p14="http://schemas.microsoft.com/office/powerpoint/2010/main" val="25051383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O4YGGImYEqV6bMLzn7G2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O4YGGImYEqV6bMLzn7G2Q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On-screen Show (4:3)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</vt:lpstr>
      <vt:lpstr>PowerPoint Presentation</vt:lpstr>
      <vt:lpstr>THREE-HORIZONS framework</vt:lpstr>
      <vt:lpstr>SWOT Analysis</vt:lpstr>
      <vt:lpstr>VALUE CHAIN Analysis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Christina  Schmidt</dc:creator>
  <cp:lastModifiedBy>Michele Baroni</cp:lastModifiedBy>
  <cp:revision>19</cp:revision>
  <dcterms:created xsi:type="dcterms:W3CDTF">2019-05-30T16:43:19Z</dcterms:created>
  <dcterms:modified xsi:type="dcterms:W3CDTF">2024-06-18T15:55:09Z</dcterms:modified>
</cp:coreProperties>
</file>