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  <p:sldId id="367" r:id="rId98"/>
    <p:sldId id="368" r:id="rId99"/>
    <p:sldId id="369" r:id="rId100"/>
    <p:sldId id="370" r:id="rId101"/>
    <p:sldId id="371" r:id="rId102"/>
    <p:sldId id="372" r:id="rId103"/>
    <p:sldId id="373" r:id="rId104"/>
    <p:sldId id="374" r:id="rId105"/>
    <p:sldId id="375" r:id="rId106"/>
    <p:sldId id="376" r:id="rId107"/>
    <p:sldId id="377" r:id="rId108"/>
    <p:sldId id="378" r:id="rId109"/>
    <p:sldId id="379" r:id="rId110"/>
    <p:sldId id="380" r:id="rId111"/>
    <p:sldId id="381" r:id="rId112"/>
    <p:sldId id="382" r:id="rId113"/>
    <p:sldId id="383" r:id="rId114"/>
    <p:sldId id="384" r:id="rId115"/>
    <p:sldId id="385" r:id="rId116"/>
    <p:sldId id="386" r:id="rId117"/>
    <p:sldId id="387" r:id="rId118"/>
    <p:sldId id="388" r:id="rId119"/>
    <p:sldId id="389" r:id="rId120"/>
    <p:sldId id="390" r:id="rId121"/>
    <p:sldId id="391" r:id="rId122"/>
    <p:sldId id="392" r:id="rId123"/>
    <p:sldId id="393" r:id="rId124"/>
    <p:sldId id="394" r:id="rId125"/>
    <p:sldId id="395" r:id="rId126"/>
    <p:sldId id="396" r:id="rId127"/>
    <p:sldId id="397" r:id="rId128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40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Baroni" userId="c9c35a74d3ddefd1" providerId="LiveId" clId="{B935776D-32CA-4550-8F6E-551C97B668C6}"/>
    <pc:docChg chg="delSld">
      <pc:chgData name="Michele Baroni" userId="c9c35a74d3ddefd1" providerId="LiveId" clId="{B935776D-32CA-4550-8F6E-551C97B668C6}" dt="2024-06-18T15:44:55.037" v="0" actId="47"/>
      <pc:docMkLst>
        <pc:docMk/>
      </pc:docMkLst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399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00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02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03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04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05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06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07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08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09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10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11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12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13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14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16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17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18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19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20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21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22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23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24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25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26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27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28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29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30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31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32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33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34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35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36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37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38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39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40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42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43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44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45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46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47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48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49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50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51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52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53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54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55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58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59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60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61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62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63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64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65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66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67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68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69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70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71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72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73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74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75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76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77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78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79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80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81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82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83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84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85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86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87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88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89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90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91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92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93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94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95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96"/>
        </pc:sldMkLst>
      </pc:sldChg>
      <pc:sldChg chg="del">
        <pc:chgData name="Michele Baroni" userId="c9c35a74d3ddefd1" providerId="LiveId" clId="{B935776D-32CA-4550-8F6E-551C97B668C6}" dt="2024-06-18T15:44:55.037" v="0" actId="47"/>
        <pc:sldMkLst>
          <pc:docMk/>
          <pc:sldMk cId="0" sldId="49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0037" y="1598752"/>
            <a:ext cx="8043925" cy="1702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02635" y="2129027"/>
            <a:ext cx="5915025" cy="1056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922384" y="4989829"/>
            <a:ext cx="190500" cy="101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jp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jpg"/><Relationship Id="rId16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80.jpg"/><Relationship Id="rId5" Type="http://schemas.openxmlformats.org/officeDocument/2006/relationships/image" Target="../media/image74.png"/><Relationship Id="rId15" Type="http://schemas.openxmlformats.org/officeDocument/2006/relationships/image" Target="../media/image84.jp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8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jp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12" Type="http://schemas.openxmlformats.org/officeDocument/2006/relationships/image" Target="../media/image60.jpg"/><Relationship Id="rId17" Type="http://schemas.openxmlformats.org/officeDocument/2006/relationships/image" Target="../media/image65.jpg"/><Relationship Id="rId2" Type="http://schemas.openxmlformats.org/officeDocument/2006/relationships/image" Target="../media/image50.png"/><Relationship Id="rId16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9.png"/><Relationship Id="rId5" Type="http://schemas.openxmlformats.org/officeDocument/2006/relationships/image" Target="../media/image53.jpg"/><Relationship Id="rId15" Type="http://schemas.openxmlformats.org/officeDocument/2006/relationships/image" Target="../media/image63.png"/><Relationship Id="rId10" Type="http://schemas.openxmlformats.org/officeDocument/2006/relationships/image" Target="../media/image58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Relationship Id="rId14" Type="http://schemas.openxmlformats.org/officeDocument/2006/relationships/image" Target="../media/image6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171" rIns="0" bIns="0" rtlCol="0">
            <a:spAutoFit/>
          </a:bodyPr>
          <a:lstStyle/>
          <a:p>
            <a:pPr marL="2835910" marR="5080" indent="-2445385">
              <a:lnSpc>
                <a:spcPct val="100000"/>
              </a:lnSpc>
              <a:spcBef>
                <a:spcPts val="100"/>
              </a:spcBef>
            </a:pPr>
            <a:r>
              <a:rPr lang="en-US" sz="4500" dirty="0"/>
              <a:t>Basic </a:t>
            </a:r>
            <a:r>
              <a:rPr lang="en-US" sz="4500" spc="-15" dirty="0"/>
              <a:t>t</a:t>
            </a:r>
            <a:r>
              <a:rPr sz="4500" spc="-15" dirty="0"/>
              <a:t>ools </a:t>
            </a:r>
            <a:r>
              <a:rPr sz="4500" spc="-5" dirty="0"/>
              <a:t>used </a:t>
            </a:r>
            <a:r>
              <a:rPr sz="4500" spc="-20" dirty="0"/>
              <a:t>by </a:t>
            </a:r>
            <a:r>
              <a:rPr sz="4500" spc="-10" dirty="0"/>
              <a:t>Management </a:t>
            </a:r>
            <a:r>
              <a:rPr sz="4500" spc="-1005" dirty="0"/>
              <a:t> </a:t>
            </a:r>
            <a:r>
              <a:rPr sz="4500" spc="-10" dirty="0"/>
              <a:t>Consultants</a:t>
            </a:r>
            <a:endParaRPr sz="4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20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325235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30" dirty="0">
                <a:latin typeface="Calibri"/>
                <a:cs typeface="Calibri"/>
              </a:rPr>
              <a:t>We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will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help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0" dirty="0">
                <a:latin typeface="Calibri"/>
                <a:cs typeface="Calibri"/>
              </a:rPr>
              <a:t>Tom</a:t>
            </a:r>
            <a:r>
              <a:rPr sz="1700" b="1" spc="10" dirty="0"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get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in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shape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by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using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SMART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goal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framework</a:t>
            </a:r>
            <a:r>
              <a:rPr sz="1700" b="1" spc="-10" dirty="0">
                <a:latin typeface="Calibri"/>
                <a:cs typeface="Calibri"/>
              </a:rPr>
              <a:t>.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He </a:t>
            </a:r>
            <a:r>
              <a:rPr sz="1700" b="1" spc="-36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has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only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9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months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spc="-5" dirty="0">
                <a:latin typeface="Calibri"/>
                <a:cs typeface="Calibri"/>
              </a:rPr>
              <a:t> achieve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his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goals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8654" y="1795017"/>
            <a:ext cx="52654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/>
              <a:t>Opportunity</a:t>
            </a:r>
            <a:r>
              <a:rPr sz="6000" spc="-65" dirty="0"/>
              <a:t> </a:t>
            </a:r>
            <a:r>
              <a:rPr sz="6000" spc="-30" dirty="0"/>
              <a:t>tree</a:t>
            </a:r>
            <a:endParaRPr sz="600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7784" y="4970779"/>
            <a:ext cx="1397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116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0442" y="18668"/>
            <a:ext cx="19907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Opportunity</a:t>
            </a:r>
            <a:r>
              <a:rPr sz="22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tree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9831" y="1109472"/>
            <a:ext cx="146050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779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77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Gross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Margin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3752" y="1757172"/>
            <a:ext cx="146050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842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77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7467" y="2517648"/>
            <a:ext cx="146050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8425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77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Gross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Margin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15411" y="2860548"/>
            <a:ext cx="1460500" cy="46799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8425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77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Front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Margin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15411" y="3328415"/>
            <a:ext cx="1460500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7790" rIns="0" bIns="0" rtlCol="0">
            <a:spAutoFit/>
          </a:bodyPr>
          <a:lstStyle/>
          <a:p>
            <a:pPr marL="187325">
              <a:lnSpc>
                <a:spcPct val="100000"/>
              </a:lnSpc>
              <a:spcBef>
                <a:spcPts val="77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Back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Margin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15411" y="839724"/>
            <a:ext cx="1460500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7790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77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transactions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96111" y="1528572"/>
            <a:ext cx="197485" cy="1221105"/>
            <a:chOff x="896111" y="1528572"/>
            <a:chExt cx="197485" cy="1221105"/>
          </a:xfrm>
        </p:grpSpPr>
        <p:sp>
          <p:nvSpPr>
            <p:cNvPr id="12" name="object 12"/>
            <p:cNvSpPr/>
            <p:nvPr/>
          </p:nvSpPr>
          <p:spPr>
            <a:xfrm>
              <a:off x="910589" y="1543050"/>
              <a:ext cx="154305" cy="432434"/>
            </a:xfrm>
            <a:custGeom>
              <a:avLst/>
              <a:gdLst/>
              <a:ahLst/>
              <a:cxnLst/>
              <a:rect l="l" t="t" r="r" b="b"/>
              <a:pathLst>
                <a:path w="154305" h="432435">
                  <a:moveTo>
                    <a:pt x="0" y="0"/>
                  </a:moveTo>
                  <a:lnTo>
                    <a:pt x="0" y="432054"/>
                  </a:lnTo>
                  <a:lnTo>
                    <a:pt x="154076" y="432054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0589" y="1543050"/>
              <a:ext cx="168275" cy="1192530"/>
            </a:xfrm>
            <a:custGeom>
              <a:avLst/>
              <a:gdLst/>
              <a:ahLst/>
              <a:cxnLst/>
              <a:rect l="l" t="t" r="r" b="b"/>
              <a:pathLst>
                <a:path w="168275" h="1192530">
                  <a:moveTo>
                    <a:pt x="0" y="0"/>
                  </a:moveTo>
                  <a:lnTo>
                    <a:pt x="0" y="1192149"/>
                  </a:lnTo>
                  <a:lnTo>
                    <a:pt x="168109" y="1192149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2524505" y="1056894"/>
            <a:ext cx="391795" cy="918210"/>
          </a:xfrm>
          <a:custGeom>
            <a:avLst/>
            <a:gdLst/>
            <a:ahLst/>
            <a:cxnLst/>
            <a:rect l="l" t="t" r="r" b="b"/>
            <a:pathLst>
              <a:path w="391794" h="918210">
                <a:moveTo>
                  <a:pt x="0" y="918082"/>
                </a:moveTo>
                <a:lnTo>
                  <a:pt x="195961" y="918082"/>
                </a:lnTo>
                <a:lnTo>
                  <a:pt x="195961" y="0"/>
                </a:lnTo>
                <a:lnTo>
                  <a:pt x="391794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38222" y="2788157"/>
            <a:ext cx="377825" cy="756285"/>
          </a:xfrm>
          <a:custGeom>
            <a:avLst/>
            <a:gdLst/>
            <a:ahLst/>
            <a:cxnLst/>
            <a:rect l="l" t="t" r="r" b="b"/>
            <a:pathLst>
              <a:path w="377825" h="756285">
                <a:moveTo>
                  <a:pt x="0" y="0"/>
                </a:moveTo>
                <a:lnTo>
                  <a:pt x="188848" y="0"/>
                </a:lnTo>
                <a:lnTo>
                  <a:pt x="188848" y="289052"/>
                </a:lnTo>
                <a:lnTo>
                  <a:pt x="377825" y="289052"/>
                </a:lnTo>
              </a:path>
              <a:path w="377825" h="756285">
                <a:moveTo>
                  <a:pt x="0" y="0"/>
                </a:moveTo>
                <a:lnTo>
                  <a:pt x="188848" y="0"/>
                </a:lnTo>
                <a:lnTo>
                  <a:pt x="188848" y="756031"/>
                </a:lnTo>
                <a:lnTo>
                  <a:pt x="377825" y="756031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915411" y="2247900"/>
            <a:ext cx="1460500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779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770"/>
              </a:spcBef>
            </a:pP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ATV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24505" y="1974342"/>
            <a:ext cx="391795" cy="490220"/>
          </a:xfrm>
          <a:custGeom>
            <a:avLst/>
            <a:gdLst/>
            <a:ahLst/>
            <a:cxnLst/>
            <a:rect l="l" t="t" r="r" b="b"/>
            <a:pathLst>
              <a:path w="391794" h="490219">
                <a:moveTo>
                  <a:pt x="0" y="0"/>
                </a:moveTo>
                <a:lnTo>
                  <a:pt x="195961" y="0"/>
                </a:lnTo>
                <a:lnTo>
                  <a:pt x="195961" y="490093"/>
                </a:lnTo>
                <a:lnTo>
                  <a:pt x="391794" y="490093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840223" y="403859"/>
            <a:ext cx="1460500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715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765"/>
              </a:spcBef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Traffic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76165" y="619505"/>
            <a:ext cx="464184" cy="436245"/>
          </a:xfrm>
          <a:custGeom>
            <a:avLst/>
            <a:gdLst/>
            <a:ahLst/>
            <a:cxnLst/>
            <a:rect l="l" t="t" r="r" b="b"/>
            <a:pathLst>
              <a:path w="464185" h="436244">
                <a:moveTo>
                  <a:pt x="0" y="436118"/>
                </a:moveTo>
                <a:lnTo>
                  <a:pt x="231901" y="436118"/>
                </a:lnTo>
                <a:lnTo>
                  <a:pt x="231901" y="0"/>
                </a:lnTo>
                <a:lnTo>
                  <a:pt x="463804" y="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840223" y="1325880"/>
            <a:ext cx="1460500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779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77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conversion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76165" y="1056894"/>
            <a:ext cx="464184" cy="486409"/>
          </a:xfrm>
          <a:custGeom>
            <a:avLst/>
            <a:gdLst/>
            <a:ahLst/>
            <a:cxnLst/>
            <a:rect l="l" t="t" r="r" b="b"/>
            <a:pathLst>
              <a:path w="464185" h="486409">
                <a:moveTo>
                  <a:pt x="0" y="0"/>
                </a:moveTo>
                <a:lnTo>
                  <a:pt x="231901" y="0"/>
                </a:lnTo>
                <a:lnTo>
                  <a:pt x="231901" y="486028"/>
                </a:lnTo>
                <a:lnTo>
                  <a:pt x="463804" y="486028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667881" y="416204"/>
            <a:ext cx="1423035" cy="6858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YouTube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Ads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on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instagram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Affiliation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with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bloggers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Guest </a:t>
            </a:r>
            <a:r>
              <a:rPr sz="1000" spc="-5" dirty="0">
                <a:latin typeface="Calibri"/>
                <a:cs typeface="Calibri"/>
              </a:rPr>
              <a:t>blogging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91959" y="111633"/>
            <a:ext cx="2042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28825" algn="l"/>
              </a:tabLst>
            </a:pPr>
            <a:r>
              <a:rPr sz="12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 </a:t>
            </a:r>
            <a:r>
              <a:rPr sz="1200" b="1" u="sng" spc="-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Opportunities	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67881" y="1338076"/>
            <a:ext cx="2063114" cy="6864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20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Long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form /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Short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form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Reduction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delivery methods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No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account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Emailing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for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people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abandoning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cart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67881" y="2341524"/>
            <a:ext cx="1784985" cy="52133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Upselling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and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Cross </a:t>
            </a:r>
            <a:r>
              <a:rPr sz="1000" spc="-5" dirty="0">
                <a:latin typeface="Calibri"/>
                <a:cs typeface="Calibri"/>
              </a:rPr>
              <a:t>selling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Free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delivery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for higher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tickets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Introduction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new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categories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67881" y="3012165"/>
            <a:ext cx="1735455" cy="5207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Reducing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number 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suppliers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Finding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new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suppliers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Renegotiation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2057" y="1795017"/>
            <a:ext cx="36582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8605" algn="l"/>
              </a:tabLst>
            </a:pPr>
            <a:r>
              <a:rPr sz="6000" spc="-20" dirty="0"/>
              <a:t>Cost	</a:t>
            </a:r>
            <a:r>
              <a:rPr sz="6000" spc="-30" dirty="0"/>
              <a:t>drivers</a:t>
            </a:r>
            <a:endParaRPr sz="600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7784" y="4970779"/>
            <a:ext cx="1397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118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8296" y="24206"/>
            <a:ext cx="59137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Cost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drivers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are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causing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cost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go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down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204" y="1851660"/>
            <a:ext cx="2519680" cy="53975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8110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93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Udemy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course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3448" y="1275588"/>
            <a:ext cx="2520950" cy="28829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3815" rIns="0" bIns="0" rtlCol="0">
            <a:spAutoFit/>
          </a:bodyPr>
          <a:lstStyle/>
          <a:p>
            <a:pPr marL="714375">
              <a:lnSpc>
                <a:spcPct val="100000"/>
              </a:lnSpc>
              <a:spcBef>
                <a:spcPts val="34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Slide</a:t>
            </a:r>
            <a:r>
              <a:rPr sz="1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preparation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03448" y="2499360"/>
            <a:ext cx="2520950" cy="28829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4450" rIns="0" bIns="0" rtlCol="0">
            <a:spAutoFit/>
          </a:bodyPr>
          <a:lstStyle/>
          <a:p>
            <a:pPr marL="567690">
              <a:lnSpc>
                <a:spcPct val="100000"/>
              </a:lnSpc>
              <a:spcBef>
                <a:spcPts val="35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Recording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editing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28138" y="1421130"/>
            <a:ext cx="576580" cy="1223645"/>
          </a:xfrm>
          <a:custGeom>
            <a:avLst/>
            <a:gdLst/>
            <a:ahLst/>
            <a:cxnLst/>
            <a:rect l="l" t="t" r="r" b="b"/>
            <a:pathLst>
              <a:path w="576580" h="1223645">
                <a:moveTo>
                  <a:pt x="0" y="702056"/>
                </a:moveTo>
                <a:lnTo>
                  <a:pt x="288036" y="702056"/>
                </a:lnTo>
                <a:lnTo>
                  <a:pt x="288036" y="0"/>
                </a:lnTo>
                <a:lnTo>
                  <a:pt x="576072" y="0"/>
                </a:lnTo>
              </a:path>
              <a:path w="576580" h="1223645">
                <a:moveTo>
                  <a:pt x="0" y="701040"/>
                </a:moveTo>
                <a:lnTo>
                  <a:pt x="288036" y="701040"/>
                </a:lnTo>
                <a:lnTo>
                  <a:pt x="288036" y="1223137"/>
                </a:lnTo>
                <a:lnTo>
                  <a:pt x="576072" y="1223137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55435" y="771144"/>
            <a:ext cx="2520950" cy="28829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4381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4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slides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55435" y="1508760"/>
            <a:ext cx="2520950" cy="28829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43180" rIns="0" bIns="0" rtlCol="0">
            <a:spAutoFit/>
          </a:bodyPr>
          <a:lstStyle/>
          <a:p>
            <a:pPr marL="817244">
              <a:lnSpc>
                <a:spcPct val="100000"/>
              </a:lnSpc>
              <a:spcBef>
                <a:spcPts val="34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hour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55435" y="1132332"/>
            <a:ext cx="2520950" cy="28829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42545" rIns="0" bIns="0" rtlCol="0">
            <a:spAutoFit/>
          </a:bodyPr>
          <a:lstStyle/>
          <a:p>
            <a:pPr marL="597535">
              <a:lnSpc>
                <a:spcPct val="100000"/>
              </a:lnSpc>
              <a:spcBef>
                <a:spcPts val="33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hours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slide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24905" y="916686"/>
            <a:ext cx="432434" cy="737235"/>
          </a:xfrm>
          <a:custGeom>
            <a:avLst/>
            <a:gdLst/>
            <a:ahLst/>
            <a:cxnLst/>
            <a:rect l="l" t="t" r="r" b="b"/>
            <a:pathLst>
              <a:path w="432435" h="737235">
                <a:moveTo>
                  <a:pt x="0" y="504063"/>
                </a:moveTo>
                <a:lnTo>
                  <a:pt x="216027" y="504063"/>
                </a:lnTo>
                <a:lnTo>
                  <a:pt x="216027" y="0"/>
                </a:lnTo>
                <a:lnTo>
                  <a:pt x="432054" y="0"/>
                </a:lnTo>
              </a:path>
              <a:path w="432435" h="737235">
                <a:moveTo>
                  <a:pt x="0" y="503681"/>
                </a:moveTo>
                <a:lnTo>
                  <a:pt x="216027" y="503681"/>
                </a:lnTo>
                <a:lnTo>
                  <a:pt x="216027" y="359663"/>
                </a:lnTo>
                <a:lnTo>
                  <a:pt x="432054" y="359663"/>
                </a:lnTo>
              </a:path>
              <a:path w="432435" h="737235">
                <a:moveTo>
                  <a:pt x="0" y="504443"/>
                </a:moveTo>
                <a:lnTo>
                  <a:pt x="216027" y="504443"/>
                </a:lnTo>
                <a:lnTo>
                  <a:pt x="216027" y="737108"/>
                </a:lnTo>
                <a:lnTo>
                  <a:pt x="432054" y="737108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55435" y="2211323"/>
            <a:ext cx="2520950" cy="28829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lectures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55435" y="2932176"/>
            <a:ext cx="2520950" cy="28829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43815" rIns="0" bIns="0" rtlCol="0">
            <a:spAutoFit/>
          </a:bodyPr>
          <a:lstStyle/>
          <a:p>
            <a:pPr marL="817244">
              <a:lnSpc>
                <a:spcPct val="100000"/>
              </a:lnSpc>
              <a:spcBef>
                <a:spcPts val="34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hour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55435" y="2572511"/>
            <a:ext cx="2520950" cy="28702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43180" rIns="0" bIns="0" rtlCol="0">
            <a:spAutoFit/>
          </a:bodyPr>
          <a:lstStyle/>
          <a:p>
            <a:pPr marL="447040">
              <a:lnSpc>
                <a:spcPct val="100000"/>
              </a:lnSpc>
              <a:spcBef>
                <a:spcPts val="34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minutes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lecture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24905" y="2356866"/>
            <a:ext cx="432434" cy="720090"/>
          </a:xfrm>
          <a:custGeom>
            <a:avLst/>
            <a:gdLst/>
            <a:ahLst/>
            <a:cxnLst/>
            <a:rect l="l" t="t" r="r" b="b"/>
            <a:pathLst>
              <a:path w="432435" h="720089">
                <a:moveTo>
                  <a:pt x="0" y="288035"/>
                </a:moveTo>
                <a:lnTo>
                  <a:pt x="216027" y="288035"/>
                </a:lnTo>
                <a:lnTo>
                  <a:pt x="216027" y="0"/>
                </a:lnTo>
                <a:lnTo>
                  <a:pt x="432054" y="0"/>
                </a:lnTo>
              </a:path>
              <a:path w="432435" h="720089">
                <a:moveTo>
                  <a:pt x="0" y="288035"/>
                </a:moveTo>
                <a:lnTo>
                  <a:pt x="216027" y="288035"/>
                </a:lnTo>
                <a:lnTo>
                  <a:pt x="216027" y="360044"/>
                </a:lnTo>
                <a:lnTo>
                  <a:pt x="432054" y="360044"/>
                </a:lnTo>
              </a:path>
              <a:path w="432435" h="720089">
                <a:moveTo>
                  <a:pt x="0" y="288035"/>
                </a:moveTo>
                <a:lnTo>
                  <a:pt x="216027" y="288035"/>
                </a:lnTo>
                <a:lnTo>
                  <a:pt x="216027" y="720089"/>
                </a:lnTo>
                <a:lnTo>
                  <a:pt x="432054" y="720089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0909" y="1777364"/>
            <a:ext cx="7099934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KPIs</a:t>
            </a:r>
            <a:r>
              <a:rPr spc="-15" dirty="0"/>
              <a:t> </a:t>
            </a:r>
            <a:r>
              <a:rPr spc="-5" dirty="0"/>
              <a:t>and</a:t>
            </a:r>
            <a:r>
              <a:rPr spc="-20" dirty="0"/>
              <a:t> </a:t>
            </a:r>
            <a:r>
              <a:rPr spc="-5" dirty="0"/>
              <a:t>business</a:t>
            </a:r>
            <a:r>
              <a:rPr spc="-15" dirty="0"/>
              <a:t> </a:t>
            </a:r>
            <a:r>
              <a:rPr spc="-30" dirty="0"/>
              <a:t>drivers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27558"/>
            <a:ext cx="781939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8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understand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analyze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business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identify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drivers</a:t>
            </a:r>
            <a:r>
              <a:rPr sz="20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/ KPIs </a:t>
            </a:r>
            <a:r>
              <a:rPr sz="2000" b="1" spc="-434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 </a:t>
            </a:r>
            <a:r>
              <a:rPr sz="2000" b="1" spc="-30" dirty="0">
                <a:solidFill>
                  <a:srgbClr val="006FC0"/>
                </a:solidFill>
                <a:latin typeface="Calibri"/>
                <a:cs typeface="Calibri"/>
              </a:rPr>
              <a:t>key</a:t>
            </a:r>
            <a:r>
              <a:rPr sz="20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specific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business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translate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it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into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model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Excel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003" y="1744979"/>
            <a:ext cx="1165497" cy="17632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50820" y="2628900"/>
            <a:ext cx="523240" cy="20764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4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# 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ons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50820" y="2927604"/>
            <a:ext cx="523240" cy="20764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8890" rIns="0" bIns="0" rtlCol="0">
            <a:spAutoFit/>
          </a:bodyPr>
          <a:lstStyle/>
          <a:p>
            <a:pPr marL="92075" marR="168910">
              <a:lnSpc>
                <a:spcPct val="100000"/>
              </a:lnSpc>
              <a:spcBef>
                <a:spcPts val="70"/>
              </a:spcBef>
            </a:pP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Average </a:t>
            </a:r>
            <a:r>
              <a:rPr sz="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revenue</a:t>
            </a:r>
            <a:r>
              <a:rPr sz="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per  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transaction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61588" y="2772155"/>
            <a:ext cx="523240" cy="20764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4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revenue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74314" y="2718816"/>
            <a:ext cx="287655" cy="328295"/>
            <a:chOff x="3274314" y="2718816"/>
            <a:chExt cx="287655" cy="328295"/>
          </a:xfrm>
        </p:grpSpPr>
        <p:sp>
          <p:nvSpPr>
            <p:cNvPr id="8" name="object 8"/>
            <p:cNvSpPr/>
            <p:nvPr/>
          </p:nvSpPr>
          <p:spPr>
            <a:xfrm>
              <a:off x="3274314" y="2718815"/>
              <a:ext cx="287655" cy="328295"/>
            </a:xfrm>
            <a:custGeom>
              <a:avLst/>
              <a:gdLst/>
              <a:ahLst/>
              <a:cxnLst/>
              <a:rect l="l" t="t" r="r" b="b"/>
              <a:pathLst>
                <a:path w="287654" h="328294">
                  <a:moveTo>
                    <a:pt x="287401" y="157353"/>
                  </a:moveTo>
                  <a:lnTo>
                    <a:pt x="258445" y="142875"/>
                  </a:lnTo>
                  <a:lnTo>
                    <a:pt x="200533" y="113919"/>
                  </a:lnTo>
                  <a:lnTo>
                    <a:pt x="200533" y="114300"/>
                  </a:lnTo>
                  <a:lnTo>
                    <a:pt x="200533" y="142875"/>
                  </a:lnTo>
                  <a:lnTo>
                    <a:pt x="158115" y="142875"/>
                  </a:lnTo>
                  <a:lnTo>
                    <a:pt x="158115" y="28956"/>
                  </a:lnTo>
                  <a:lnTo>
                    <a:pt x="158115" y="14478"/>
                  </a:lnTo>
                  <a:lnTo>
                    <a:pt x="158115" y="6477"/>
                  </a:lnTo>
                  <a:lnTo>
                    <a:pt x="151638" y="0"/>
                  </a:lnTo>
                  <a:lnTo>
                    <a:pt x="0" y="0"/>
                  </a:lnTo>
                  <a:lnTo>
                    <a:pt x="0" y="28956"/>
                  </a:lnTo>
                  <a:lnTo>
                    <a:pt x="129159" y="28956"/>
                  </a:lnTo>
                  <a:lnTo>
                    <a:pt x="129159" y="149733"/>
                  </a:lnTo>
                  <a:lnTo>
                    <a:pt x="129159" y="165354"/>
                  </a:lnTo>
                  <a:lnTo>
                    <a:pt x="129159" y="298958"/>
                  </a:lnTo>
                  <a:lnTo>
                    <a:pt x="0" y="298958"/>
                  </a:lnTo>
                  <a:lnTo>
                    <a:pt x="0" y="327914"/>
                  </a:lnTo>
                  <a:lnTo>
                    <a:pt x="151638" y="327914"/>
                  </a:lnTo>
                  <a:lnTo>
                    <a:pt x="158115" y="321310"/>
                  </a:lnTo>
                  <a:lnTo>
                    <a:pt x="158115" y="313436"/>
                  </a:lnTo>
                  <a:lnTo>
                    <a:pt x="158115" y="298958"/>
                  </a:lnTo>
                  <a:lnTo>
                    <a:pt x="158115" y="172212"/>
                  </a:lnTo>
                  <a:lnTo>
                    <a:pt x="200533" y="172212"/>
                  </a:lnTo>
                  <a:lnTo>
                    <a:pt x="200533" y="200787"/>
                  </a:lnTo>
                  <a:lnTo>
                    <a:pt x="200533" y="201168"/>
                  </a:lnTo>
                  <a:lnTo>
                    <a:pt x="258445" y="172212"/>
                  </a:lnTo>
                  <a:lnTo>
                    <a:pt x="287401" y="157734"/>
                  </a:lnTo>
                  <a:lnTo>
                    <a:pt x="287007" y="157543"/>
                  </a:lnTo>
                  <a:lnTo>
                    <a:pt x="287401" y="1573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6704" y="2827020"/>
              <a:ext cx="141732" cy="14173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394328" y="2852165"/>
            <a:ext cx="4762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x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12492" y="3381755"/>
            <a:ext cx="521334" cy="20764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39370" rIns="0" bIns="0" rtlCol="0">
            <a:spAutoFit/>
          </a:bodyPr>
          <a:lstStyle/>
          <a:p>
            <a:pPr marL="90805" marR="160655">
              <a:lnSpc>
                <a:spcPct val="100000"/>
              </a:lnSpc>
              <a:spcBef>
                <a:spcPts val="310"/>
              </a:spcBef>
            </a:pP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 F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ee of 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he  m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rke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87039" y="3381755"/>
            <a:ext cx="548640" cy="20764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39370" rIns="0" bIns="0" rtlCol="0">
            <a:spAutoFit/>
          </a:bodyPr>
          <a:lstStyle/>
          <a:p>
            <a:pPr marL="91440" marR="86360">
              <a:lnSpc>
                <a:spcPct val="100000"/>
              </a:lnSpc>
              <a:spcBef>
                <a:spcPts val="310"/>
              </a:spcBef>
            </a:pP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Average </a:t>
            </a:r>
            <a:r>
              <a:rPr sz="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transaction 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value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659379" y="3135629"/>
            <a:ext cx="617220" cy="246379"/>
            <a:chOff x="2659379" y="3135629"/>
            <a:chExt cx="617220" cy="246379"/>
          </a:xfrm>
        </p:grpSpPr>
        <p:sp>
          <p:nvSpPr>
            <p:cNvPr id="14" name="object 14"/>
            <p:cNvSpPr/>
            <p:nvPr/>
          </p:nvSpPr>
          <p:spPr>
            <a:xfrm>
              <a:off x="2659380" y="3135629"/>
              <a:ext cx="617220" cy="246379"/>
            </a:xfrm>
            <a:custGeom>
              <a:avLst/>
              <a:gdLst/>
              <a:ahLst/>
              <a:cxnLst/>
              <a:rect l="l" t="t" r="r" b="b"/>
              <a:pathLst>
                <a:path w="617220" h="246379">
                  <a:moveTo>
                    <a:pt x="616966" y="115189"/>
                  </a:moveTo>
                  <a:lnTo>
                    <a:pt x="610489" y="108712"/>
                  </a:lnTo>
                  <a:lnTo>
                    <a:pt x="368808" y="108712"/>
                  </a:lnTo>
                  <a:lnTo>
                    <a:pt x="368808" y="86868"/>
                  </a:lnTo>
                  <a:lnTo>
                    <a:pt x="397510" y="86868"/>
                  </a:lnTo>
                  <a:lnTo>
                    <a:pt x="397764" y="86868"/>
                  </a:lnTo>
                  <a:lnTo>
                    <a:pt x="390525" y="72390"/>
                  </a:lnTo>
                  <a:lnTo>
                    <a:pt x="354330" y="0"/>
                  </a:lnTo>
                  <a:lnTo>
                    <a:pt x="354203" y="254"/>
                  </a:lnTo>
                  <a:lnTo>
                    <a:pt x="354076" y="0"/>
                  </a:lnTo>
                  <a:lnTo>
                    <a:pt x="310642" y="86868"/>
                  </a:lnTo>
                  <a:lnTo>
                    <a:pt x="310896" y="86868"/>
                  </a:lnTo>
                  <a:lnTo>
                    <a:pt x="339598" y="86868"/>
                  </a:lnTo>
                  <a:lnTo>
                    <a:pt x="339598" y="108712"/>
                  </a:lnTo>
                  <a:lnTo>
                    <a:pt x="6477" y="108712"/>
                  </a:lnTo>
                  <a:lnTo>
                    <a:pt x="0" y="115189"/>
                  </a:lnTo>
                  <a:lnTo>
                    <a:pt x="0" y="246253"/>
                  </a:lnTo>
                  <a:lnTo>
                    <a:pt x="28956" y="246253"/>
                  </a:lnTo>
                  <a:lnTo>
                    <a:pt x="28956" y="137668"/>
                  </a:lnTo>
                  <a:lnTo>
                    <a:pt x="346329" y="137668"/>
                  </a:lnTo>
                  <a:lnTo>
                    <a:pt x="362077" y="137668"/>
                  </a:lnTo>
                  <a:lnTo>
                    <a:pt x="588010" y="137668"/>
                  </a:lnTo>
                  <a:lnTo>
                    <a:pt x="588010" y="246253"/>
                  </a:lnTo>
                  <a:lnTo>
                    <a:pt x="616966" y="246253"/>
                  </a:lnTo>
                  <a:lnTo>
                    <a:pt x="616966" y="137668"/>
                  </a:lnTo>
                  <a:lnTo>
                    <a:pt x="616966" y="1151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7603" y="3192779"/>
              <a:ext cx="143255" cy="14173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412492" y="2214372"/>
            <a:ext cx="521334" cy="20764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45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rches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87039" y="2214372"/>
            <a:ext cx="548640" cy="20764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4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conver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si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659379" y="2422398"/>
            <a:ext cx="617220" cy="207645"/>
            <a:chOff x="2659379" y="2422398"/>
            <a:chExt cx="617220" cy="207645"/>
          </a:xfrm>
        </p:grpSpPr>
        <p:sp>
          <p:nvSpPr>
            <p:cNvPr id="19" name="object 19"/>
            <p:cNvSpPr/>
            <p:nvPr/>
          </p:nvSpPr>
          <p:spPr>
            <a:xfrm>
              <a:off x="2659380" y="2422397"/>
              <a:ext cx="617220" cy="207645"/>
            </a:xfrm>
            <a:custGeom>
              <a:avLst/>
              <a:gdLst/>
              <a:ahLst/>
              <a:cxnLst/>
              <a:rect l="l" t="t" r="r" b="b"/>
              <a:pathLst>
                <a:path w="617220" h="207644">
                  <a:moveTo>
                    <a:pt x="616966" y="0"/>
                  </a:moveTo>
                  <a:lnTo>
                    <a:pt x="588010" y="0"/>
                  </a:lnTo>
                  <a:lnTo>
                    <a:pt x="588010" y="89281"/>
                  </a:lnTo>
                  <a:lnTo>
                    <a:pt x="362077" y="89281"/>
                  </a:lnTo>
                  <a:lnTo>
                    <a:pt x="346329" y="89281"/>
                  </a:lnTo>
                  <a:lnTo>
                    <a:pt x="28956" y="89281"/>
                  </a:lnTo>
                  <a:lnTo>
                    <a:pt x="28956" y="0"/>
                  </a:lnTo>
                  <a:lnTo>
                    <a:pt x="0" y="0"/>
                  </a:lnTo>
                  <a:lnTo>
                    <a:pt x="0" y="111760"/>
                  </a:lnTo>
                  <a:lnTo>
                    <a:pt x="6477" y="118237"/>
                  </a:lnTo>
                  <a:lnTo>
                    <a:pt x="339598" y="118237"/>
                  </a:lnTo>
                  <a:lnTo>
                    <a:pt x="339598" y="120650"/>
                  </a:lnTo>
                  <a:lnTo>
                    <a:pt x="310896" y="120650"/>
                  </a:lnTo>
                  <a:lnTo>
                    <a:pt x="310642" y="120650"/>
                  </a:lnTo>
                  <a:lnTo>
                    <a:pt x="354076" y="207518"/>
                  </a:lnTo>
                  <a:lnTo>
                    <a:pt x="354203" y="207264"/>
                  </a:lnTo>
                  <a:lnTo>
                    <a:pt x="354330" y="207518"/>
                  </a:lnTo>
                  <a:lnTo>
                    <a:pt x="390525" y="135128"/>
                  </a:lnTo>
                  <a:lnTo>
                    <a:pt x="397764" y="120650"/>
                  </a:lnTo>
                  <a:lnTo>
                    <a:pt x="397510" y="120650"/>
                  </a:lnTo>
                  <a:lnTo>
                    <a:pt x="368808" y="120650"/>
                  </a:lnTo>
                  <a:lnTo>
                    <a:pt x="368808" y="118237"/>
                  </a:lnTo>
                  <a:lnTo>
                    <a:pt x="610489" y="118237"/>
                  </a:lnTo>
                  <a:lnTo>
                    <a:pt x="616966" y="111760"/>
                  </a:lnTo>
                  <a:lnTo>
                    <a:pt x="616966" y="89281"/>
                  </a:lnTo>
                  <a:lnTo>
                    <a:pt x="6169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5223" y="2436876"/>
              <a:ext cx="143255" cy="14173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2976117" y="3219068"/>
            <a:ext cx="4762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x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83738" y="2462275"/>
            <a:ext cx="4762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x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36135" y="2772155"/>
            <a:ext cx="548640" cy="20764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4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87140" y="3381755"/>
            <a:ext cx="628015" cy="20764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45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rg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808476" y="2980182"/>
            <a:ext cx="617220" cy="401955"/>
            <a:chOff x="3808476" y="2980182"/>
            <a:chExt cx="617220" cy="401955"/>
          </a:xfrm>
        </p:grpSpPr>
        <p:sp>
          <p:nvSpPr>
            <p:cNvPr id="26" name="object 26"/>
            <p:cNvSpPr/>
            <p:nvPr/>
          </p:nvSpPr>
          <p:spPr>
            <a:xfrm>
              <a:off x="3808476" y="2980181"/>
              <a:ext cx="617220" cy="401955"/>
            </a:xfrm>
            <a:custGeom>
              <a:avLst/>
              <a:gdLst/>
              <a:ahLst/>
              <a:cxnLst/>
              <a:rect l="l" t="t" r="r" b="b"/>
              <a:pathLst>
                <a:path w="617220" h="401954">
                  <a:moveTo>
                    <a:pt x="616966" y="0"/>
                  </a:moveTo>
                  <a:lnTo>
                    <a:pt x="588010" y="0"/>
                  </a:lnTo>
                  <a:lnTo>
                    <a:pt x="588010" y="186436"/>
                  </a:lnTo>
                  <a:lnTo>
                    <a:pt x="301117" y="186436"/>
                  </a:lnTo>
                  <a:lnTo>
                    <a:pt x="285369" y="186436"/>
                  </a:lnTo>
                  <a:lnTo>
                    <a:pt x="28956" y="186436"/>
                  </a:lnTo>
                  <a:lnTo>
                    <a:pt x="28956" y="0"/>
                  </a:lnTo>
                  <a:lnTo>
                    <a:pt x="0" y="0"/>
                  </a:lnTo>
                  <a:lnTo>
                    <a:pt x="0" y="208915"/>
                  </a:lnTo>
                  <a:lnTo>
                    <a:pt x="6477" y="215392"/>
                  </a:lnTo>
                  <a:lnTo>
                    <a:pt x="278638" y="215392"/>
                  </a:lnTo>
                  <a:lnTo>
                    <a:pt x="278638" y="315087"/>
                  </a:lnTo>
                  <a:lnTo>
                    <a:pt x="249936" y="315087"/>
                  </a:lnTo>
                  <a:lnTo>
                    <a:pt x="249682" y="315087"/>
                  </a:lnTo>
                  <a:lnTo>
                    <a:pt x="293116" y="401955"/>
                  </a:lnTo>
                  <a:lnTo>
                    <a:pt x="293243" y="401701"/>
                  </a:lnTo>
                  <a:lnTo>
                    <a:pt x="293370" y="401955"/>
                  </a:lnTo>
                  <a:lnTo>
                    <a:pt x="329565" y="329565"/>
                  </a:lnTo>
                  <a:lnTo>
                    <a:pt x="336804" y="315087"/>
                  </a:lnTo>
                  <a:lnTo>
                    <a:pt x="336550" y="315087"/>
                  </a:lnTo>
                  <a:lnTo>
                    <a:pt x="307848" y="315087"/>
                  </a:lnTo>
                  <a:lnTo>
                    <a:pt x="307848" y="215392"/>
                  </a:lnTo>
                  <a:lnTo>
                    <a:pt x="610489" y="215392"/>
                  </a:lnTo>
                  <a:lnTo>
                    <a:pt x="616966" y="208915"/>
                  </a:lnTo>
                  <a:lnTo>
                    <a:pt x="616966" y="186436"/>
                  </a:lnTo>
                  <a:lnTo>
                    <a:pt x="6169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29456" y="3089148"/>
              <a:ext cx="143256" cy="141731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4081017" y="3115182"/>
            <a:ext cx="4127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-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651247" y="2075688"/>
            <a:ext cx="628015" cy="207645"/>
          </a:xfrm>
          <a:custGeom>
            <a:avLst/>
            <a:gdLst/>
            <a:ahLst/>
            <a:cxnLst/>
            <a:rect l="l" t="t" r="r" b="b"/>
            <a:pathLst>
              <a:path w="628014" h="207644">
                <a:moveTo>
                  <a:pt x="627888" y="0"/>
                </a:moveTo>
                <a:lnTo>
                  <a:pt x="0" y="0"/>
                </a:lnTo>
                <a:lnTo>
                  <a:pt x="0" y="207263"/>
                </a:lnTo>
                <a:lnTo>
                  <a:pt x="627888" y="207263"/>
                </a:lnTo>
                <a:lnTo>
                  <a:pt x="627888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651247" y="2133345"/>
            <a:ext cx="62801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95"/>
              </a:spcBef>
            </a:pP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Rent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651247" y="2299716"/>
            <a:ext cx="628015" cy="207645"/>
          </a:xfrm>
          <a:custGeom>
            <a:avLst/>
            <a:gdLst/>
            <a:ahLst/>
            <a:cxnLst/>
            <a:rect l="l" t="t" r="r" b="b"/>
            <a:pathLst>
              <a:path w="628014" h="207644">
                <a:moveTo>
                  <a:pt x="627888" y="0"/>
                </a:moveTo>
                <a:lnTo>
                  <a:pt x="0" y="0"/>
                </a:lnTo>
                <a:lnTo>
                  <a:pt x="0" y="207263"/>
                </a:lnTo>
                <a:lnTo>
                  <a:pt x="627888" y="207263"/>
                </a:lnTo>
                <a:lnTo>
                  <a:pt x="627888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651247" y="2358389"/>
            <a:ext cx="62801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95"/>
              </a:spcBef>
            </a:pP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651247" y="1850135"/>
            <a:ext cx="726440" cy="1069975"/>
            <a:chOff x="4651247" y="1850135"/>
            <a:chExt cx="726440" cy="1069975"/>
          </a:xfrm>
        </p:grpSpPr>
        <p:sp>
          <p:nvSpPr>
            <p:cNvPr id="34" name="object 34"/>
            <p:cNvSpPr/>
            <p:nvPr/>
          </p:nvSpPr>
          <p:spPr>
            <a:xfrm>
              <a:off x="4685538" y="2165603"/>
              <a:ext cx="692150" cy="754380"/>
            </a:xfrm>
            <a:custGeom>
              <a:avLst/>
              <a:gdLst/>
              <a:ahLst/>
              <a:cxnLst/>
              <a:rect l="l" t="t" r="r" b="b"/>
              <a:pathLst>
                <a:path w="692150" h="754380">
                  <a:moveTo>
                    <a:pt x="691769" y="6477"/>
                  </a:moveTo>
                  <a:lnTo>
                    <a:pt x="685292" y="0"/>
                  </a:lnTo>
                  <a:lnTo>
                    <a:pt x="594233" y="0"/>
                  </a:lnTo>
                  <a:lnTo>
                    <a:pt x="594233" y="28956"/>
                  </a:lnTo>
                  <a:lnTo>
                    <a:pt x="662813" y="28956"/>
                  </a:lnTo>
                  <a:lnTo>
                    <a:pt x="662813" y="224028"/>
                  </a:lnTo>
                  <a:lnTo>
                    <a:pt x="594233" y="224028"/>
                  </a:lnTo>
                  <a:lnTo>
                    <a:pt x="594233" y="252984"/>
                  </a:lnTo>
                  <a:lnTo>
                    <a:pt x="662813" y="252984"/>
                  </a:lnTo>
                  <a:lnTo>
                    <a:pt x="662813" y="695452"/>
                  </a:lnTo>
                  <a:lnTo>
                    <a:pt x="86868" y="695452"/>
                  </a:lnTo>
                  <a:lnTo>
                    <a:pt x="86868" y="667258"/>
                  </a:lnTo>
                  <a:lnTo>
                    <a:pt x="86868" y="666496"/>
                  </a:lnTo>
                  <a:lnTo>
                    <a:pt x="0" y="709930"/>
                  </a:lnTo>
                  <a:lnTo>
                    <a:pt x="762" y="710311"/>
                  </a:lnTo>
                  <a:lnTo>
                    <a:pt x="0" y="710692"/>
                  </a:lnTo>
                  <a:lnTo>
                    <a:pt x="86868" y="754126"/>
                  </a:lnTo>
                  <a:lnTo>
                    <a:pt x="86868" y="753364"/>
                  </a:lnTo>
                  <a:lnTo>
                    <a:pt x="86868" y="725170"/>
                  </a:lnTo>
                  <a:lnTo>
                    <a:pt x="685292" y="725170"/>
                  </a:lnTo>
                  <a:lnTo>
                    <a:pt x="691769" y="718693"/>
                  </a:lnTo>
                  <a:lnTo>
                    <a:pt x="691769" y="717931"/>
                  </a:lnTo>
                  <a:lnTo>
                    <a:pt x="691769" y="710692"/>
                  </a:lnTo>
                  <a:lnTo>
                    <a:pt x="691769" y="14478"/>
                  </a:lnTo>
                  <a:lnTo>
                    <a:pt x="691769" y="6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651247" y="1850135"/>
              <a:ext cx="628015" cy="207645"/>
            </a:xfrm>
            <a:custGeom>
              <a:avLst/>
              <a:gdLst/>
              <a:ahLst/>
              <a:cxnLst/>
              <a:rect l="l" t="t" r="r" b="b"/>
              <a:pathLst>
                <a:path w="628014" h="207644">
                  <a:moveTo>
                    <a:pt x="627888" y="0"/>
                  </a:moveTo>
                  <a:lnTo>
                    <a:pt x="0" y="0"/>
                  </a:lnTo>
                  <a:lnTo>
                    <a:pt x="0" y="207263"/>
                  </a:lnTo>
                  <a:lnTo>
                    <a:pt x="627888" y="207263"/>
                  </a:lnTo>
                  <a:lnTo>
                    <a:pt x="627888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651247" y="1908809"/>
            <a:ext cx="62801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95"/>
              </a:spcBef>
            </a:pP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 t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ff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2659379" y="1911095"/>
            <a:ext cx="2718435" cy="1008380"/>
            <a:chOff x="2659379" y="1911095"/>
            <a:chExt cx="2718435" cy="1008380"/>
          </a:xfrm>
        </p:grpSpPr>
        <p:sp>
          <p:nvSpPr>
            <p:cNvPr id="38" name="object 38"/>
            <p:cNvSpPr/>
            <p:nvPr/>
          </p:nvSpPr>
          <p:spPr>
            <a:xfrm>
              <a:off x="2659380" y="1911095"/>
              <a:ext cx="2718435" cy="1008380"/>
            </a:xfrm>
            <a:custGeom>
              <a:avLst/>
              <a:gdLst/>
              <a:ahLst/>
              <a:cxnLst/>
              <a:rect l="l" t="t" r="r" b="b"/>
              <a:pathLst>
                <a:path w="2718435" h="1008380">
                  <a:moveTo>
                    <a:pt x="1993392" y="43434"/>
                  </a:moveTo>
                  <a:lnTo>
                    <a:pt x="1964436" y="28956"/>
                  </a:lnTo>
                  <a:lnTo>
                    <a:pt x="1906524" y="0"/>
                  </a:lnTo>
                  <a:lnTo>
                    <a:pt x="1906524" y="28956"/>
                  </a:lnTo>
                  <a:lnTo>
                    <a:pt x="6477" y="28956"/>
                  </a:lnTo>
                  <a:lnTo>
                    <a:pt x="0" y="35433"/>
                  </a:lnTo>
                  <a:lnTo>
                    <a:pt x="0" y="302895"/>
                  </a:lnTo>
                  <a:lnTo>
                    <a:pt x="28956" y="302895"/>
                  </a:lnTo>
                  <a:lnTo>
                    <a:pt x="28956" y="57912"/>
                  </a:lnTo>
                  <a:lnTo>
                    <a:pt x="1906524" y="57912"/>
                  </a:lnTo>
                  <a:lnTo>
                    <a:pt x="1906524" y="86868"/>
                  </a:lnTo>
                  <a:lnTo>
                    <a:pt x="1964436" y="57912"/>
                  </a:lnTo>
                  <a:lnTo>
                    <a:pt x="1993392" y="43434"/>
                  </a:lnTo>
                  <a:close/>
                </a:path>
                <a:path w="2718435" h="1008380">
                  <a:moveTo>
                    <a:pt x="2717927" y="35433"/>
                  </a:moveTo>
                  <a:lnTo>
                    <a:pt x="2711450" y="28956"/>
                  </a:lnTo>
                  <a:lnTo>
                    <a:pt x="2620391" y="28956"/>
                  </a:lnTo>
                  <a:lnTo>
                    <a:pt x="2620391" y="57912"/>
                  </a:lnTo>
                  <a:lnTo>
                    <a:pt x="2688971" y="57912"/>
                  </a:lnTo>
                  <a:lnTo>
                    <a:pt x="2688971" y="949960"/>
                  </a:lnTo>
                  <a:lnTo>
                    <a:pt x="2113026" y="949960"/>
                  </a:lnTo>
                  <a:lnTo>
                    <a:pt x="2113026" y="921004"/>
                  </a:lnTo>
                  <a:lnTo>
                    <a:pt x="2026158" y="964438"/>
                  </a:lnTo>
                  <a:lnTo>
                    <a:pt x="2113026" y="1007872"/>
                  </a:lnTo>
                  <a:lnTo>
                    <a:pt x="2113026" y="978916"/>
                  </a:lnTo>
                  <a:lnTo>
                    <a:pt x="2711450" y="978916"/>
                  </a:lnTo>
                  <a:lnTo>
                    <a:pt x="2717927" y="972439"/>
                  </a:lnTo>
                  <a:lnTo>
                    <a:pt x="2717927" y="964438"/>
                  </a:lnTo>
                  <a:lnTo>
                    <a:pt x="2717927" y="949960"/>
                  </a:lnTo>
                  <a:lnTo>
                    <a:pt x="2717927" y="57912"/>
                  </a:lnTo>
                  <a:lnTo>
                    <a:pt x="2717927" y="43434"/>
                  </a:lnTo>
                  <a:lnTo>
                    <a:pt x="2717927" y="354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902963" y="2151887"/>
              <a:ext cx="548640" cy="208915"/>
            </a:xfrm>
            <a:custGeom>
              <a:avLst/>
              <a:gdLst/>
              <a:ahLst/>
              <a:cxnLst/>
              <a:rect l="l" t="t" r="r" b="b"/>
              <a:pathLst>
                <a:path w="548639" h="208914">
                  <a:moveTo>
                    <a:pt x="548639" y="0"/>
                  </a:moveTo>
                  <a:lnTo>
                    <a:pt x="0" y="0"/>
                  </a:lnTo>
                  <a:lnTo>
                    <a:pt x="0" y="208787"/>
                  </a:lnTo>
                  <a:lnTo>
                    <a:pt x="548639" y="208787"/>
                  </a:lnTo>
                  <a:lnTo>
                    <a:pt x="548639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902964" y="2180335"/>
            <a:ext cx="5486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" marR="120650">
              <a:lnSpc>
                <a:spcPct val="100000"/>
              </a:lnSpc>
              <a:spcBef>
                <a:spcPts val="95"/>
              </a:spcBef>
            </a:pP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of v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isi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ors  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rches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902964" y="2385060"/>
            <a:ext cx="548640" cy="207645"/>
          </a:xfrm>
          <a:custGeom>
            <a:avLst/>
            <a:gdLst/>
            <a:ahLst/>
            <a:cxnLst/>
            <a:rect l="l" t="t" r="r" b="b"/>
            <a:pathLst>
              <a:path w="548639" h="207644">
                <a:moveTo>
                  <a:pt x="548639" y="0"/>
                </a:moveTo>
                <a:lnTo>
                  <a:pt x="0" y="0"/>
                </a:lnTo>
                <a:lnTo>
                  <a:pt x="0" y="207263"/>
                </a:lnTo>
                <a:lnTo>
                  <a:pt x="548639" y="207263"/>
                </a:lnTo>
                <a:lnTo>
                  <a:pt x="548639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902964" y="2413253"/>
            <a:ext cx="5486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" marR="89535">
              <a:lnSpc>
                <a:spcPct val="100000"/>
              </a:lnSpc>
              <a:spcBef>
                <a:spcPts val="95"/>
              </a:spcBef>
            </a:pP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Aver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ge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co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of 1  visit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3806316" y="1911095"/>
            <a:ext cx="1636395" cy="593090"/>
            <a:chOff x="3806316" y="1911095"/>
            <a:chExt cx="1636395" cy="593090"/>
          </a:xfrm>
        </p:grpSpPr>
        <p:sp>
          <p:nvSpPr>
            <p:cNvPr id="44" name="object 44"/>
            <p:cNvSpPr/>
            <p:nvPr/>
          </p:nvSpPr>
          <p:spPr>
            <a:xfrm>
              <a:off x="3806317" y="1911095"/>
              <a:ext cx="845819" cy="593090"/>
            </a:xfrm>
            <a:custGeom>
              <a:avLst/>
              <a:gdLst/>
              <a:ahLst/>
              <a:cxnLst/>
              <a:rect l="l" t="t" r="r" b="b"/>
              <a:pathLst>
                <a:path w="845820" h="593089">
                  <a:moveTo>
                    <a:pt x="845820" y="43434"/>
                  </a:moveTo>
                  <a:lnTo>
                    <a:pt x="816864" y="28956"/>
                  </a:lnTo>
                  <a:lnTo>
                    <a:pt x="758952" y="0"/>
                  </a:lnTo>
                  <a:lnTo>
                    <a:pt x="758952" y="28956"/>
                  </a:lnTo>
                  <a:lnTo>
                    <a:pt x="6477" y="28956"/>
                  </a:lnTo>
                  <a:lnTo>
                    <a:pt x="0" y="35433"/>
                  </a:lnTo>
                  <a:lnTo>
                    <a:pt x="0" y="353568"/>
                  </a:lnTo>
                  <a:lnTo>
                    <a:pt x="0" y="586232"/>
                  </a:lnTo>
                  <a:lnTo>
                    <a:pt x="6477" y="592709"/>
                  </a:lnTo>
                  <a:lnTo>
                    <a:pt x="97409" y="592709"/>
                  </a:lnTo>
                  <a:lnTo>
                    <a:pt x="97409" y="578231"/>
                  </a:lnTo>
                  <a:lnTo>
                    <a:pt x="97409" y="563753"/>
                  </a:lnTo>
                  <a:lnTo>
                    <a:pt x="28956" y="563753"/>
                  </a:lnTo>
                  <a:lnTo>
                    <a:pt x="28956" y="360045"/>
                  </a:lnTo>
                  <a:lnTo>
                    <a:pt x="97409" y="360045"/>
                  </a:lnTo>
                  <a:lnTo>
                    <a:pt x="97409" y="345567"/>
                  </a:lnTo>
                  <a:lnTo>
                    <a:pt x="97409" y="331089"/>
                  </a:lnTo>
                  <a:lnTo>
                    <a:pt x="28956" y="331089"/>
                  </a:lnTo>
                  <a:lnTo>
                    <a:pt x="28956" y="57912"/>
                  </a:lnTo>
                  <a:lnTo>
                    <a:pt x="758952" y="57912"/>
                  </a:lnTo>
                  <a:lnTo>
                    <a:pt x="758952" y="86868"/>
                  </a:lnTo>
                  <a:lnTo>
                    <a:pt x="816864" y="57912"/>
                  </a:lnTo>
                  <a:lnTo>
                    <a:pt x="845820" y="434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8947" y="2156459"/>
              <a:ext cx="143256" cy="141731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5346319" y="2180970"/>
            <a:ext cx="5080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+</a:t>
            </a:r>
            <a:endParaRPr sz="400">
              <a:latin typeface="Calibri"/>
              <a:cs typeface="Calibri"/>
            </a:endParaRPr>
          </a:p>
        </p:txBody>
      </p:sp>
      <p:pic>
        <p:nvPicPr>
          <p:cNvPr id="47" name="object 4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64279" y="1921764"/>
            <a:ext cx="143256" cy="141731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3812540" y="1947417"/>
            <a:ext cx="4762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x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651247" y="2525267"/>
            <a:ext cx="628015" cy="207645"/>
          </a:xfrm>
          <a:custGeom>
            <a:avLst/>
            <a:gdLst/>
            <a:ahLst/>
            <a:cxnLst/>
            <a:rect l="l" t="t" r="r" b="b"/>
            <a:pathLst>
              <a:path w="628014" h="207644">
                <a:moveTo>
                  <a:pt x="627888" y="0"/>
                </a:moveTo>
                <a:lnTo>
                  <a:pt x="0" y="0"/>
                </a:lnTo>
                <a:lnTo>
                  <a:pt x="0" y="207263"/>
                </a:lnTo>
                <a:lnTo>
                  <a:pt x="627888" y="207263"/>
                </a:lnTo>
                <a:lnTo>
                  <a:pt x="627888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651247" y="2583306"/>
            <a:ext cx="62801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95"/>
              </a:spcBef>
            </a:pPr>
            <a:r>
              <a:rPr sz="400" b="1" spc="-5" dirty="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685538" y="2615183"/>
            <a:ext cx="692150" cy="304800"/>
          </a:xfrm>
          <a:custGeom>
            <a:avLst/>
            <a:gdLst/>
            <a:ahLst/>
            <a:cxnLst/>
            <a:rect l="l" t="t" r="r" b="b"/>
            <a:pathLst>
              <a:path w="692150" h="304800">
                <a:moveTo>
                  <a:pt x="86867" y="217678"/>
                </a:moveTo>
                <a:lnTo>
                  <a:pt x="0" y="261112"/>
                </a:lnTo>
                <a:lnTo>
                  <a:pt x="86867" y="304546"/>
                </a:lnTo>
                <a:lnTo>
                  <a:pt x="86867" y="275590"/>
                </a:lnTo>
                <a:lnTo>
                  <a:pt x="72389" y="275590"/>
                </a:lnTo>
                <a:lnTo>
                  <a:pt x="72389" y="246634"/>
                </a:lnTo>
                <a:lnTo>
                  <a:pt x="86867" y="246634"/>
                </a:lnTo>
                <a:lnTo>
                  <a:pt x="86867" y="217678"/>
                </a:lnTo>
                <a:close/>
              </a:path>
              <a:path w="692150" h="304800">
                <a:moveTo>
                  <a:pt x="86867" y="246634"/>
                </a:moveTo>
                <a:lnTo>
                  <a:pt x="72389" y="246634"/>
                </a:lnTo>
                <a:lnTo>
                  <a:pt x="72389" y="275590"/>
                </a:lnTo>
                <a:lnTo>
                  <a:pt x="86867" y="275590"/>
                </a:lnTo>
                <a:lnTo>
                  <a:pt x="86867" y="246634"/>
                </a:lnTo>
                <a:close/>
              </a:path>
              <a:path w="692150" h="304800">
                <a:moveTo>
                  <a:pt x="662813" y="246634"/>
                </a:moveTo>
                <a:lnTo>
                  <a:pt x="86867" y="246634"/>
                </a:lnTo>
                <a:lnTo>
                  <a:pt x="86867" y="275590"/>
                </a:lnTo>
                <a:lnTo>
                  <a:pt x="685291" y="275590"/>
                </a:lnTo>
                <a:lnTo>
                  <a:pt x="691769" y="269113"/>
                </a:lnTo>
                <a:lnTo>
                  <a:pt x="691769" y="261112"/>
                </a:lnTo>
                <a:lnTo>
                  <a:pt x="662813" y="261112"/>
                </a:lnTo>
                <a:lnTo>
                  <a:pt x="662813" y="246634"/>
                </a:lnTo>
                <a:close/>
              </a:path>
              <a:path w="692150" h="304800">
                <a:moveTo>
                  <a:pt x="662813" y="14478"/>
                </a:moveTo>
                <a:lnTo>
                  <a:pt x="662813" y="261112"/>
                </a:lnTo>
                <a:lnTo>
                  <a:pt x="677290" y="246634"/>
                </a:lnTo>
                <a:lnTo>
                  <a:pt x="691769" y="246634"/>
                </a:lnTo>
                <a:lnTo>
                  <a:pt x="691769" y="28956"/>
                </a:lnTo>
                <a:lnTo>
                  <a:pt x="677290" y="28956"/>
                </a:lnTo>
                <a:lnTo>
                  <a:pt x="662813" y="14478"/>
                </a:lnTo>
                <a:close/>
              </a:path>
              <a:path w="692150" h="304800">
                <a:moveTo>
                  <a:pt x="691769" y="246634"/>
                </a:moveTo>
                <a:lnTo>
                  <a:pt x="677290" y="246634"/>
                </a:lnTo>
                <a:lnTo>
                  <a:pt x="662813" y="261112"/>
                </a:lnTo>
                <a:lnTo>
                  <a:pt x="691769" y="261112"/>
                </a:lnTo>
                <a:lnTo>
                  <a:pt x="691769" y="246634"/>
                </a:lnTo>
                <a:close/>
              </a:path>
              <a:path w="692150" h="304800">
                <a:moveTo>
                  <a:pt x="685291" y="0"/>
                </a:moveTo>
                <a:lnTo>
                  <a:pt x="594233" y="0"/>
                </a:lnTo>
                <a:lnTo>
                  <a:pt x="594233" y="28956"/>
                </a:lnTo>
                <a:lnTo>
                  <a:pt x="662813" y="28956"/>
                </a:lnTo>
                <a:lnTo>
                  <a:pt x="662813" y="14478"/>
                </a:lnTo>
                <a:lnTo>
                  <a:pt x="691769" y="14478"/>
                </a:lnTo>
                <a:lnTo>
                  <a:pt x="691769" y="6477"/>
                </a:lnTo>
                <a:lnTo>
                  <a:pt x="685291" y="0"/>
                </a:lnTo>
                <a:close/>
              </a:path>
              <a:path w="692150" h="304800">
                <a:moveTo>
                  <a:pt x="691769" y="14478"/>
                </a:moveTo>
                <a:lnTo>
                  <a:pt x="662813" y="14478"/>
                </a:lnTo>
                <a:lnTo>
                  <a:pt x="677290" y="28956"/>
                </a:lnTo>
                <a:lnTo>
                  <a:pt x="691769" y="28956"/>
                </a:lnTo>
                <a:lnTo>
                  <a:pt x="691769" y="144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80631" y="1869948"/>
            <a:ext cx="2401824" cy="1699260"/>
          </a:xfrm>
          <a:prstGeom prst="rect">
            <a:avLst/>
          </a:prstGeom>
        </p:spPr>
      </p:pic>
      <p:sp>
        <p:nvSpPr>
          <p:cNvPr id="53" name="object 53"/>
          <p:cNvSpPr/>
          <p:nvPr/>
        </p:nvSpPr>
        <p:spPr>
          <a:xfrm>
            <a:off x="1789176" y="2107692"/>
            <a:ext cx="335280" cy="1224280"/>
          </a:xfrm>
          <a:custGeom>
            <a:avLst/>
            <a:gdLst/>
            <a:ahLst/>
            <a:cxnLst/>
            <a:rect l="l" t="t" r="r" b="b"/>
            <a:pathLst>
              <a:path w="335280" h="1224279">
                <a:moveTo>
                  <a:pt x="0" y="0"/>
                </a:moveTo>
                <a:lnTo>
                  <a:pt x="0" y="1223771"/>
                </a:lnTo>
                <a:lnTo>
                  <a:pt x="335280" y="611885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859779" y="2107692"/>
            <a:ext cx="335280" cy="1224280"/>
          </a:xfrm>
          <a:custGeom>
            <a:avLst/>
            <a:gdLst/>
            <a:ahLst/>
            <a:cxnLst/>
            <a:rect l="l" t="t" r="r" b="b"/>
            <a:pathLst>
              <a:path w="335279" h="1224279">
                <a:moveTo>
                  <a:pt x="0" y="0"/>
                </a:moveTo>
                <a:lnTo>
                  <a:pt x="0" y="1223771"/>
                </a:lnTo>
                <a:lnTo>
                  <a:pt x="335280" y="611885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105</a:t>
            </a:fld>
            <a:endParaRPr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50442" y="7442"/>
            <a:ext cx="77755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Imagine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that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estimate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typical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family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spending's.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000" b="1" spc="4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take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into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account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countless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number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of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factors…..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0679" y="1234439"/>
            <a:ext cx="896112" cy="5376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3267" y="1457233"/>
            <a:ext cx="1306479" cy="71141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765803" y="1275588"/>
            <a:ext cx="1473835" cy="1964689"/>
            <a:chOff x="3765803" y="1275588"/>
            <a:chExt cx="1473835" cy="1964689"/>
          </a:xfrm>
        </p:grpSpPr>
        <p:sp>
          <p:nvSpPr>
            <p:cNvPr id="7" name="object 7"/>
            <p:cNvSpPr/>
            <p:nvPr/>
          </p:nvSpPr>
          <p:spPr>
            <a:xfrm>
              <a:off x="3905694" y="1899945"/>
              <a:ext cx="1334135" cy="1340485"/>
            </a:xfrm>
            <a:custGeom>
              <a:avLst/>
              <a:gdLst/>
              <a:ahLst/>
              <a:cxnLst/>
              <a:rect l="l" t="t" r="r" b="b"/>
              <a:pathLst>
                <a:path w="1334135" h="1340485">
                  <a:moveTo>
                    <a:pt x="1132433" y="259270"/>
                  </a:moveTo>
                  <a:lnTo>
                    <a:pt x="1084478" y="0"/>
                  </a:lnTo>
                  <a:lnTo>
                    <a:pt x="1079715" y="673"/>
                  </a:lnTo>
                  <a:lnTo>
                    <a:pt x="1075613" y="1435"/>
                  </a:lnTo>
                  <a:lnTo>
                    <a:pt x="1057109" y="4102"/>
                  </a:lnTo>
                  <a:lnTo>
                    <a:pt x="1052245" y="5537"/>
                  </a:lnTo>
                  <a:lnTo>
                    <a:pt x="1048156" y="6197"/>
                  </a:lnTo>
                  <a:lnTo>
                    <a:pt x="998194" y="18516"/>
                  </a:lnTo>
                  <a:lnTo>
                    <a:pt x="973493" y="25387"/>
                  </a:lnTo>
                  <a:lnTo>
                    <a:pt x="925550" y="39141"/>
                  </a:lnTo>
                  <a:lnTo>
                    <a:pt x="902258" y="46685"/>
                  </a:lnTo>
                  <a:lnTo>
                    <a:pt x="878967" y="54889"/>
                  </a:lnTo>
                  <a:lnTo>
                    <a:pt x="856361" y="62433"/>
                  </a:lnTo>
                  <a:lnTo>
                    <a:pt x="833755" y="71310"/>
                  </a:lnTo>
                  <a:lnTo>
                    <a:pt x="811834" y="79616"/>
                  </a:lnTo>
                  <a:lnTo>
                    <a:pt x="789901" y="88493"/>
                  </a:lnTo>
                  <a:lnTo>
                    <a:pt x="726186" y="116649"/>
                  </a:lnTo>
                  <a:lnTo>
                    <a:pt x="665899" y="146812"/>
                  </a:lnTo>
                  <a:lnTo>
                    <a:pt x="588492" y="190639"/>
                  </a:lnTo>
                  <a:lnTo>
                    <a:pt x="552183" y="214020"/>
                  </a:lnTo>
                  <a:lnTo>
                    <a:pt x="498741" y="251066"/>
                  </a:lnTo>
                  <a:lnTo>
                    <a:pt x="432295" y="302425"/>
                  </a:lnTo>
                  <a:lnTo>
                    <a:pt x="400088" y="329907"/>
                  </a:lnTo>
                  <a:lnTo>
                    <a:pt x="369252" y="357974"/>
                  </a:lnTo>
                  <a:lnTo>
                    <a:pt x="339115" y="386143"/>
                  </a:lnTo>
                  <a:lnTo>
                    <a:pt x="309664" y="415620"/>
                  </a:lnTo>
                  <a:lnTo>
                    <a:pt x="280885" y="445795"/>
                  </a:lnTo>
                  <a:lnTo>
                    <a:pt x="253479" y="475970"/>
                  </a:lnTo>
                  <a:lnTo>
                    <a:pt x="226771" y="507517"/>
                  </a:lnTo>
                  <a:lnTo>
                    <a:pt x="201409" y="539064"/>
                  </a:lnTo>
                  <a:lnTo>
                    <a:pt x="176072" y="571982"/>
                  </a:lnTo>
                  <a:lnTo>
                    <a:pt x="152095" y="604901"/>
                  </a:lnTo>
                  <a:lnTo>
                    <a:pt x="128117" y="638505"/>
                  </a:lnTo>
                  <a:lnTo>
                    <a:pt x="105511" y="672109"/>
                  </a:lnTo>
                  <a:lnTo>
                    <a:pt x="82892" y="706399"/>
                  </a:lnTo>
                  <a:lnTo>
                    <a:pt x="61658" y="741375"/>
                  </a:lnTo>
                  <a:lnTo>
                    <a:pt x="40424" y="777036"/>
                  </a:lnTo>
                  <a:lnTo>
                    <a:pt x="19862" y="812698"/>
                  </a:lnTo>
                  <a:lnTo>
                    <a:pt x="0" y="849045"/>
                  </a:lnTo>
                  <a:lnTo>
                    <a:pt x="843343" y="1340078"/>
                  </a:lnTo>
                  <a:lnTo>
                    <a:pt x="850201" y="1329105"/>
                  </a:lnTo>
                  <a:lnTo>
                    <a:pt x="857046" y="1317447"/>
                  </a:lnTo>
                  <a:lnTo>
                    <a:pt x="863892" y="1306474"/>
                  </a:lnTo>
                  <a:lnTo>
                    <a:pt x="871435" y="1296187"/>
                  </a:lnTo>
                  <a:lnTo>
                    <a:pt x="878967" y="1285214"/>
                  </a:lnTo>
                  <a:lnTo>
                    <a:pt x="894727" y="1263954"/>
                  </a:lnTo>
                  <a:lnTo>
                    <a:pt x="902944" y="1253667"/>
                  </a:lnTo>
                  <a:lnTo>
                    <a:pt x="928293" y="1224178"/>
                  </a:lnTo>
                  <a:lnTo>
                    <a:pt x="937882" y="1214577"/>
                  </a:lnTo>
                  <a:lnTo>
                    <a:pt x="946785" y="1204976"/>
                  </a:lnTo>
                  <a:lnTo>
                    <a:pt x="975588" y="1178229"/>
                  </a:lnTo>
                  <a:lnTo>
                    <a:pt x="947483" y="1180973"/>
                  </a:lnTo>
                  <a:lnTo>
                    <a:pt x="939939" y="1180973"/>
                  </a:lnTo>
                  <a:lnTo>
                    <a:pt x="933094" y="1181658"/>
                  </a:lnTo>
                  <a:lnTo>
                    <a:pt x="918019" y="1181658"/>
                  </a:lnTo>
                  <a:lnTo>
                    <a:pt x="868692" y="1179601"/>
                  </a:lnTo>
                  <a:lnTo>
                    <a:pt x="821423" y="1172743"/>
                  </a:lnTo>
                  <a:lnTo>
                    <a:pt x="775525" y="1161770"/>
                  </a:lnTo>
                  <a:lnTo>
                    <a:pt x="732358" y="1145997"/>
                  </a:lnTo>
                  <a:lnTo>
                    <a:pt x="690575" y="1126109"/>
                  </a:lnTo>
                  <a:lnTo>
                    <a:pt x="650138" y="1102106"/>
                  </a:lnTo>
                  <a:lnTo>
                    <a:pt x="611784" y="1073302"/>
                  </a:lnTo>
                  <a:lnTo>
                    <a:pt x="575475" y="1039698"/>
                  </a:lnTo>
                  <a:lnTo>
                    <a:pt x="541896" y="1003350"/>
                  </a:lnTo>
                  <a:lnTo>
                    <a:pt x="513130" y="964260"/>
                  </a:lnTo>
                  <a:lnTo>
                    <a:pt x="489153" y="924483"/>
                  </a:lnTo>
                  <a:lnTo>
                    <a:pt x="469290" y="881964"/>
                  </a:lnTo>
                  <a:lnTo>
                    <a:pt x="453529" y="838758"/>
                  </a:lnTo>
                  <a:lnTo>
                    <a:pt x="442569" y="792810"/>
                  </a:lnTo>
                  <a:lnTo>
                    <a:pt x="435711" y="745490"/>
                  </a:lnTo>
                  <a:lnTo>
                    <a:pt x="433666" y="696112"/>
                  </a:lnTo>
                  <a:lnTo>
                    <a:pt x="434340" y="671423"/>
                  </a:lnTo>
                  <a:lnTo>
                    <a:pt x="438454" y="622731"/>
                  </a:lnTo>
                  <a:lnTo>
                    <a:pt x="447370" y="576097"/>
                  </a:lnTo>
                  <a:lnTo>
                    <a:pt x="461060" y="531520"/>
                  </a:lnTo>
                  <a:lnTo>
                    <a:pt x="478193" y="488315"/>
                  </a:lnTo>
                  <a:lnTo>
                    <a:pt x="500799" y="447852"/>
                  </a:lnTo>
                  <a:lnTo>
                    <a:pt x="541896" y="389559"/>
                  </a:lnTo>
                  <a:lnTo>
                    <a:pt x="575475" y="353199"/>
                  </a:lnTo>
                  <a:lnTo>
                    <a:pt x="611784" y="319608"/>
                  </a:lnTo>
                  <a:lnTo>
                    <a:pt x="650138" y="290779"/>
                  </a:lnTo>
                  <a:lnTo>
                    <a:pt x="690575" y="266814"/>
                  </a:lnTo>
                  <a:lnTo>
                    <a:pt x="732358" y="246189"/>
                  </a:lnTo>
                  <a:lnTo>
                    <a:pt x="775525" y="230441"/>
                  </a:lnTo>
                  <a:lnTo>
                    <a:pt x="821423" y="219468"/>
                  </a:lnTo>
                  <a:lnTo>
                    <a:pt x="868692" y="212585"/>
                  </a:lnTo>
                  <a:lnTo>
                    <a:pt x="918019" y="210591"/>
                  </a:lnTo>
                  <a:lnTo>
                    <a:pt x="932408" y="210591"/>
                  </a:lnTo>
                  <a:lnTo>
                    <a:pt x="946785" y="211251"/>
                  </a:lnTo>
                  <a:lnTo>
                    <a:pt x="961199" y="212585"/>
                  </a:lnTo>
                  <a:lnTo>
                    <a:pt x="975588" y="213360"/>
                  </a:lnTo>
                  <a:lnTo>
                    <a:pt x="1030414" y="222897"/>
                  </a:lnTo>
                  <a:lnTo>
                    <a:pt x="1082471" y="237985"/>
                  </a:lnTo>
                  <a:lnTo>
                    <a:pt x="1120140" y="253060"/>
                  </a:lnTo>
                  <a:lnTo>
                    <a:pt x="1132433" y="259270"/>
                  </a:lnTo>
                  <a:close/>
                </a:path>
                <a:path w="1334135" h="1340485">
                  <a:moveTo>
                    <a:pt x="1333906" y="696112"/>
                  </a:moveTo>
                  <a:lnTo>
                    <a:pt x="1331798" y="654278"/>
                  </a:lnTo>
                  <a:lnTo>
                    <a:pt x="1326019" y="615873"/>
                  </a:lnTo>
                  <a:lnTo>
                    <a:pt x="1315402" y="574040"/>
                  </a:lnTo>
                  <a:lnTo>
                    <a:pt x="1301673" y="536321"/>
                  </a:lnTo>
                  <a:lnTo>
                    <a:pt x="1284516" y="499973"/>
                  </a:lnTo>
                  <a:lnTo>
                    <a:pt x="1263345" y="466369"/>
                  </a:lnTo>
                  <a:lnTo>
                    <a:pt x="1259865" y="461568"/>
                  </a:lnTo>
                  <a:lnTo>
                    <a:pt x="1239989" y="434136"/>
                  </a:lnTo>
                  <a:lnTo>
                    <a:pt x="1213294" y="405333"/>
                  </a:lnTo>
                  <a:lnTo>
                    <a:pt x="1184490" y="378599"/>
                  </a:lnTo>
                  <a:lnTo>
                    <a:pt x="1152271" y="355307"/>
                  </a:lnTo>
                  <a:lnTo>
                    <a:pt x="1118704" y="334022"/>
                  </a:lnTo>
                  <a:lnTo>
                    <a:pt x="1082471" y="316839"/>
                  </a:lnTo>
                  <a:lnTo>
                    <a:pt x="1067409" y="311404"/>
                  </a:lnTo>
                  <a:lnTo>
                    <a:pt x="1067409" y="794181"/>
                  </a:lnTo>
                  <a:lnTo>
                    <a:pt x="1066647" y="807212"/>
                  </a:lnTo>
                  <a:lnTo>
                    <a:pt x="1057783" y="845616"/>
                  </a:lnTo>
                  <a:lnTo>
                    <a:pt x="1032421" y="886764"/>
                  </a:lnTo>
                  <a:lnTo>
                    <a:pt x="991997" y="914882"/>
                  </a:lnTo>
                  <a:lnTo>
                    <a:pt x="946785" y="926541"/>
                  </a:lnTo>
                  <a:lnTo>
                    <a:pt x="946785" y="995121"/>
                  </a:lnTo>
                  <a:lnTo>
                    <a:pt x="874166" y="995121"/>
                  </a:lnTo>
                  <a:lnTo>
                    <a:pt x="874166" y="920369"/>
                  </a:lnTo>
                  <a:lnTo>
                    <a:pt x="874166" y="918311"/>
                  </a:lnTo>
                  <a:lnTo>
                    <a:pt x="837857" y="897051"/>
                  </a:lnTo>
                  <a:lnTo>
                    <a:pt x="833069" y="890879"/>
                  </a:lnTo>
                  <a:lnTo>
                    <a:pt x="827582" y="885393"/>
                  </a:lnTo>
                  <a:lnTo>
                    <a:pt x="822782" y="878535"/>
                  </a:lnTo>
                  <a:lnTo>
                    <a:pt x="821423" y="920369"/>
                  </a:lnTo>
                  <a:lnTo>
                    <a:pt x="751547" y="920369"/>
                  </a:lnTo>
                  <a:lnTo>
                    <a:pt x="751547" y="757148"/>
                  </a:lnTo>
                  <a:lnTo>
                    <a:pt x="822109" y="757148"/>
                  </a:lnTo>
                  <a:lnTo>
                    <a:pt x="822782" y="762635"/>
                  </a:lnTo>
                  <a:lnTo>
                    <a:pt x="825525" y="777722"/>
                  </a:lnTo>
                  <a:lnTo>
                    <a:pt x="843343" y="822299"/>
                  </a:lnTo>
                  <a:lnTo>
                    <a:pt x="873493" y="849045"/>
                  </a:lnTo>
                  <a:lnTo>
                    <a:pt x="914590" y="859332"/>
                  </a:lnTo>
                  <a:lnTo>
                    <a:pt x="926236" y="858647"/>
                  </a:lnTo>
                  <a:lnTo>
                    <a:pt x="966635" y="836701"/>
                  </a:lnTo>
                  <a:lnTo>
                    <a:pt x="979030" y="800354"/>
                  </a:lnTo>
                  <a:lnTo>
                    <a:pt x="978268" y="789381"/>
                  </a:lnTo>
                  <a:lnTo>
                    <a:pt x="959104" y="753719"/>
                  </a:lnTo>
                  <a:lnTo>
                    <a:pt x="909802" y="728345"/>
                  </a:lnTo>
                  <a:lnTo>
                    <a:pt x="894727" y="722858"/>
                  </a:lnTo>
                  <a:lnTo>
                    <a:pt x="877595" y="716000"/>
                  </a:lnTo>
                  <a:lnTo>
                    <a:pt x="833755" y="698169"/>
                  </a:lnTo>
                  <a:lnTo>
                    <a:pt x="793330" y="673481"/>
                  </a:lnTo>
                  <a:lnTo>
                    <a:pt x="763866" y="636447"/>
                  </a:lnTo>
                  <a:lnTo>
                    <a:pt x="752906" y="597357"/>
                  </a:lnTo>
                  <a:lnTo>
                    <a:pt x="752309" y="580898"/>
                  </a:lnTo>
                  <a:lnTo>
                    <a:pt x="753592" y="560324"/>
                  </a:lnTo>
                  <a:lnTo>
                    <a:pt x="768667" y="516432"/>
                  </a:lnTo>
                  <a:lnTo>
                    <a:pt x="794702" y="483514"/>
                  </a:lnTo>
                  <a:lnTo>
                    <a:pt x="831697" y="462254"/>
                  </a:lnTo>
                  <a:lnTo>
                    <a:pt x="874166" y="451967"/>
                  </a:lnTo>
                  <a:lnTo>
                    <a:pt x="874166" y="386143"/>
                  </a:lnTo>
                  <a:lnTo>
                    <a:pt x="895413" y="386143"/>
                  </a:lnTo>
                  <a:lnTo>
                    <a:pt x="946785" y="386143"/>
                  </a:lnTo>
                  <a:lnTo>
                    <a:pt x="946785" y="461568"/>
                  </a:lnTo>
                  <a:lnTo>
                    <a:pt x="978268" y="484200"/>
                  </a:lnTo>
                  <a:lnTo>
                    <a:pt x="985799" y="493801"/>
                  </a:lnTo>
                  <a:lnTo>
                    <a:pt x="987221" y="461568"/>
                  </a:lnTo>
                  <a:lnTo>
                    <a:pt x="1057783" y="461568"/>
                  </a:lnTo>
                  <a:lnTo>
                    <a:pt x="1057783" y="615873"/>
                  </a:lnTo>
                  <a:lnTo>
                    <a:pt x="985799" y="615873"/>
                  </a:lnTo>
                  <a:lnTo>
                    <a:pt x="983132" y="599414"/>
                  </a:lnTo>
                  <a:lnTo>
                    <a:pt x="981024" y="589813"/>
                  </a:lnTo>
                  <a:lnTo>
                    <a:pt x="964628" y="554151"/>
                  </a:lnTo>
                  <a:lnTo>
                    <a:pt x="944041" y="534949"/>
                  </a:lnTo>
                  <a:lnTo>
                    <a:pt x="937882" y="530834"/>
                  </a:lnTo>
                  <a:lnTo>
                    <a:pt x="929665" y="527405"/>
                  </a:lnTo>
                  <a:lnTo>
                    <a:pt x="920750" y="524662"/>
                  </a:lnTo>
                  <a:lnTo>
                    <a:pt x="910488" y="523290"/>
                  </a:lnTo>
                  <a:lnTo>
                    <a:pt x="898829" y="522605"/>
                  </a:lnTo>
                  <a:lnTo>
                    <a:pt x="885126" y="523976"/>
                  </a:lnTo>
                  <a:lnTo>
                    <a:pt x="848131" y="547293"/>
                  </a:lnTo>
                  <a:lnTo>
                    <a:pt x="839914" y="572668"/>
                  </a:lnTo>
                  <a:lnTo>
                    <a:pt x="841971" y="585698"/>
                  </a:lnTo>
                  <a:lnTo>
                    <a:pt x="876909" y="622046"/>
                  </a:lnTo>
                  <a:lnTo>
                    <a:pt x="933094" y="646049"/>
                  </a:lnTo>
                  <a:lnTo>
                    <a:pt x="944041" y="650849"/>
                  </a:lnTo>
                  <a:lnTo>
                    <a:pt x="953668" y="654964"/>
                  </a:lnTo>
                  <a:lnTo>
                    <a:pt x="963968" y="659079"/>
                  </a:lnTo>
                  <a:lnTo>
                    <a:pt x="972832" y="663194"/>
                  </a:lnTo>
                  <a:lnTo>
                    <a:pt x="981697" y="666623"/>
                  </a:lnTo>
                  <a:lnTo>
                    <a:pt x="998194" y="674852"/>
                  </a:lnTo>
                  <a:lnTo>
                    <a:pt x="1005725" y="679653"/>
                  </a:lnTo>
                  <a:lnTo>
                    <a:pt x="1012583" y="683768"/>
                  </a:lnTo>
                  <a:lnTo>
                    <a:pt x="1041285" y="710514"/>
                  </a:lnTo>
                  <a:lnTo>
                    <a:pt x="1046149" y="716686"/>
                  </a:lnTo>
                  <a:lnTo>
                    <a:pt x="1061885" y="753033"/>
                  </a:lnTo>
                  <a:lnTo>
                    <a:pt x="1066647" y="783894"/>
                  </a:lnTo>
                  <a:lnTo>
                    <a:pt x="1067409" y="794181"/>
                  </a:lnTo>
                  <a:lnTo>
                    <a:pt x="1067409" y="311404"/>
                  </a:lnTo>
                  <a:lnTo>
                    <a:pt x="1005725" y="292874"/>
                  </a:lnTo>
                  <a:lnTo>
                    <a:pt x="964628" y="286664"/>
                  </a:lnTo>
                  <a:lnTo>
                    <a:pt x="922807" y="284657"/>
                  </a:lnTo>
                  <a:lnTo>
                    <a:pt x="912533" y="284657"/>
                  </a:lnTo>
                  <a:lnTo>
                    <a:pt x="851560" y="290779"/>
                  </a:lnTo>
                  <a:lnTo>
                    <a:pt x="807034" y="301078"/>
                  </a:lnTo>
                  <a:lnTo>
                    <a:pt x="741260" y="326478"/>
                  </a:lnTo>
                  <a:lnTo>
                    <a:pt x="681659" y="362851"/>
                  </a:lnTo>
                  <a:lnTo>
                    <a:pt x="629602" y="408076"/>
                  </a:lnTo>
                  <a:lnTo>
                    <a:pt x="585063" y="461568"/>
                  </a:lnTo>
                  <a:lnTo>
                    <a:pt x="550125" y="521919"/>
                  </a:lnTo>
                  <a:lnTo>
                    <a:pt x="526148" y="588441"/>
                  </a:lnTo>
                  <a:lnTo>
                    <a:pt x="513130" y="659079"/>
                  </a:lnTo>
                  <a:lnTo>
                    <a:pt x="511860" y="698169"/>
                  </a:lnTo>
                  <a:lnTo>
                    <a:pt x="513816" y="737946"/>
                  </a:lnTo>
                  <a:lnTo>
                    <a:pt x="519976" y="779094"/>
                  </a:lnTo>
                  <a:lnTo>
                    <a:pt x="530263" y="818870"/>
                  </a:lnTo>
                  <a:lnTo>
                    <a:pt x="543953" y="856589"/>
                  </a:lnTo>
                  <a:lnTo>
                    <a:pt x="561086" y="892937"/>
                  </a:lnTo>
                  <a:lnTo>
                    <a:pt x="582320" y="926541"/>
                  </a:lnTo>
                  <a:lnTo>
                    <a:pt x="605624" y="958088"/>
                  </a:lnTo>
                  <a:lnTo>
                    <a:pt x="632333" y="987577"/>
                  </a:lnTo>
                  <a:lnTo>
                    <a:pt x="661111" y="1014323"/>
                  </a:lnTo>
                  <a:lnTo>
                    <a:pt x="693305" y="1037640"/>
                  </a:lnTo>
                  <a:lnTo>
                    <a:pt x="726884" y="1058214"/>
                  </a:lnTo>
                  <a:lnTo>
                    <a:pt x="763181" y="1076045"/>
                  </a:lnTo>
                  <a:lnTo>
                    <a:pt x="800862" y="1089761"/>
                  </a:lnTo>
                  <a:lnTo>
                    <a:pt x="839914" y="1100048"/>
                  </a:lnTo>
                  <a:lnTo>
                    <a:pt x="881024" y="1106220"/>
                  </a:lnTo>
                  <a:lnTo>
                    <a:pt x="922807" y="1108278"/>
                  </a:lnTo>
                  <a:lnTo>
                    <a:pt x="964628" y="1106220"/>
                  </a:lnTo>
                  <a:lnTo>
                    <a:pt x="1005725" y="1100048"/>
                  </a:lnTo>
                  <a:lnTo>
                    <a:pt x="1044714" y="1089761"/>
                  </a:lnTo>
                  <a:lnTo>
                    <a:pt x="1082471" y="1076045"/>
                  </a:lnTo>
                  <a:lnTo>
                    <a:pt x="1118704" y="1058214"/>
                  </a:lnTo>
                  <a:lnTo>
                    <a:pt x="1152271" y="1037640"/>
                  </a:lnTo>
                  <a:lnTo>
                    <a:pt x="1184490" y="1014323"/>
                  </a:lnTo>
                  <a:lnTo>
                    <a:pt x="1205166" y="995121"/>
                  </a:lnTo>
                  <a:lnTo>
                    <a:pt x="1213294" y="987577"/>
                  </a:lnTo>
                  <a:lnTo>
                    <a:pt x="1239989" y="958088"/>
                  </a:lnTo>
                  <a:lnTo>
                    <a:pt x="1263345" y="926541"/>
                  </a:lnTo>
                  <a:lnTo>
                    <a:pt x="1284516" y="892937"/>
                  </a:lnTo>
                  <a:lnTo>
                    <a:pt x="1301673" y="856589"/>
                  </a:lnTo>
                  <a:lnTo>
                    <a:pt x="1315402" y="818870"/>
                  </a:lnTo>
                  <a:lnTo>
                    <a:pt x="1325600" y="779094"/>
                  </a:lnTo>
                  <a:lnTo>
                    <a:pt x="1331798" y="737946"/>
                  </a:lnTo>
                  <a:lnTo>
                    <a:pt x="1333906" y="696112"/>
                  </a:lnTo>
                  <a:close/>
                </a:path>
              </a:pathLst>
            </a:custGeom>
            <a:solidFill>
              <a:srgbClr val="EEA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5803" y="1275588"/>
              <a:ext cx="662939" cy="66751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323332" y="2365248"/>
            <a:ext cx="1306195" cy="1195070"/>
            <a:chOff x="5323332" y="2365248"/>
            <a:chExt cx="1306195" cy="119507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55208" y="2365248"/>
              <a:ext cx="774191" cy="6979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23332" y="3015996"/>
              <a:ext cx="571500" cy="544068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3447288" y="3462528"/>
            <a:ext cx="1258570" cy="1081405"/>
            <a:chOff x="3447288" y="3462528"/>
            <a:chExt cx="1258570" cy="108140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99307" y="3700441"/>
              <a:ext cx="1006037" cy="84299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7288" y="3462528"/>
              <a:ext cx="650748" cy="324611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254752" y="3837432"/>
            <a:ext cx="615696" cy="53797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62683" y="2520695"/>
            <a:ext cx="1019556" cy="94183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300215" y="4351020"/>
            <a:ext cx="867325" cy="63703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63267" y="4062984"/>
            <a:ext cx="1109471" cy="82143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43928" y="2301239"/>
            <a:ext cx="528827" cy="45872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633557" y="3344754"/>
            <a:ext cx="419928" cy="5555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799588" y="2354579"/>
            <a:ext cx="903732" cy="56235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928104" y="1280160"/>
            <a:ext cx="762000" cy="457200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106</a:t>
            </a:fld>
            <a:endParaRPr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0679" y="1234439"/>
            <a:ext cx="896112" cy="53766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905694" y="1899945"/>
            <a:ext cx="1334135" cy="1340485"/>
          </a:xfrm>
          <a:custGeom>
            <a:avLst/>
            <a:gdLst/>
            <a:ahLst/>
            <a:cxnLst/>
            <a:rect l="l" t="t" r="r" b="b"/>
            <a:pathLst>
              <a:path w="1334135" h="1340485">
                <a:moveTo>
                  <a:pt x="1132433" y="259270"/>
                </a:moveTo>
                <a:lnTo>
                  <a:pt x="1084478" y="0"/>
                </a:lnTo>
                <a:lnTo>
                  <a:pt x="1079715" y="673"/>
                </a:lnTo>
                <a:lnTo>
                  <a:pt x="1075613" y="1435"/>
                </a:lnTo>
                <a:lnTo>
                  <a:pt x="1057109" y="4102"/>
                </a:lnTo>
                <a:lnTo>
                  <a:pt x="1052245" y="5537"/>
                </a:lnTo>
                <a:lnTo>
                  <a:pt x="1048156" y="6197"/>
                </a:lnTo>
                <a:lnTo>
                  <a:pt x="998194" y="18516"/>
                </a:lnTo>
                <a:lnTo>
                  <a:pt x="973493" y="25387"/>
                </a:lnTo>
                <a:lnTo>
                  <a:pt x="925550" y="39141"/>
                </a:lnTo>
                <a:lnTo>
                  <a:pt x="902258" y="46685"/>
                </a:lnTo>
                <a:lnTo>
                  <a:pt x="878967" y="54889"/>
                </a:lnTo>
                <a:lnTo>
                  <a:pt x="856361" y="62433"/>
                </a:lnTo>
                <a:lnTo>
                  <a:pt x="833755" y="71310"/>
                </a:lnTo>
                <a:lnTo>
                  <a:pt x="811834" y="79616"/>
                </a:lnTo>
                <a:lnTo>
                  <a:pt x="789901" y="88493"/>
                </a:lnTo>
                <a:lnTo>
                  <a:pt x="726186" y="116649"/>
                </a:lnTo>
                <a:lnTo>
                  <a:pt x="665899" y="146812"/>
                </a:lnTo>
                <a:lnTo>
                  <a:pt x="588492" y="190639"/>
                </a:lnTo>
                <a:lnTo>
                  <a:pt x="552183" y="214020"/>
                </a:lnTo>
                <a:lnTo>
                  <a:pt x="498741" y="251066"/>
                </a:lnTo>
                <a:lnTo>
                  <a:pt x="432295" y="302425"/>
                </a:lnTo>
                <a:lnTo>
                  <a:pt x="400088" y="329907"/>
                </a:lnTo>
                <a:lnTo>
                  <a:pt x="369252" y="357974"/>
                </a:lnTo>
                <a:lnTo>
                  <a:pt x="339115" y="386143"/>
                </a:lnTo>
                <a:lnTo>
                  <a:pt x="309664" y="415620"/>
                </a:lnTo>
                <a:lnTo>
                  <a:pt x="280885" y="445795"/>
                </a:lnTo>
                <a:lnTo>
                  <a:pt x="253479" y="475970"/>
                </a:lnTo>
                <a:lnTo>
                  <a:pt x="226771" y="507517"/>
                </a:lnTo>
                <a:lnTo>
                  <a:pt x="201409" y="539064"/>
                </a:lnTo>
                <a:lnTo>
                  <a:pt x="176072" y="571982"/>
                </a:lnTo>
                <a:lnTo>
                  <a:pt x="152095" y="604901"/>
                </a:lnTo>
                <a:lnTo>
                  <a:pt x="128117" y="638505"/>
                </a:lnTo>
                <a:lnTo>
                  <a:pt x="105511" y="672109"/>
                </a:lnTo>
                <a:lnTo>
                  <a:pt x="82892" y="706399"/>
                </a:lnTo>
                <a:lnTo>
                  <a:pt x="61658" y="741375"/>
                </a:lnTo>
                <a:lnTo>
                  <a:pt x="40424" y="777036"/>
                </a:lnTo>
                <a:lnTo>
                  <a:pt x="19862" y="812698"/>
                </a:lnTo>
                <a:lnTo>
                  <a:pt x="0" y="849045"/>
                </a:lnTo>
                <a:lnTo>
                  <a:pt x="843343" y="1340078"/>
                </a:lnTo>
                <a:lnTo>
                  <a:pt x="850201" y="1329105"/>
                </a:lnTo>
                <a:lnTo>
                  <a:pt x="857046" y="1317447"/>
                </a:lnTo>
                <a:lnTo>
                  <a:pt x="863892" y="1306474"/>
                </a:lnTo>
                <a:lnTo>
                  <a:pt x="871435" y="1296187"/>
                </a:lnTo>
                <a:lnTo>
                  <a:pt x="878967" y="1285214"/>
                </a:lnTo>
                <a:lnTo>
                  <a:pt x="894727" y="1263954"/>
                </a:lnTo>
                <a:lnTo>
                  <a:pt x="902944" y="1253667"/>
                </a:lnTo>
                <a:lnTo>
                  <a:pt x="928293" y="1224178"/>
                </a:lnTo>
                <a:lnTo>
                  <a:pt x="937882" y="1214577"/>
                </a:lnTo>
                <a:lnTo>
                  <a:pt x="946785" y="1204976"/>
                </a:lnTo>
                <a:lnTo>
                  <a:pt x="975588" y="1178229"/>
                </a:lnTo>
                <a:lnTo>
                  <a:pt x="947483" y="1180973"/>
                </a:lnTo>
                <a:lnTo>
                  <a:pt x="939939" y="1180973"/>
                </a:lnTo>
                <a:lnTo>
                  <a:pt x="933094" y="1181658"/>
                </a:lnTo>
                <a:lnTo>
                  <a:pt x="918019" y="1181658"/>
                </a:lnTo>
                <a:lnTo>
                  <a:pt x="868692" y="1179601"/>
                </a:lnTo>
                <a:lnTo>
                  <a:pt x="821423" y="1172743"/>
                </a:lnTo>
                <a:lnTo>
                  <a:pt x="775525" y="1161770"/>
                </a:lnTo>
                <a:lnTo>
                  <a:pt x="732358" y="1145997"/>
                </a:lnTo>
                <a:lnTo>
                  <a:pt x="690575" y="1126109"/>
                </a:lnTo>
                <a:lnTo>
                  <a:pt x="650138" y="1102106"/>
                </a:lnTo>
                <a:lnTo>
                  <a:pt x="611784" y="1073302"/>
                </a:lnTo>
                <a:lnTo>
                  <a:pt x="575475" y="1039698"/>
                </a:lnTo>
                <a:lnTo>
                  <a:pt x="541896" y="1003350"/>
                </a:lnTo>
                <a:lnTo>
                  <a:pt x="513130" y="964260"/>
                </a:lnTo>
                <a:lnTo>
                  <a:pt x="489153" y="924483"/>
                </a:lnTo>
                <a:lnTo>
                  <a:pt x="469290" y="881964"/>
                </a:lnTo>
                <a:lnTo>
                  <a:pt x="453529" y="838758"/>
                </a:lnTo>
                <a:lnTo>
                  <a:pt x="442569" y="792810"/>
                </a:lnTo>
                <a:lnTo>
                  <a:pt x="435711" y="745490"/>
                </a:lnTo>
                <a:lnTo>
                  <a:pt x="433666" y="696112"/>
                </a:lnTo>
                <a:lnTo>
                  <a:pt x="434340" y="671423"/>
                </a:lnTo>
                <a:lnTo>
                  <a:pt x="438454" y="622731"/>
                </a:lnTo>
                <a:lnTo>
                  <a:pt x="447370" y="576097"/>
                </a:lnTo>
                <a:lnTo>
                  <a:pt x="461060" y="531520"/>
                </a:lnTo>
                <a:lnTo>
                  <a:pt x="478193" y="488315"/>
                </a:lnTo>
                <a:lnTo>
                  <a:pt x="500799" y="447852"/>
                </a:lnTo>
                <a:lnTo>
                  <a:pt x="541896" y="389559"/>
                </a:lnTo>
                <a:lnTo>
                  <a:pt x="575475" y="353199"/>
                </a:lnTo>
                <a:lnTo>
                  <a:pt x="611784" y="319608"/>
                </a:lnTo>
                <a:lnTo>
                  <a:pt x="650138" y="290779"/>
                </a:lnTo>
                <a:lnTo>
                  <a:pt x="690575" y="266814"/>
                </a:lnTo>
                <a:lnTo>
                  <a:pt x="732358" y="246189"/>
                </a:lnTo>
                <a:lnTo>
                  <a:pt x="775525" y="230441"/>
                </a:lnTo>
                <a:lnTo>
                  <a:pt x="821423" y="219468"/>
                </a:lnTo>
                <a:lnTo>
                  <a:pt x="868692" y="212585"/>
                </a:lnTo>
                <a:lnTo>
                  <a:pt x="918019" y="210591"/>
                </a:lnTo>
                <a:lnTo>
                  <a:pt x="932408" y="210591"/>
                </a:lnTo>
                <a:lnTo>
                  <a:pt x="946785" y="211251"/>
                </a:lnTo>
                <a:lnTo>
                  <a:pt x="961199" y="212585"/>
                </a:lnTo>
                <a:lnTo>
                  <a:pt x="975588" y="213360"/>
                </a:lnTo>
                <a:lnTo>
                  <a:pt x="1030414" y="222897"/>
                </a:lnTo>
                <a:lnTo>
                  <a:pt x="1082471" y="237985"/>
                </a:lnTo>
                <a:lnTo>
                  <a:pt x="1120140" y="253060"/>
                </a:lnTo>
                <a:lnTo>
                  <a:pt x="1132433" y="259270"/>
                </a:lnTo>
                <a:close/>
              </a:path>
              <a:path w="1334135" h="1340485">
                <a:moveTo>
                  <a:pt x="1333906" y="696112"/>
                </a:moveTo>
                <a:lnTo>
                  <a:pt x="1331798" y="654278"/>
                </a:lnTo>
                <a:lnTo>
                  <a:pt x="1326019" y="615873"/>
                </a:lnTo>
                <a:lnTo>
                  <a:pt x="1315402" y="574040"/>
                </a:lnTo>
                <a:lnTo>
                  <a:pt x="1301673" y="536321"/>
                </a:lnTo>
                <a:lnTo>
                  <a:pt x="1284516" y="499973"/>
                </a:lnTo>
                <a:lnTo>
                  <a:pt x="1263345" y="466369"/>
                </a:lnTo>
                <a:lnTo>
                  <a:pt x="1259865" y="461568"/>
                </a:lnTo>
                <a:lnTo>
                  <a:pt x="1239989" y="434136"/>
                </a:lnTo>
                <a:lnTo>
                  <a:pt x="1213294" y="405333"/>
                </a:lnTo>
                <a:lnTo>
                  <a:pt x="1184490" y="378599"/>
                </a:lnTo>
                <a:lnTo>
                  <a:pt x="1152271" y="355307"/>
                </a:lnTo>
                <a:lnTo>
                  <a:pt x="1118704" y="334022"/>
                </a:lnTo>
                <a:lnTo>
                  <a:pt x="1082471" y="316839"/>
                </a:lnTo>
                <a:lnTo>
                  <a:pt x="1067409" y="311404"/>
                </a:lnTo>
                <a:lnTo>
                  <a:pt x="1067409" y="794181"/>
                </a:lnTo>
                <a:lnTo>
                  <a:pt x="1066647" y="807212"/>
                </a:lnTo>
                <a:lnTo>
                  <a:pt x="1057783" y="845616"/>
                </a:lnTo>
                <a:lnTo>
                  <a:pt x="1032421" y="886764"/>
                </a:lnTo>
                <a:lnTo>
                  <a:pt x="991997" y="914882"/>
                </a:lnTo>
                <a:lnTo>
                  <a:pt x="946785" y="926541"/>
                </a:lnTo>
                <a:lnTo>
                  <a:pt x="946785" y="995121"/>
                </a:lnTo>
                <a:lnTo>
                  <a:pt x="874166" y="995121"/>
                </a:lnTo>
                <a:lnTo>
                  <a:pt x="874166" y="920369"/>
                </a:lnTo>
                <a:lnTo>
                  <a:pt x="874166" y="918311"/>
                </a:lnTo>
                <a:lnTo>
                  <a:pt x="837857" y="897051"/>
                </a:lnTo>
                <a:lnTo>
                  <a:pt x="833069" y="890879"/>
                </a:lnTo>
                <a:lnTo>
                  <a:pt x="827582" y="885393"/>
                </a:lnTo>
                <a:lnTo>
                  <a:pt x="822782" y="878535"/>
                </a:lnTo>
                <a:lnTo>
                  <a:pt x="821423" y="920369"/>
                </a:lnTo>
                <a:lnTo>
                  <a:pt x="751547" y="920369"/>
                </a:lnTo>
                <a:lnTo>
                  <a:pt x="751547" y="757148"/>
                </a:lnTo>
                <a:lnTo>
                  <a:pt x="822109" y="757148"/>
                </a:lnTo>
                <a:lnTo>
                  <a:pt x="822782" y="762635"/>
                </a:lnTo>
                <a:lnTo>
                  <a:pt x="825525" y="777722"/>
                </a:lnTo>
                <a:lnTo>
                  <a:pt x="843343" y="822299"/>
                </a:lnTo>
                <a:lnTo>
                  <a:pt x="873493" y="849045"/>
                </a:lnTo>
                <a:lnTo>
                  <a:pt x="914590" y="859332"/>
                </a:lnTo>
                <a:lnTo>
                  <a:pt x="926236" y="858647"/>
                </a:lnTo>
                <a:lnTo>
                  <a:pt x="966635" y="836701"/>
                </a:lnTo>
                <a:lnTo>
                  <a:pt x="979030" y="800354"/>
                </a:lnTo>
                <a:lnTo>
                  <a:pt x="978268" y="789381"/>
                </a:lnTo>
                <a:lnTo>
                  <a:pt x="959104" y="753719"/>
                </a:lnTo>
                <a:lnTo>
                  <a:pt x="909802" y="728345"/>
                </a:lnTo>
                <a:lnTo>
                  <a:pt x="894727" y="722858"/>
                </a:lnTo>
                <a:lnTo>
                  <a:pt x="877595" y="716000"/>
                </a:lnTo>
                <a:lnTo>
                  <a:pt x="833755" y="698169"/>
                </a:lnTo>
                <a:lnTo>
                  <a:pt x="793330" y="673481"/>
                </a:lnTo>
                <a:lnTo>
                  <a:pt x="763866" y="636447"/>
                </a:lnTo>
                <a:lnTo>
                  <a:pt x="752906" y="597357"/>
                </a:lnTo>
                <a:lnTo>
                  <a:pt x="752309" y="580898"/>
                </a:lnTo>
                <a:lnTo>
                  <a:pt x="753592" y="560324"/>
                </a:lnTo>
                <a:lnTo>
                  <a:pt x="768667" y="516432"/>
                </a:lnTo>
                <a:lnTo>
                  <a:pt x="794702" y="483514"/>
                </a:lnTo>
                <a:lnTo>
                  <a:pt x="831697" y="462254"/>
                </a:lnTo>
                <a:lnTo>
                  <a:pt x="874166" y="451967"/>
                </a:lnTo>
                <a:lnTo>
                  <a:pt x="874166" y="386143"/>
                </a:lnTo>
                <a:lnTo>
                  <a:pt x="895413" y="386143"/>
                </a:lnTo>
                <a:lnTo>
                  <a:pt x="946785" y="386143"/>
                </a:lnTo>
                <a:lnTo>
                  <a:pt x="946785" y="461568"/>
                </a:lnTo>
                <a:lnTo>
                  <a:pt x="978268" y="484200"/>
                </a:lnTo>
                <a:lnTo>
                  <a:pt x="985799" y="493801"/>
                </a:lnTo>
                <a:lnTo>
                  <a:pt x="987221" y="461568"/>
                </a:lnTo>
                <a:lnTo>
                  <a:pt x="1057783" y="461568"/>
                </a:lnTo>
                <a:lnTo>
                  <a:pt x="1057783" y="615873"/>
                </a:lnTo>
                <a:lnTo>
                  <a:pt x="985799" y="615873"/>
                </a:lnTo>
                <a:lnTo>
                  <a:pt x="983132" y="599414"/>
                </a:lnTo>
                <a:lnTo>
                  <a:pt x="981024" y="589813"/>
                </a:lnTo>
                <a:lnTo>
                  <a:pt x="964628" y="554151"/>
                </a:lnTo>
                <a:lnTo>
                  <a:pt x="944041" y="534949"/>
                </a:lnTo>
                <a:lnTo>
                  <a:pt x="937882" y="530834"/>
                </a:lnTo>
                <a:lnTo>
                  <a:pt x="929665" y="527405"/>
                </a:lnTo>
                <a:lnTo>
                  <a:pt x="920750" y="524662"/>
                </a:lnTo>
                <a:lnTo>
                  <a:pt x="910488" y="523290"/>
                </a:lnTo>
                <a:lnTo>
                  <a:pt x="898829" y="522605"/>
                </a:lnTo>
                <a:lnTo>
                  <a:pt x="885126" y="523976"/>
                </a:lnTo>
                <a:lnTo>
                  <a:pt x="848131" y="547293"/>
                </a:lnTo>
                <a:lnTo>
                  <a:pt x="839914" y="572668"/>
                </a:lnTo>
                <a:lnTo>
                  <a:pt x="841971" y="585698"/>
                </a:lnTo>
                <a:lnTo>
                  <a:pt x="876909" y="622046"/>
                </a:lnTo>
                <a:lnTo>
                  <a:pt x="933094" y="646049"/>
                </a:lnTo>
                <a:lnTo>
                  <a:pt x="944041" y="650849"/>
                </a:lnTo>
                <a:lnTo>
                  <a:pt x="953668" y="654964"/>
                </a:lnTo>
                <a:lnTo>
                  <a:pt x="963968" y="659079"/>
                </a:lnTo>
                <a:lnTo>
                  <a:pt x="972832" y="663194"/>
                </a:lnTo>
                <a:lnTo>
                  <a:pt x="981697" y="666623"/>
                </a:lnTo>
                <a:lnTo>
                  <a:pt x="998194" y="674852"/>
                </a:lnTo>
                <a:lnTo>
                  <a:pt x="1005725" y="679653"/>
                </a:lnTo>
                <a:lnTo>
                  <a:pt x="1012583" y="683768"/>
                </a:lnTo>
                <a:lnTo>
                  <a:pt x="1041285" y="710514"/>
                </a:lnTo>
                <a:lnTo>
                  <a:pt x="1046149" y="716686"/>
                </a:lnTo>
                <a:lnTo>
                  <a:pt x="1061885" y="753033"/>
                </a:lnTo>
                <a:lnTo>
                  <a:pt x="1066647" y="783894"/>
                </a:lnTo>
                <a:lnTo>
                  <a:pt x="1067409" y="794181"/>
                </a:lnTo>
                <a:lnTo>
                  <a:pt x="1067409" y="311404"/>
                </a:lnTo>
                <a:lnTo>
                  <a:pt x="1005725" y="292874"/>
                </a:lnTo>
                <a:lnTo>
                  <a:pt x="964628" y="286664"/>
                </a:lnTo>
                <a:lnTo>
                  <a:pt x="922807" y="284657"/>
                </a:lnTo>
                <a:lnTo>
                  <a:pt x="912533" y="284657"/>
                </a:lnTo>
                <a:lnTo>
                  <a:pt x="851560" y="290779"/>
                </a:lnTo>
                <a:lnTo>
                  <a:pt x="807034" y="301078"/>
                </a:lnTo>
                <a:lnTo>
                  <a:pt x="741260" y="326478"/>
                </a:lnTo>
                <a:lnTo>
                  <a:pt x="681659" y="362851"/>
                </a:lnTo>
                <a:lnTo>
                  <a:pt x="629602" y="408076"/>
                </a:lnTo>
                <a:lnTo>
                  <a:pt x="585063" y="461568"/>
                </a:lnTo>
                <a:lnTo>
                  <a:pt x="550125" y="521919"/>
                </a:lnTo>
                <a:lnTo>
                  <a:pt x="526148" y="588441"/>
                </a:lnTo>
                <a:lnTo>
                  <a:pt x="513130" y="659079"/>
                </a:lnTo>
                <a:lnTo>
                  <a:pt x="511860" y="698169"/>
                </a:lnTo>
                <a:lnTo>
                  <a:pt x="513816" y="737946"/>
                </a:lnTo>
                <a:lnTo>
                  <a:pt x="519976" y="779094"/>
                </a:lnTo>
                <a:lnTo>
                  <a:pt x="530263" y="818870"/>
                </a:lnTo>
                <a:lnTo>
                  <a:pt x="543953" y="856589"/>
                </a:lnTo>
                <a:lnTo>
                  <a:pt x="561086" y="892937"/>
                </a:lnTo>
                <a:lnTo>
                  <a:pt x="582320" y="926541"/>
                </a:lnTo>
                <a:lnTo>
                  <a:pt x="605624" y="958088"/>
                </a:lnTo>
                <a:lnTo>
                  <a:pt x="632333" y="987577"/>
                </a:lnTo>
                <a:lnTo>
                  <a:pt x="661111" y="1014323"/>
                </a:lnTo>
                <a:lnTo>
                  <a:pt x="693305" y="1037640"/>
                </a:lnTo>
                <a:lnTo>
                  <a:pt x="726884" y="1058214"/>
                </a:lnTo>
                <a:lnTo>
                  <a:pt x="763181" y="1076045"/>
                </a:lnTo>
                <a:lnTo>
                  <a:pt x="800862" y="1089761"/>
                </a:lnTo>
                <a:lnTo>
                  <a:pt x="839914" y="1100048"/>
                </a:lnTo>
                <a:lnTo>
                  <a:pt x="881024" y="1106220"/>
                </a:lnTo>
                <a:lnTo>
                  <a:pt x="922807" y="1108278"/>
                </a:lnTo>
                <a:lnTo>
                  <a:pt x="964628" y="1106220"/>
                </a:lnTo>
                <a:lnTo>
                  <a:pt x="1005725" y="1100048"/>
                </a:lnTo>
                <a:lnTo>
                  <a:pt x="1044714" y="1089761"/>
                </a:lnTo>
                <a:lnTo>
                  <a:pt x="1082471" y="1076045"/>
                </a:lnTo>
                <a:lnTo>
                  <a:pt x="1118704" y="1058214"/>
                </a:lnTo>
                <a:lnTo>
                  <a:pt x="1152271" y="1037640"/>
                </a:lnTo>
                <a:lnTo>
                  <a:pt x="1184490" y="1014323"/>
                </a:lnTo>
                <a:lnTo>
                  <a:pt x="1205166" y="995121"/>
                </a:lnTo>
                <a:lnTo>
                  <a:pt x="1213294" y="987577"/>
                </a:lnTo>
                <a:lnTo>
                  <a:pt x="1239989" y="958088"/>
                </a:lnTo>
                <a:lnTo>
                  <a:pt x="1263345" y="926541"/>
                </a:lnTo>
                <a:lnTo>
                  <a:pt x="1284516" y="892937"/>
                </a:lnTo>
                <a:lnTo>
                  <a:pt x="1301673" y="856589"/>
                </a:lnTo>
                <a:lnTo>
                  <a:pt x="1315402" y="818870"/>
                </a:lnTo>
                <a:lnTo>
                  <a:pt x="1325600" y="779094"/>
                </a:lnTo>
                <a:lnTo>
                  <a:pt x="1331798" y="737946"/>
                </a:lnTo>
                <a:lnTo>
                  <a:pt x="1333906" y="696112"/>
                </a:lnTo>
                <a:close/>
              </a:path>
            </a:pathLst>
          </a:custGeom>
          <a:solidFill>
            <a:srgbClr val="EEA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6791" y="2892551"/>
            <a:ext cx="774191" cy="6979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9735" y="3563111"/>
            <a:ext cx="615695" cy="5379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12492" y="1275588"/>
            <a:ext cx="662940" cy="66751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50442" y="7442"/>
            <a:ext cx="780732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…or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limit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yourself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most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important</a:t>
            </a:r>
            <a:r>
              <a:rPr sz="20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ones i.e.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number</a:t>
            </a:r>
            <a:r>
              <a:rPr sz="20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kids,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size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house,</a:t>
            </a:r>
            <a:r>
              <a:rPr sz="2000" b="1" spc="4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main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repetitive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spending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like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food.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107</a:t>
            </a:fld>
            <a:endParaRPr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8871" y="1240536"/>
            <a:ext cx="894588" cy="53617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393886" y="1906041"/>
            <a:ext cx="1334135" cy="1340485"/>
          </a:xfrm>
          <a:custGeom>
            <a:avLst/>
            <a:gdLst/>
            <a:ahLst/>
            <a:cxnLst/>
            <a:rect l="l" t="t" r="r" b="b"/>
            <a:pathLst>
              <a:path w="1334135" h="1340485">
                <a:moveTo>
                  <a:pt x="1132433" y="259270"/>
                </a:moveTo>
                <a:lnTo>
                  <a:pt x="1084478" y="0"/>
                </a:lnTo>
                <a:lnTo>
                  <a:pt x="1079715" y="673"/>
                </a:lnTo>
                <a:lnTo>
                  <a:pt x="1075613" y="1435"/>
                </a:lnTo>
                <a:lnTo>
                  <a:pt x="1057109" y="4102"/>
                </a:lnTo>
                <a:lnTo>
                  <a:pt x="1052245" y="5537"/>
                </a:lnTo>
                <a:lnTo>
                  <a:pt x="1048156" y="6197"/>
                </a:lnTo>
                <a:lnTo>
                  <a:pt x="998194" y="18516"/>
                </a:lnTo>
                <a:lnTo>
                  <a:pt x="973493" y="25387"/>
                </a:lnTo>
                <a:lnTo>
                  <a:pt x="925550" y="39141"/>
                </a:lnTo>
                <a:lnTo>
                  <a:pt x="902258" y="46685"/>
                </a:lnTo>
                <a:lnTo>
                  <a:pt x="878967" y="54889"/>
                </a:lnTo>
                <a:lnTo>
                  <a:pt x="856361" y="62433"/>
                </a:lnTo>
                <a:lnTo>
                  <a:pt x="833755" y="71310"/>
                </a:lnTo>
                <a:lnTo>
                  <a:pt x="811834" y="79616"/>
                </a:lnTo>
                <a:lnTo>
                  <a:pt x="789901" y="88493"/>
                </a:lnTo>
                <a:lnTo>
                  <a:pt x="726186" y="116649"/>
                </a:lnTo>
                <a:lnTo>
                  <a:pt x="665899" y="146812"/>
                </a:lnTo>
                <a:lnTo>
                  <a:pt x="588492" y="190639"/>
                </a:lnTo>
                <a:lnTo>
                  <a:pt x="552183" y="214020"/>
                </a:lnTo>
                <a:lnTo>
                  <a:pt x="498741" y="251066"/>
                </a:lnTo>
                <a:lnTo>
                  <a:pt x="432295" y="302425"/>
                </a:lnTo>
                <a:lnTo>
                  <a:pt x="400088" y="329907"/>
                </a:lnTo>
                <a:lnTo>
                  <a:pt x="369252" y="357974"/>
                </a:lnTo>
                <a:lnTo>
                  <a:pt x="339115" y="386143"/>
                </a:lnTo>
                <a:lnTo>
                  <a:pt x="309664" y="415620"/>
                </a:lnTo>
                <a:lnTo>
                  <a:pt x="280885" y="445795"/>
                </a:lnTo>
                <a:lnTo>
                  <a:pt x="253479" y="475970"/>
                </a:lnTo>
                <a:lnTo>
                  <a:pt x="226771" y="507517"/>
                </a:lnTo>
                <a:lnTo>
                  <a:pt x="201409" y="539064"/>
                </a:lnTo>
                <a:lnTo>
                  <a:pt x="176072" y="571982"/>
                </a:lnTo>
                <a:lnTo>
                  <a:pt x="152095" y="604901"/>
                </a:lnTo>
                <a:lnTo>
                  <a:pt x="128117" y="638505"/>
                </a:lnTo>
                <a:lnTo>
                  <a:pt x="105511" y="672109"/>
                </a:lnTo>
                <a:lnTo>
                  <a:pt x="82892" y="706399"/>
                </a:lnTo>
                <a:lnTo>
                  <a:pt x="61658" y="741375"/>
                </a:lnTo>
                <a:lnTo>
                  <a:pt x="40424" y="777036"/>
                </a:lnTo>
                <a:lnTo>
                  <a:pt x="19862" y="812698"/>
                </a:lnTo>
                <a:lnTo>
                  <a:pt x="0" y="849045"/>
                </a:lnTo>
                <a:lnTo>
                  <a:pt x="843343" y="1340078"/>
                </a:lnTo>
                <a:lnTo>
                  <a:pt x="850201" y="1329105"/>
                </a:lnTo>
                <a:lnTo>
                  <a:pt x="857046" y="1317447"/>
                </a:lnTo>
                <a:lnTo>
                  <a:pt x="863892" y="1306474"/>
                </a:lnTo>
                <a:lnTo>
                  <a:pt x="871435" y="1296187"/>
                </a:lnTo>
                <a:lnTo>
                  <a:pt x="878967" y="1285214"/>
                </a:lnTo>
                <a:lnTo>
                  <a:pt x="894727" y="1263954"/>
                </a:lnTo>
                <a:lnTo>
                  <a:pt x="902944" y="1253667"/>
                </a:lnTo>
                <a:lnTo>
                  <a:pt x="928293" y="1224178"/>
                </a:lnTo>
                <a:lnTo>
                  <a:pt x="937882" y="1214577"/>
                </a:lnTo>
                <a:lnTo>
                  <a:pt x="946785" y="1204976"/>
                </a:lnTo>
                <a:lnTo>
                  <a:pt x="975588" y="1178229"/>
                </a:lnTo>
                <a:lnTo>
                  <a:pt x="947483" y="1180973"/>
                </a:lnTo>
                <a:lnTo>
                  <a:pt x="939939" y="1180973"/>
                </a:lnTo>
                <a:lnTo>
                  <a:pt x="933094" y="1181658"/>
                </a:lnTo>
                <a:lnTo>
                  <a:pt x="918019" y="1181658"/>
                </a:lnTo>
                <a:lnTo>
                  <a:pt x="868692" y="1179601"/>
                </a:lnTo>
                <a:lnTo>
                  <a:pt x="821423" y="1172743"/>
                </a:lnTo>
                <a:lnTo>
                  <a:pt x="775525" y="1161770"/>
                </a:lnTo>
                <a:lnTo>
                  <a:pt x="732358" y="1145997"/>
                </a:lnTo>
                <a:lnTo>
                  <a:pt x="690575" y="1126109"/>
                </a:lnTo>
                <a:lnTo>
                  <a:pt x="650151" y="1102106"/>
                </a:lnTo>
                <a:lnTo>
                  <a:pt x="611784" y="1073302"/>
                </a:lnTo>
                <a:lnTo>
                  <a:pt x="575475" y="1039698"/>
                </a:lnTo>
                <a:lnTo>
                  <a:pt x="541896" y="1003350"/>
                </a:lnTo>
                <a:lnTo>
                  <a:pt x="513130" y="964260"/>
                </a:lnTo>
                <a:lnTo>
                  <a:pt x="489153" y="924483"/>
                </a:lnTo>
                <a:lnTo>
                  <a:pt x="469290" y="881964"/>
                </a:lnTo>
                <a:lnTo>
                  <a:pt x="453529" y="838758"/>
                </a:lnTo>
                <a:lnTo>
                  <a:pt x="442569" y="792810"/>
                </a:lnTo>
                <a:lnTo>
                  <a:pt x="435711" y="745490"/>
                </a:lnTo>
                <a:lnTo>
                  <a:pt x="433666" y="696112"/>
                </a:lnTo>
                <a:lnTo>
                  <a:pt x="434340" y="671423"/>
                </a:lnTo>
                <a:lnTo>
                  <a:pt x="438454" y="622731"/>
                </a:lnTo>
                <a:lnTo>
                  <a:pt x="447370" y="576097"/>
                </a:lnTo>
                <a:lnTo>
                  <a:pt x="461060" y="531520"/>
                </a:lnTo>
                <a:lnTo>
                  <a:pt x="478193" y="488315"/>
                </a:lnTo>
                <a:lnTo>
                  <a:pt x="500799" y="447852"/>
                </a:lnTo>
                <a:lnTo>
                  <a:pt x="541896" y="389559"/>
                </a:lnTo>
                <a:lnTo>
                  <a:pt x="575475" y="353199"/>
                </a:lnTo>
                <a:lnTo>
                  <a:pt x="611784" y="319608"/>
                </a:lnTo>
                <a:lnTo>
                  <a:pt x="650138" y="290779"/>
                </a:lnTo>
                <a:lnTo>
                  <a:pt x="690575" y="266814"/>
                </a:lnTo>
                <a:lnTo>
                  <a:pt x="732358" y="246189"/>
                </a:lnTo>
                <a:lnTo>
                  <a:pt x="775525" y="230441"/>
                </a:lnTo>
                <a:lnTo>
                  <a:pt x="821423" y="219468"/>
                </a:lnTo>
                <a:lnTo>
                  <a:pt x="868692" y="212585"/>
                </a:lnTo>
                <a:lnTo>
                  <a:pt x="918019" y="210591"/>
                </a:lnTo>
                <a:lnTo>
                  <a:pt x="932408" y="210591"/>
                </a:lnTo>
                <a:lnTo>
                  <a:pt x="946785" y="211251"/>
                </a:lnTo>
                <a:lnTo>
                  <a:pt x="961199" y="212585"/>
                </a:lnTo>
                <a:lnTo>
                  <a:pt x="975588" y="213360"/>
                </a:lnTo>
                <a:lnTo>
                  <a:pt x="1030414" y="222897"/>
                </a:lnTo>
                <a:lnTo>
                  <a:pt x="1082471" y="237985"/>
                </a:lnTo>
                <a:lnTo>
                  <a:pt x="1120140" y="253060"/>
                </a:lnTo>
                <a:lnTo>
                  <a:pt x="1132433" y="259270"/>
                </a:lnTo>
                <a:close/>
              </a:path>
              <a:path w="1334135" h="1340485">
                <a:moveTo>
                  <a:pt x="1333906" y="696112"/>
                </a:moveTo>
                <a:lnTo>
                  <a:pt x="1331798" y="654278"/>
                </a:lnTo>
                <a:lnTo>
                  <a:pt x="1326019" y="615873"/>
                </a:lnTo>
                <a:lnTo>
                  <a:pt x="1315402" y="574040"/>
                </a:lnTo>
                <a:lnTo>
                  <a:pt x="1301673" y="536321"/>
                </a:lnTo>
                <a:lnTo>
                  <a:pt x="1284516" y="499973"/>
                </a:lnTo>
                <a:lnTo>
                  <a:pt x="1263345" y="466369"/>
                </a:lnTo>
                <a:lnTo>
                  <a:pt x="1259865" y="461568"/>
                </a:lnTo>
                <a:lnTo>
                  <a:pt x="1239989" y="434136"/>
                </a:lnTo>
                <a:lnTo>
                  <a:pt x="1213294" y="405333"/>
                </a:lnTo>
                <a:lnTo>
                  <a:pt x="1184490" y="378599"/>
                </a:lnTo>
                <a:lnTo>
                  <a:pt x="1152271" y="355307"/>
                </a:lnTo>
                <a:lnTo>
                  <a:pt x="1118704" y="334022"/>
                </a:lnTo>
                <a:lnTo>
                  <a:pt x="1082471" y="316839"/>
                </a:lnTo>
                <a:lnTo>
                  <a:pt x="1067409" y="311404"/>
                </a:lnTo>
                <a:lnTo>
                  <a:pt x="1067409" y="794181"/>
                </a:lnTo>
                <a:lnTo>
                  <a:pt x="1066647" y="807212"/>
                </a:lnTo>
                <a:lnTo>
                  <a:pt x="1057783" y="845616"/>
                </a:lnTo>
                <a:lnTo>
                  <a:pt x="1032421" y="886764"/>
                </a:lnTo>
                <a:lnTo>
                  <a:pt x="991997" y="914882"/>
                </a:lnTo>
                <a:lnTo>
                  <a:pt x="946785" y="926541"/>
                </a:lnTo>
                <a:lnTo>
                  <a:pt x="946785" y="995121"/>
                </a:lnTo>
                <a:lnTo>
                  <a:pt x="874166" y="995121"/>
                </a:lnTo>
                <a:lnTo>
                  <a:pt x="874166" y="920369"/>
                </a:lnTo>
                <a:lnTo>
                  <a:pt x="874166" y="918311"/>
                </a:lnTo>
                <a:lnTo>
                  <a:pt x="837857" y="897051"/>
                </a:lnTo>
                <a:lnTo>
                  <a:pt x="833069" y="890879"/>
                </a:lnTo>
                <a:lnTo>
                  <a:pt x="827582" y="885393"/>
                </a:lnTo>
                <a:lnTo>
                  <a:pt x="822782" y="878535"/>
                </a:lnTo>
                <a:lnTo>
                  <a:pt x="821423" y="920369"/>
                </a:lnTo>
                <a:lnTo>
                  <a:pt x="751547" y="920369"/>
                </a:lnTo>
                <a:lnTo>
                  <a:pt x="751547" y="757148"/>
                </a:lnTo>
                <a:lnTo>
                  <a:pt x="822109" y="757148"/>
                </a:lnTo>
                <a:lnTo>
                  <a:pt x="822782" y="762635"/>
                </a:lnTo>
                <a:lnTo>
                  <a:pt x="825525" y="777722"/>
                </a:lnTo>
                <a:lnTo>
                  <a:pt x="843343" y="822299"/>
                </a:lnTo>
                <a:lnTo>
                  <a:pt x="873493" y="849045"/>
                </a:lnTo>
                <a:lnTo>
                  <a:pt x="914590" y="859332"/>
                </a:lnTo>
                <a:lnTo>
                  <a:pt x="926236" y="858647"/>
                </a:lnTo>
                <a:lnTo>
                  <a:pt x="966635" y="836701"/>
                </a:lnTo>
                <a:lnTo>
                  <a:pt x="979030" y="800354"/>
                </a:lnTo>
                <a:lnTo>
                  <a:pt x="978268" y="789381"/>
                </a:lnTo>
                <a:lnTo>
                  <a:pt x="959104" y="753719"/>
                </a:lnTo>
                <a:lnTo>
                  <a:pt x="909802" y="728345"/>
                </a:lnTo>
                <a:lnTo>
                  <a:pt x="894727" y="722858"/>
                </a:lnTo>
                <a:lnTo>
                  <a:pt x="877595" y="716000"/>
                </a:lnTo>
                <a:lnTo>
                  <a:pt x="833755" y="698169"/>
                </a:lnTo>
                <a:lnTo>
                  <a:pt x="793330" y="673481"/>
                </a:lnTo>
                <a:lnTo>
                  <a:pt x="763866" y="636447"/>
                </a:lnTo>
                <a:lnTo>
                  <a:pt x="752906" y="597357"/>
                </a:lnTo>
                <a:lnTo>
                  <a:pt x="752309" y="580898"/>
                </a:lnTo>
                <a:lnTo>
                  <a:pt x="753592" y="560324"/>
                </a:lnTo>
                <a:lnTo>
                  <a:pt x="768667" y="516432"/>
                </a:lnTo>
                <a:lnTo>
                  <a:pt x="794702" y="483514"/>
                </a:lnTo>
                <a:lnTo>
                  <a:pt x="831697" y="462254"/>
                </a:lnTo>
                <a:lnTo>
                  <a:pt x="874166" y="451967"/>
                </a:lnTo>
                <a:lnTo>
                  <a:pt x="874166" y="386143"/>
                </a:lnTo>
                <a:lnTo>
                  <a:pt x="895413" y="386143"/>
                </a:lnTo>
                <a:lnTo>
                  <a:pt x="946785" y="386143"/>
                </a:lnTo>
                <a:lnTo>
                  <a:pt x="946785" y="461568"/>
                </a:lnTo>
                <a:lnTo>
                  <a:pt x="978268" y="484200"/>
                </a:lnTo>
                <a:lnTo>
                  <a:pt x="985799" y="493801"/>
                </a:lnTo>
                <a:lnTo>
                  <a:pt x="987221" y="461568"/>
                </a:lnTo>
                <a:lnTo>
                  <a:pt x="1057783" y="461568"/>
                </a:lnTo>
                <a:lnTo>
                  <a:pt x="1057783" y="615873"/>
                </a:lnTo>
                <a:lnTo>
                  <a:pt x="985799" y="615873"/>
                </a:lnTo>
                <a:lnTo>
                  <a:pt x="983132" y="599414"/>
                </a:lnTo>
                <a:lnTo>
                  <a:pt x="981024" y="589813"/>
                </a:lnTo>
                <a:lnTo>
                  <a:pt x="964628" y="554151"/>
                </a:lnTo>
                <a:lnTo>
                  <a:pt x="944041" y="534949"/>
                </a:lnTo>
                <a:lnTo>
                  <a:pt x="937882" y="530834"/>
                </a:lnTo>
                <a:lnTo>
                  <a:pt x="929665" y="527405"/>
                </a:lnTo>
                <a:lnTo>
                  <a:pt x="920750" y="524662"/>
                </a:lnTo>
                <a:lnTo>
                  <a:pt x="910488" y="523290"/>
                </a:lnTo>
                <a:lnTo>
                  <a:pt x="898829" y="522605"/>
                </a:lnTo>
                <a:lnTo>
                  <a:pt x="885126" y="523976"/>
                </a:lnTo>
                <a:lnTo>
                  <a:pt x="848144" y="547293"/>
                </a:lnTo>
                <a:lnTo>
                  <a:pt x="839914" y="572668"/>
                </a:lnTo>
                <a:lnTo>
                  <a:pt x="841971" y="585698"/>
                </a:lnTo>
                <a:lnTo>
                  <a:pt x="876909" y="622046"/>
                </a:lnTo>
                <a:lnTo>
                  <a:pt x="933094" y="646049"/>
                </a:lnTo>
                <a:lnTo>
                  <a:pt x="944041" y="650849"/>
                </a:lnTo>
                <a:lnTo>
                  <a:pt x="953668" y="654964"/>
                </a:lnTo>
                <a:lnTo>
                  <a:pt x="963968" y="659079"/>
                </a:lnTo>
                <a:lnTo>
                  <a:pt x="972832" y="663194"/>
                </a:lnTo>
                <a:lnTo>
                  <a:pt x="981697" y="666623"/>
                </a:lnTo>
                <a:lnTo>
                  <a:pt x="998194" y="674852"/>
                </a:lnTo>
                <a:lnTo>
                  <a:pt x="1005725" y="679653"/>
                </a:lnTo>
                <a:lnTo>
                  <a:pt x="1012583" y="683768"/>
                </a:lnTo>
                <a:lnTo>
                  <a:pt x="1041285" y="710514"/>
                </a:lnTo>
                <a:lnTo>
                  <a:pt x="1046149" y="716686"/>
                </a:lnTo>
                <a:lnTo>
                  <a:pt x="1061885" y="753033"/>
                </a:lnTo>
                <a:lnTo>
                  <a:pt x="1066647" y="783894"/>
                </a:lnTo>
                <a:lnTo>
                  <a:pt x="1067409" y="794181"/>
                </a:lnTo>
                <a:lnTo>
                  <a:pt x="1067409" y="311404"/>
                </a:lnTo>
                <a:lnTo>
                  <a:pt x="1005725" y="292874"/>
                </a:lnTo>
                <a:lnTo>
                  <a:pt x="964628" y="286664"/>
                </a:lnTo>
                <a:lnTo>
                  <a:pt x="922807" y="284657"/>
                </a:lnTo>
                <a:lnTo>
                  <a:pt x="912533" y="284657"/>
                </a:lnTo>
                <a:lnTo>
                  <a:pt x="851560" y="290779"/>
                </a:lnTo>
                <a:lnTo>
                  <a:pt x="807034" y="301078"/>
                </a:lnTo>
                <a:lnTo>
                  <a:pt x="741260" y="326478"/>
                </a:lnTo>
                <a:lnTo>
                  <a:pt x="681659" y="362851"/>
                </a:lnTo>
                <a:lnTo>
                  <a:pt x="629602" y="408076"/>
                </a:lnTo>
                <a:lnTo>
                  <a:pt x="585063" y="461568"/>
                </a:lnTo>
                <a:lnTo>
                  <a:pt x="550125" y="521919"/>
                </a:lnTo>
                <a:lnTo>
                  <a:pt x="526148" y="588441"/>
                </a:lnTo>
                <a:lnTo>
                  <a:pt x="513130" y="659079"/>
                </a:lnTo>
                <a:lnTo>
                  <a:pt x="511860" y="698169"/>
                </a:lnTo>
                <a:lnTo>
                  <a:pt x="513816" y="737946"/>
                </a:lnTo>
                <a:lnTo>
                  <a:pt x="519976" y="779094"/>
                </a:lnTo>
                <a:lnTo>
                  <a:pt x="530263" y="818870"/>
                </a:lnTo>
                <a:lnTo>
                  <a:pt x="543953" y="856589"/>
                </a:lnTo>
                <a:lnTo>
                  <a:pt x="561086" y="892937"/>
                </a:lnTo>
                <a:lnTo>
                  <a:pt x="582320" y="926541"/>
                </a:lnTo>
                <a:lnTo>
                  <a:pt x="605624" y="958088"/>
                </a:lnTo>
                <a:lnTo>
                  <a:pt x="632333" y="987577"/>
                </a:lnTo>
                <a:lnTo>
                  <a:pt x="661111" y="1014323"/>
                </a:lnTo>
                <a:lnTo>
                  <a:pt x="693305" y="1037640"/>
                </a:lnTo>
                <a:lnTo>
                  <a:pt x="726884" y="1058214"/>
                </a:lnTo>
                <a:lnTo>
                  <a:pt x="763181" y="1076045"/>
                </a:lnTo>
                <a:lnTo>
                  <a:pt x="800862" y="1089761"/>
                </a:lnTo>
                <a:lnTo>
                  <a:pt x="839914" y="1100048"/>
                </a:lnTo>
                <a:lnTo>
                  <a:pt x="881024" y="1106220"/>
                </a:lnTo>
                <a:lnTo>
                  <a:pt x="922807" y="1108278"/>
                </a:lnTo>
                <a:lnTo>
                  <a:pt x="964628" y="1106220"/>
                </a:lnTo>
                <a:lnTo>
                  <a:pt x="1005725" y="1100048"/>
                </a:lnTo>
                <a:lnTo>
                  <a:pt x="1044714" y="1089761"/>
                </a:lnTo>
                <a:lnTo>
                  <a:pt x="1082471" y="1076045"/>
                </a:lnTo>
                <a:lnTo>
                  <a:pt x="1118704" y="1058214"/>
                </a:lnTo>
                <a:lnTo>
                  <a:pt x="1152271" y="1037640"/>
                </a:lnTo>
                <a:lnTo>
                  <a:pt x="1184490" y="1014323"/>
                </a:lnTo>
                <a:lnTo>
                  <a:pt x="1205166" y="995121"/>
                </a:lnTo>
                <a:lnTo>
                  <a:pt x="1213294" y="987577"/>
                </a:lnTo>
                <a:lnTo>
                  <a:pt x="1239989" y="958088"/>
                </a:lnTo>
                <a:lnTo>
                  <a:pt x="1263345" y="926541"/>
                </a:lnTo>
                <a:lnTo>
                  <a:pt x="1284516" y="892937"/>
                </a:lnTo>
                <a:lnTo>
                  <a:pt x="1301673" y="856589"/>
                </a:lnTo>
                <a:lnTo>
                  <a:pt x="1315402" y="818870"/>
                </a:lnTo>
                <a:lnTo>
                  <a:pt x="1325600" y="779094"/>
                </a:lnTo>
                <a:lnTo>
                  <a:pt x="1331798" y="737946"/>
                </a:lnTo>
                <a:lnTo>
                  <a:pt x="1333906" y="696112"/>
                </a:lnTo>
                <a:close/>
              </a:path>
            </a:pathLst>
          </a:custGeom>
          <a:solidFill>
            <a:srgbClr val="EEA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23459" y="2898648"/>
            <a:ext cx="775715" cy="6979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927" y="3569208"/>
            <a:ext cx="615696" cy="5379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9160" y="1281683"/>
            <a:ext cx="664464" cy="66751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69513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8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measure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the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selected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factors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use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some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sort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of KPIs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108</a:t>
            </a:fld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588252" y="1132332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4445" rIns="0" bIns="0" rtlCol="0">
            <a:spAutoFit/>
          </a:bodyPr>
          <a:lstStyle/>
          <a:p>
            <a:pPr marL="92075" marR="197485">
              <a:lnSpc>
                <a:spcPct val="100000"/>
              </a:lnSpc>
              <a:spcBef>
                <a:spcPts val="3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Spending per 1 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person</a:t>
            </a:r>
            <a:r>
              <a:rPr sz="1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month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category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88252" y="1908048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9588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5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  <a:r>
              <a:rPr sz="1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family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88252" y="2787395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97155" rIns="0" bIns="0" rtlCol="0">
            <a:spAutoFit/>
          </a:bodyPr>
          <a:lstStyle/>
          <a:p>
            <a:pPr marL="92075" marR="116839">
              <a:lnSpc>
                <a:spcPct val="100000"/>
              </a:lnSpc>
              <a:spcBef>
                <a:spcPts val="765"/>
              </a:spcBef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size</a:t>
            </a:r>
            <a:r>
              <a:rPr sz="1200" b="1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house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in sq.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88252" y="3555491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97155" rIns="0" bIns="0" rtlCol="0">
            <a:spAutoFit/>
          </a:bodyPr>
          <a:lstStyle/>
          <a:p>
            <a:pPr marL="92075" marR="284480">
              <a:lnSpc>
                <a:spcPct val="100000"/>
              </a:lnSpc>
              <a:spcBef>
                <a:spcPts val="765"/>
              </a:spcBef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Average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rent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1200" b="1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sq. m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6299" y="1848434"/>
            <a:ext cx="6534784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0" dirty="0"/>
              <a:t>Personal</a:t>
            </a:r>
            <a:r>
              <a:rPr sz="4500" spc="-55" dirty="0"/>
              <a:t> </a:t>
            </a:r>
            <a:r>
              <a:rPr sz="4500" dirty="0"/>
              <a:t>KPIs</a:t>
            </a:r>
            <a:r>
              <a:rPr sz="4500" spc="-25" dirty="0"/>
              <a:t> </a:t>
            </a:r>
            <a:r>
              <a:rPr sz="4500" dirty="0"/>
              <a:t>–</a:t>
            </a:r>
            <a:r>
              <a:rPr sz="4500" spc="-30" dirty="0"/>
              <a:t> </a:t>
            </a:r>
            <a:r>
              <a:rPr sz="4500" spc="-15" dirty="0"/>
              <a:t>Introduction</a:t>
            </a:r>
            <a:endParaRPr sz="4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21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087745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30" dirty="0">
                <a:latin typeface="Calibri"/>
                <a:cs typeface="Calibri"/>
              </a:rPr>
              <a:t>We </a:t>
            </a:r>
            <a:r>
              <a:rPr sz="1700" b="1" spc="-5" dirty="0">
                <a:latin typeface="Calibri"/>
                <a:cs typeface="Calibri"/>
              </a:rPr>
              <a:t>will help Giuseppe </a:t>
            </a:r>
            <a:r>
              <a:rPr sz="1700" b="1" spc="-10" dirty="0">
                <a:latin typeface="Calibri"/>
                <a:cs typeface="Calibri"/>
              </a:rPr>
              <a:t>to </a:t>
            </a:r>
            <a:r>
              <a:rPr sz="1700" b="1" spc="-5" dirty="0">
                <a:latin typeface="Calibri"/>
                <a:cs typeface="Calibri"/>
              </a:rPr>
              <a:t>define the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personal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KPIs </a:t>
            </a:r>
            <a:r>
              <a:rPr sz="1700" b="1" spc="-5" dirty="0">
                <a:latin typeface="Calibri"/>
                <a:cs typeface="Calibri"/>
              </a:rPr>
              <a:t>that will help him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make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sure</a:t>
            </a:r>
            <a:r>
              <a:rPr sz="1700" b="1" spc="-5" dirty="0">
                <a:latin typeface="Calibri"/>
                <a:cs typeface="Calibri"/>
              </a:rPr>
              <a:t> that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he </a:t>
            </a:r>
            <a:r>
              <a:rPr sz="1700" b="1" dirty="0">
                <a:latin typeface="Calibri"/>
                <a:cs typeface="Calibri"/>
              </a:rPr>
              <a:t>is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increasing</a:t>
            </a:r>
            <a:r>
              <a:rPr sz="1700" b="1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his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chances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of</a:t>
            </a:r>
            <a:r>
              <a:rPr sz="1700" b="1" spc="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being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happy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125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53415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15" dirty="0">
                <a:latin typeface="Calibri"/>
                <a:cs typeface="Calibri"/>
              </a:rPr>
              <a:t>Let’s </a:t>
            </a:r>
            <a:r>
              <a:rPr sz="1700" b="1" dirty="0">
                <a:latin typeface="Calibri"/>
                <a:cs typeface="Calibri"/>
              </a:rPr>
              <a:t>imagine </a:t>
            </a:r>
            <a:r>
              <a:rPr sz="1700" b="1" spc="-5" dirty="0">
                <a:latin typeface="Calibri"/>
                <a:cs typeface="Calibri"/>
              </a:rPr>
              <a:t>that </a:t>
            </a:r>
            <a:r>
              <a:rPr sz="1700" b="1" spc="-10" dirty="0">
                <a:latin typeface="Calibri"/>
                <a:cs typeface="Calibri"/>
              </a:rPr>
              <a:t>you have to </a:t>
            </a:r>
            <a:r>
              <a:rPr sz="1700" b="1" spc="-5" dirty="0">
                <a:latin typeface="Calibri"/>
                <a:cs typeface="Calibri"/>
              </a:rPr>
              <a:t>define the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personal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KPIs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for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Giuseppe </a:t>
            </a:r>
            <a:r>
              <a:rPr sz="1700" b="1" spc="-5" dirty="0">
                <a:latin typeface="Calibri"/>
                <a:cs typeface="Calibri"/>
              </a:rPr>
              <a:t>that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will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help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him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make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sure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that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he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is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increasing</a:t>
            </a:r>
            <a:r>
              <a:rPr sz="1700" b="1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his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chances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being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happy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31241"/>
            <a:ext cx="38474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few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information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about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Giuseppe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0064" y="448055"/>
            <a:ext cx="5116068" cy="444703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62355" y="2820923"/>
          <a:ext cx="2620010" cy="2269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16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Giuseppe</a:t>
                      </a:r>
                      <a:r>
                        <a:rPr sz="14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has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girlfriend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8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business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analyst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676275" marR="90170" indent="-58102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family,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health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friends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important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7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also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wants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get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financially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sound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8451" y="784859"/>
            <a:ext cx="2755392" cy="183794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111</a:t>
            </a:fld>
            <a:endParaRPr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3723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define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KPIs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would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recommend</a:t>
            </a:r>
            <a:r>
              <a:rPr sz="2400" b="1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following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very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simple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sequence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actions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6072" y="1203960"/>
            <a:ext cx="1403985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Times New Roman"/>
              <a:cs typeface="Times New Roman"/>
            </a:endParaRPr>
          </a:p>
          <a:p>
            <a:pPr marL="90805" marR="250825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Define</a:t>
            </a:r>
            <a:r>
              <a:rPr sz="1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areas </a:t>
            </a:r>
            <a:r>
              <a:rPr sz="1100" b="1" spc="-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matter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0" y="1203960"/>
            <a:ext cx="1403985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  <a:spcBef>
                <a:spcPts val="985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Identify</a:t>
            </a:r>
            <a:r>
              <a:rPr sz="11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drivers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95928" y="1203960"/>
            <a:ext cx="1403985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  <a:spcBef>
                <a:spcPts val="985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Define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output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KPIs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0438" y="1539239"/>
            <a:ext cx="306070" cy="86995"/>
          </a:xfrm>
          <a:custGeom>
            <a:avLst/>
            <a:gdLst/>
            <a:ahLst/>
            <a:cxnLst/>
            <a:rect l="l" t="t" r="r" b="b"/>
            <a:pathLst>
              <a:path w="306069" h="86994">
                <a:moveTo>
                  <a:pt x="219201" y="0"/>
                </a:moveTo>
                <a:lnTo>
                  <a:pt x="219201" y="86868"/>
                </a:lnTo>
                <a:lnTo>
                  <a:pt x="277114" y="57912"/>
                </a:lnTo>
                <a:lnTo>
                  <a:pt x="233680" y="57912"/>
                </a:lnTo>
                <a:lnTo>
                  <a:pt x="233680" y="28956"/>
                </a:lnTo>
                <a:lnTo>
                  <a:pt x="277114" y="28956"/>
                </a:lnTo>
                <a:lnTo>
                  <a:pt x="219201" y="0"/>
                </a:lnTo>
                <a:close/>
              </a:path>
              <a:path w="306069" h="86994">
                <a:moveTo>
                  <a:pt x="219201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219201" y="57912"/>
                </a:lnTo>
                <a:lnTo>
                  <a:pt x="219201" y="28956"/>
                </a:lnTo>
                <a:close/>
              </a:path>
              <a:path w="306069" h="86994">
                <a:moveTo>
                  <a:pt x="277114" y="28956"/>
                </a:moveTo>
                <a:lnTo>
                  <a:pt x="233680" y="28956"/>
                </a:lnTo>
                <a:lnTo>
                  <a:pt x="233680" y="57912"/>
                </a:lnTo>
                <a:lnTo>
                  <a:pt x="277114" y="57912"/>
                </a:lnTo>
                <a:lnTo>
                  <a:pt x="306069" y="43434"/>
                </a:lnTo>
                <a:lnTo>
                  <a:pt x="277114" y="28956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90365" y="1539239"/>
            <a:ext cx="306070" cy="86995"/>
          </a:xfrm>
          <a:custGeom>
            <a:avLst/>
            <a:gdLst/>
            <a:ahLst/>
            <a:cxnLst/>
            <a:rect l="l" t="t" r="r" b="b"/>
            <a:pathLst>
              <a:path w="306070" h="86994">
                <a:moveTo>
                  <a:pt x="219201" y="0"/>
                </a:moveTo>
                <a:lnTo>
                  <a:pt x="219201" y="86868"/>
                </a:lnTo>
                <a:lnTo>
                  <a:pt x="277114" y="57912"/>
                </a:lnTo>
                <a:lnTo>
                  <a:pt x="233680" y="57912"/>
                </a:lnTo>
                <a:lnTo>
                  <a:pt x="233680" y="28956"/>
                </a:lnTo>
                <a:lnTo>
                  <a:pt x="277114" y="28956"/>
                </a:lnTo>
                <a:lnTo>
                  <a:pt x="219201" y="0"/>
                </a:lnTo>
                <a:close/>
              </a:path>
              <a:path w="306070" h="86994">
                <a:moveTo>
                  <a:pt x="219201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219201" y="57912"/>
                </a:lnTo>
                <a:lnTo>
                  <a:pt x="219201" y="28956"/>
                </a:lnTo>
                <a:close/>
              </a:path>
              <a:path w="306070" h="86994">
                <a:moveTo>
                  <a:pt x="277114" y="28956"/>
                </a:moveTo>
                <a:lnTo>
                  <a:pt x="233680" y="28956"/>
                </a:lnTo>
                <a:lnTo>
                  <a:pt x="233680" y="57912"/>
                </a:lnTo>
                <a:lnTo>
                  <a:pt x="277114" y="57912"/>
                </a:lnTo>
                <a:lnTo>
                  <a:pt x="306070" y="43434"/>
                </a:lnTo>
                <a:lnTo>
                  <a:pt x="277114" y="28956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705855" y="1203960"/>
            <a:ext cx="1405255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  <a:spcBef>
                <a:spcPts val="985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Define</a:t>
            </a:r>
            <a:r>
              <a:rPr sz="1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input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KPIs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00294" y="1539239"/>
            <a:ext cx="306070" cy="86995"/>
          </a:xfrm>
          <a:custGeom>
            <a:avLst/>
            <a:gdLst/>
            <a:ahLst/>
            <a:cxnLst/>
            <a:rect l="l" t="t" r="r" b="b"/>
            <a:pathLst>
              <a:path w="306070" h="86994">
                <a:moveTo>
                  <a:pt x="219201" y="0"/>
                </a:moveTo>
                <a:lnTo>
                  <a:pt x="219201" y="86868"/>
                </a:lnTo>
                <a:lnTo>
                  <a:pt x="277113" y="57912"/>
                </a:lnTo>
                <a:lnTo>
                  <a:pt x="233679" y="57912"/>
                </a:lnTo>
                <a:lnTo>
                  <a:pt x="233679" y="28956"/>
                </a:lnTo>
                <a:lnTo>
                  <a:pt x="277113" y="28956"/>
                </a:lnTo>
                <a:lnTo>
                  <a:pt x="219201" y="0"/>
                </a:lnTo>
                <a:close/>
              </a:path>
              <a:path w="306070" h="86994">
                <a:moveTo>
                  <a:pt x="219201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219201" y="57912"/>
                </a:lnTo>
                <a:lnTo>
                  <a:pt x="219201" y="28956"/>
                </a:lnTo>
                <a:close/>
              </a:path>
              <a:path w="306070" h="86994">
                <a:moveTo>
                  <a:pt x="277113" y="28956"/>
                </a:moveTo>
                <a:lnTo>
                  <a:pt x="233679" y="28956"/>
                </a:lnTo>
                <a:lnTo>
                  <a:pt x="233679" y="57912"/>
                </a:lnTo>
                <a:lnTo>
                  <a:pt x="277113" y="57912"/>
                </a:lnTo>
                <a:lnTo>
                  <a:pt x="306069" y="43434"/>
                </a:lnTo>
                <a:lnTo>
                  <a:pt x="277113" y="28956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415783" y="1203960"/>
            <a:ext cx="1405255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  <a:spcBef>
                <a:spcPts val="985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Set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targets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KPIs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11745" y="1539239"/>
            <a:ext cx="306070" cy="86995"/>
          </a:xfrm>
          <a:custGeom>
            <a:avLst/>
            <a:gdLst/>
            <a:ahLst/>
            <a:cxnLst/>
            <a:rect l="l" t="t" r="r" b="b"/>
            <a:pathLst>
              <a:path w="306070" h="86994">
                <a:moveTo>
                  <a:pt x="219201" y="0"/>
                </a:moveTo>
                <a:lnTo>
                  <a:pt x="219201" y="86868"/>
                </a:lnTo>
                <a:lnTo>
                  <a:pt x="277114" y="57912"/>
                </a:lnTo>
                <a:lnTo>
                  <a:pt x="233679" y="57912"/>
                </a:lnTo>
                <a:lnTo>
                  <a:pt x="233679" y="28956"/>
                </a:lnTo>
                <a:lnTo>
                  <a:pt x="277114" y="28956"/>
                </a:lnTo>
                <a:lnTo>
                  <a:pt x="219201" y="0"/>
                </a:lnTo>
                <a:close/>
              </a:path>
              <a:path w="306070" h="86994">
                <a:moveTo>
                  <a:pt x="219201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219201" y="57912"/>
                </a:lnTo>
                <a:lnTo>
                  <a:pt x="219201" y="28956"/>
                </a:lnTo>
                <a:close/>
              </a:path>
              <a:path w="306070" h="86994">
                <a:moveTo>
                  <a:pt x="277114" y="28956"/>
                </a:moveTo>
                <a:lnTo>
                  <a:pt x="233679" y="28956"/>
                </a:lnTo>
                <a:lnTo>
                  <a:pt x="233679" y="57912"/>
                </a:lnTo>
                <a:lnTo>
                  <a:pt x="277114" y="57912"/>
                </a:lnTo>
                <a:lnTo>
                  <a:pt x="306070" y="43434"/>
                </a:lnTo>
                <a:lnTo>
                  <a:pt x="277114" y="28956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112</a:t>
            </a:fld>
            <a:endParaRPr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1185" y="1848434"/>
            <a:ext cx="556450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5" dirty="0"/>
              <a:t>Personal</a:t>
            </a:r>
            <a:r>
              <a:rPr sz="4500" spc="-50" dirty="0"/>
              <a:t> </a:t>
            </a:r>
            <a:r>
              <a:rPr sz="4500" dirty="0"/>
              <a:t>KPIs</a:t>
            </a:r>
            <a:r>
              <a:rPr sz="4500" spc="-20" dirty="0"/>
              <a:t> </a:t>
            </a:r>
            <a:r>
              <a:rPr sz="4500" dirty="0"/>
              <a:t>–</a:t>
            </a:r>
            <a:r>
              <a:rPr sz="4500" spc="-30" dirty="0"/>
              <a:t> </a:t>
            </a:r>
            <a:r>
              <a:rPr sz="4500" spc="-5" dirty="0"/>
              <a:t>Solution</a:t>
            </a:r>
            <a:endParaRPr sz="450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129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36420" y="4549140"/>
              <a:ext cx="7307580" cy="594360"/>
            </a:xfrm>
            <a:custGeom>
              <a:avLst/>
              <a:gdLst/>
              <a:ahLst/>
              <a:cxnLst/>
              <a:rect l="l" t="t" r="r" b="b"/>
              <a:pathLst>
                <a:path w="7307580" h="594360">
                  <a:moveTo>
                    <a:pt x="7307580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7307580" y="594358"/>
                  </a:lnTo>
                  <a:lnTo>
                    <a:pt x="7307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14905" y="4569053"/>
            <a:ext cx="7077709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latin typeface="Calibri"/>
                <a:cs typeface="Calibri"/>
              </a:rPr>
              <a:t>Just </a:t>
            </a:r>
            <a:r>
              <a:rPr sz="1700" b="1" spc="-5" dirty="0">
                <a:latin typeface="Calibri"/>
                <a:cs typeface="Calibri"/>
              </a:rPr>
              <a:t>as </a:t>
            </a:r>
            <a:r>
              <a:rPr sz="1700" b="1" dirty="0">
                <a:latin typeface="Calibri"/>
                <a:cs typeface="Calibri"/>
              </a:rPr>
              <a:t>a </a:t>
            </a:r>
            <a:r>
              <a:rPr sz="1700" b="1" spc="-10" dirty="0">
                <a:latin typeface="Calibri"/>
                <a:cs typeface="Calibri"/>
              </a:rPr>
              <a:t>reminder you </a:t>
            </a:r>
            <a:r>
              <a:rPr sz="1700" b="1" spc="-15" dirty="0">
                <a:latin typeface="Calibri"/>
                <a:cs typeface="Calibri"/>
              </a:rPr>
              <a:t>were </a:t>
            </a:r>
            <a:r>
              <a:rPr sz="1700" b="1" dirty="0">
                <a:latin typeface="Calibri"/>
                <a:cs typeface="Calibri"/>
              </a:rPr>
              <a:t>helping </a:t>
            </a:r>
            <a:r>
              <a:rPr sz="1700" b="1" spc="-5" dirty="0">
                <a:latin typeface="Calibri"/>
                <a:cs typeface="Calibri"/>
              </a:rPr>
              <a:t>Giuseppe define </a:t>
            </a:r>
            <a:r>
              <a:rPr sz="1700" b="1" dirty="0">
                <a:latin typeface="Calibri"/>
                <a:cs typeface="Calibri"/>
              </a:rPr>
              <a:t>his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personal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KPIs </a:t>
            </a:r>
            <a:r>
              <a:rPr sz="1700" b="1" spc="-5" dirty="0">
                <a:latin typeface="Calibri"/>
                <a:cs typeface="Calibri"/>
              </a:rPr>
              <a:t>that will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help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him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make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sure</a:t>
            </a:r>
            <a:r>
              <a:rPr sz="1700" b="1" spc="-5" dirty="0">
                <a:latin typeface="Calibri"/>
                <a:cs typeface="Calibri"/>
              </a:rPr>
              <a:t> that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he </a:t>
            </a:r>
            <a:r>
              <a:rPr sz="1700" b="1" dirty="0">
                <a:latin typeface="Calibri"/>
                <a:cs typeface="Calibri"/>
              </a:rPr>
              <a:t>is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increasing</a:t>
            </a:r>
            <a:r>
              <a:rPr sz="1700" b="1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his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chances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of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being happy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31241"/>
            <a:ext cx="55283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Just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as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a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reminder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what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we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know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about</a:t>
            </a:r>
            <a:r>
              <a:rPr sz="21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Giuseppe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0064" y="448055"/>
            <a:ext cx="5116068" cy="444703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62355" y="2820923"/>
          <a:ext cx="2620010" cy="2269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16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Giuseppe</a:t>
                      </a:r>
                      <a:r>
                        <a:rPr sz="14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has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girlfriend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8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business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analyst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676275" marR="90170" indent="-58102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family,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health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friends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important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7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also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wants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get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financially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sound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8451" y="784859"/>
            <a:ext cx="2755392" cy="183794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115</a:t>
            </a:fld>
            <a:endParaRPr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2212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KPIs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help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you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manage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drivers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of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your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business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6072" y="771144"/>
            <a:ext cx="1403985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350">
              <a:latin typeface="Times New Roman"/>
              <a:cs typeface="Times New Roman"/>
            </a:endParaRPr>
          </a:p>
          <a:p>
            <a:pPr marL="90805" marR="250825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Define</a:t>
            </a:r>
            <a:r>
              <a:rPr sz="1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areas </a:t>
            </a:r>
            <a:r>
              <a:rPr sz="1100" b="1" spc="-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matter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0" y="771144"/>
            <a:ext cx="1403985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Identify</a:t>
            </a:r>
            <a:r>
              <a:rPr sz="11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drivers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95928" y="771144"/>
            <a:ext cx="1403985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Define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output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KPIs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0438" y="1106424"/>
            <a:ext cx="306070" cy="86995"/>
          </a:xfrm>
          <a:custGeom>
            <a:avLst/>
            <a:gdLst/>
            <a:ahLst/>
            <a:cxnLst/>
            <a:rect l="l" t="t" r="r" b="b"/>
            <a:pathLst>
              <a:path w="306069" h="86994">
                <a:moveTo>
                  <a:pt x="219201" y="0"/>
                </a:moveTo>
                <a:lnTo>
                  <a:pt x="219201" y="86867"/>
                </a:lnTo>
                <a:lnTo>
                  <a:pt x="277113" y="57912"/>
                </a:lnTo>
                <a:lnTo>
                  <a:pt x="233680" y="57912"/>
                </a:lnTo>
                <a:lnTo>
                  <a:pt x="233680" y="28955"/>
                </a:lnTo>
                <a:lnTo>
                  <a:pt x="277113" y="28955"/>
                </a:lnTo>
                <a:lnTo>
                  <a:pt x="219201" y="0"/>
                </a:lnTo>
                <a:close/>
              </a:path>
              <a:path w="306069" h="86994">
                <a:moveTo>
                  <a:pt x="219201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219201" y="57912"/>
                </a:lnTo>
                <a:lnTo>
                  <a:pt x="219201" y="28955"/>
                </a:lnTo>
                <a:close/>
              </a:path>
              <a:path w="306069" h="86994">
                <a:moveTo>
                  <a:pt x="277113" y="28955"/>
                </a:moveTo>
                <a:lnTo>
                  <a:pt x="233680" y="28955"/>
                </a:lnTo>
                <a:lnTo>
                  <a:pt x="233680" y="57912"/>
                </a:lnTo>
                <a:lnTo>
                  <a:pt x="277113" y="57912"/>
                </a:lnTo>
                <a:lnTo>
                  <a:pt x="306069" y="43434"/>
                </a:lnTo>
                <a:lnTo>
                  <a:pt x="277113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90365" y="1106424"/>
            <a:ext cx="306070" cy="86995"/>
          </a:xfrm>
          <a:custGeom>
            <a:avLst/>
            <a:gdLst/>
            <a:ahLst/>
            <a:cxnLst/>
            <a:rect l="l" t="t" r="r" b="b"/>
            <a:pathLst>
              <a:path w="306070" h="86994">
                <a:moveTo>
                  <a:pt x="219201" y="0"/>
                </a:moveTo>
                <a:lnTo>
                  <a:pt x="219201" y="86867"/>
                </a:lnTo>
                <a:lnTo>
                  <a:pt x="277113" y="57912"/>
                </a:lnTo>
                <a:lnTo>
                  <a:pt x="233680" y="57912"/>
                </a:lnTo>
                <a:lnTo>
                  <a:pt x="233680" y="28955"/>
                </a:lnTo>
                <a:lnTo>
                  <a:pt x="277113" y="28955"/>
                </a:lnTo>
                <a:lnTo>
                  <a:pt x="219201" y="0"/>
                </a:lnTo>
                <a:close/>
              </a:path>
              <a:path w="306070" h="86994">
                <a:moveTo>
                  <a:pt x="219201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219201" y="57912"/>
                </a:lnTo>
                <a:lnTo>
                  <a:pt x="219201" y="28955"/>
                </a:lnTo>
                <a:close/>
              </a:path>
              <a:path w="306070" h="86994">
                <a:moveTo>
                  <a:pt x="277113" y="28955"/>
                </a:moveTo>
                <a:lnTo>
                  <a:pt x="233680" y="28955"/>
                </a:lnTo>
                <a:lnTo>
                  <a:pt x="233680" y="57912"/>
                </a:lnTo>
                <a:lnTo>
                  <a:pt x="277113" y="57912"/>
                </a:lnTo>
                <a:lnTo>
                  <a:pt x="306070" y="43434"/>
                </a:lnTo>
                <a:lnTo>
                  <a:pt x="277113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705855" y="771144"/>
            <a:ext cx="1405255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Define</a:t>
            </a:r>
            <a:r>
              <a:rPr sz="1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input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KPIs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00294" y="1106424"/>
            <a:ext cx="306070" cy="86995"/>
          </a:xfrm>
          <a:custGeom>
            <a:avLst/>
            <a:gdLst/>
            <a:ahLst/>
            <a:cxnLst/>
            <a:rect l="l" t="t" r="r" b="b"/>
            <a:pathLst>
              <a:path w="306070" h="86994">
                <a:moveTo>
                  <a:pt x="219201" y="0"/>
                </a:moveTo>
                <a:lnTo>
                  <a:pt x="219201" y="86867"/>
                </a:lnTo>
                <a:lnTo>
                  <a:pt x="277113" y="57912"/>
                </a:lnTo>
                <a:lnTo>
                  <a:pt x="233679" y="57912"/>
                </a:lnTo>
                <a:lnTo>
                  <a:pt x="233679" y="28955"/>
                </a:lnTo>
                <a:lnTo>
                  <a:pt x="277113" y="28955"/>
                </a:lnTo>
                <a:lnTo>
                  <a:pt x="219201" y="0"/>
                </a:lnTo>
                <a:close/>
              </a:path>
              <a:path w="306070" h="86994">
                <a:moveTo>
                  <a:pt x="219201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219201" y="57912"/>
                </a:lnTo>
                <a:lnTo>
                  <a:pt x="219201" y="28955"/>
                </a:lnTo>
                <a:close/>
              </a:path>
              <a:path w="306070" h="86994">
                <a:moveTo>
                  <a:pt x="277113" y="28955"/>
                </a:moveTo>
                <a:lnTo>
                  <a:pt x="233679" y="28955"/>
                </a:lnTo>
                <a:lnTo>
                  <a:pt x="233679" y="57912"/>
                </a:lnTo>
                <a:lnTo>
                  <a:pt x="277113" y="57912"/>
                </a:lnTo>
                <a:lnTo>
                  <a:pt x="306069" y="43434"/>
                </a:lnTo>
                <a:lnTo>
                  <a:pt x="277113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415783" y="771144"/>
            <a:ext cx="1405255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Set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targets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KPIs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11745" y="1106424"/>
            <a:ext cx="306070" cy="86995"/>
          </a:xfrm>
          <a:custGeom>
            <a:avLst/>
            <a:gdLst/>
            <a:ahLst/>
            <a:cxnLst/>
            <a:rect l="l" t="t" r="r" b="b"/>
            <a:pathLst>
              <a:path w="306070" h="86994">
                <a:moveTo>
                  <a:pt x="219201" y="0"/>
                </a:moveTo>
                <a:lnTo>
                  <a:pt x="219201" y="86867"/>
                </a:lnTo>
                <a:lnTo>
                  <a:pt x="277114" y="57912"/>
                </a:lnTo>
                <a:lnTo>
                  <a:pt x="233679" y="57912"/>
                </a:lnTo>
                <a:lnTo>
                  <a:pt x="233679" y="28955"/>
                </a:lnTo>
                <a:lnTo>
                  <a:pt x="277113" y="28955"/>
                </a:lnTo>
                <a:lnTo>
                  <a:pt x="219201" y="0"/>
                </a:lnTo>
                <a:close/>
              </a:path>
              <a:path w="306070" h="86994">
                <a:moveTo>
                  <a:pt x="219201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219201" y="57912"/>
                </a:lnTo>
                <a:lnTo>
                  <a:pt x="219201" y="28955"/>
                </a:lnTo>
                <a:close/>
              </a:path>
              <a:path w="306070" h="86994">
                <a:moveTo>
                  <a:pt x="277113" y="28955"/>
                </a:moveTo>
                <a:lnTo>
                  <a:pt x="233679" y="28955"/>
                </a:lnTo>
                <a:lnTo>
                  <a:pt x="233679" y="57912"/>
                </a:lnTo>
                <a:lnTo>
                  <a:pt x="277114" y="57912"/>
                </a:lnTo>
                <a:lnTo>
                  <a:pt x="306070" y="43434"/>
                </a:lnTo>
                <a:lnTo>
                  <a:pt x="277113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9208" y="1710969"/>
            <a:ext cx="1213485" cy="10166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Relationships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Family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Health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Work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Fin</a:t>
            </a:r>
            <a:r>
              <a:rPr sz="1000" spc="-5" dirty="0">
                <a:latin typeface="Calibri"/>
                <a:cs typeface="Calibri"/>
              </a:rPr>
              <a:t>ancial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we</a:t>
            </a:r>
            <a:r>
              <a:rPr sz="1000" spc="-5" dirty="0">
                <a:latin typeface="Calibri"/>
                <a:cs typeface="Calibri"/>
              </a:rPr>
              <a:t>ll</a:t>
            </a:r>
            <a:r>
              <a:rPr sz="1000" spc="-10" dirty="0">
                <a:latin typeface="Calibri"/>
                <a:cs typeface="Calibri"/>
              </a:rPr>
              <a:t>-</a:t>
            </a:r>
            <a:r>
              <a:rPr sz="1000" spc="-5" dirty="0">
                <a:latin typeface="Calibri"/>
                <a:cs typeface="Calibri"/>
              </a:rPr>
              <a:t>b</a:t>
            </a:r>
            <a:r>
              <a:rPr sz="1000" spc="-10" dirty="0">
                <a:latin typeface="Calibri"/>
                <a:cs typeface="Calibri"/>
              </a:rPr>
              <a:t>e</a:t>
            </a:r>
            <a:r>
              <a:rPr sz="1000" spc="-5" dirty="0">
                <a:latin typeface="Calibri"/>
                <a:cs typeface="Calibri"/>
              </a:rPr>
              <a:t>ing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Pastime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/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Hobby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116</a:t>
            </a:fld>
            <a:endParaRPr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67989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look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we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can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define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KPIS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relationship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0248" y="1635251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Relationship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0" y="1275588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755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595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spend</a:t>
            </a:r>
            <a:r>
              <a:rPr sz="1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endParaRPr sz="11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girlfriend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(Laura)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8858" y="725169"/>
            <a:ext cx="2736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A</a:t>
            </a:r>
            <a:r>
              <a:rPr sz="1000" b="1" spc="-5" dirty="0">
                <a:latin typeface="Calibri"/>
                <a:cs typeface="Calibri"/>
              </a:rPr>
              <a:t>rea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22067" y="725169"/>
            <a:ext cx="4006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D</a:t>
            </a:r>
            <a:r>
              <a:rPr sz="1000" b="1" spc="-5" dirty="0">
                <a:latin typeface="Calibri"/>
                <a:cs typeface="Calibri"/>
              </a:rPr>
              <a:t>r</a:t>
            </a:r>
            <a:r>
              <a:rPr sz="1000" b="1" spc="-10" dirty="0">
                <a:latin typeface="Calibri"/>
                <a:cs typeface="Calibri"/>
              </a:rPr>
              <a:t>iv</a:t>
            </a:r>
            <a:r>
              <a:rPr sz="1000" b="1" spc="-5" dirty="0">
                <a:latin typeface="Calibri"/>
                <a:cs typeface="Calibri"/>
              </a:rPr>
              <a:t>ers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90491" y="725169"/>
            <a:ext cx="6032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Output</a:t>
            </a:r>
            <a:r>
              <a:rPr sz="1000" b="1" spc="-50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KPI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4034" y="725169"/>
            <a:ext cx="50545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Input</a:t>
            </a:r>
            <a:r>
              <a:rPr sz="1000" b="1" spc="-10" dirty="0">
                <a:latin typeface="Calibri"/>
                <a:cs typeface="Calibri"/>
              </a:rPr>
              <a:t> KPI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86000" y="2002535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76835" rIns="0" bIns="0" rtlCol="0">
            <a:spAutoFit/>
          </a:bodyPr>
          <a:lstStyle/>
          <a:p>
            <a:pPr marL="90805" marR="273685">
              <a:lnSpc>
                <a:spcPct val="100000"/>
              </a:lnSpc>
              <a:spcBef>
                <a:spcPts val="605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ra’s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ss 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level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64614" y="1484375"/>
            <a:ext cx="421640" cy="815975"/>
          </a:xfrm>
          <a:custGeom>
            <a:avLst/>
            <a:gdLst/>
            <a:ahLst/>
            <a:cxnLst/>
            <a:rect l="l" t="t" r="r" b="b"/>
            <a:pathLst>
              <a:path w="421639" h="815975">
                <a:moveTo>
                  <a:pt x="421259" y="43434"/>
                </a:moveTo>
                <a:lnTo>
                  <a:pt x="392303" y="28956"/>
                </a:lnTo>
                <a:lnTo>
                  <a:pt x="334391" y="0"/>
                </a:lnTo>
                <a:lnTo>
                  <a:pt x="334391" y="28956"/>
                </a:lnTo>
                <a:lnTo>
                  <a:pt x="202565" y="28956"/>
                </a:lnTo>
                <a:lnTo>
                  <a:pt x="196088" y="35433"/>
                </a:lnTo>
                <a:lnTo>
                  <a:pt x="196088" y="389001"/>
                </a:lnTo>
                <a:lnTo>
                  <a:pt x="0" y="389001"/>
                </a:lnTo>
                <a:lnTo>
                  <a:pt x="0" y="390156"/>
                </a:lnTo>
                <a:lnTo>
                  <a:pt x="0" y="417957"/>
                </a:lnTo>
                <a:lnTo>
                  <a:pt x="0" y="419100"/>
                </a:lnTo>
                <a:lnTo>
                  <a:pt x="196088" y="419100"/>
                </a:lnTo>
                <a:lnTo>
                  <a:pt x="196088" y="780034"/>
                </a:lnTo>
                <a:lnTo>
                  <a:pt x="202565" y="786511"/>
                </a:lnTo>
                <a:lnTo>
                  <a:pt x="334391" y="786511"/>
                </a:lnTo>
                <a:lnTo>
                  <a:pt x="334391" y="815467"/>
                </a:lnTo>
                <a:lnTo>
                  <a:pt x="392290" y="786511"/>
                </a:lnTo>
                <a:lnTo>
                  <a:pt x="421259" y="772033"/>
                </a:lnTo>
                <a:lnTo>
                  <a:pt x="392303" y="757555"/>
                </a:lnTo>
                <a:lnTo>
                  <a:pt x="334391" y="728599"/>
                </a:lnTo>
                <a:lnTo>
                  <a:pt x="334391" y="757555"/>
                </a:lnTo>
                <a:lnTo>
                  <a:pt x="225044" y="757555"/>
                </a:lnTo>
                <a:lnTo>
                  <a:pt x="225044" y="57912"/>
                </a:lnTo>
                <a:lnTo>
                  <a:pt x="334391" y="57912"/>
                </a:lnTo>
                <a:lnTo>
                  <a:pt x="334391" y="86868"/>
                </a:lnTo>
                <a:lnTo>
                  <a:pt x="392303" y="57912"/>
                </a:lnTo>
                <a:lnTo>
                  <a:pt x="421259" y="43434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90491" y="1333246"/>
            <a:ext cx="211963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times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they </a:t>
            </a:r>
            <a:r>
              <a:rPr sz="1000" spc="-10" dirty="0">
                <a:latin typeface="Calibri"/>
                <a:cs typeface="Calibri"/>
              </a:rPr>
              <a:t>see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each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other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during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week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11188" y="1333246"/>
            <a:ext cx="222758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times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propose to </a:t>
            </a:r>
            <a:r>
              <a:rPr sz="1000" spc="-10" dirty="0">
                <a:latin typeface="Calibri"/>
                <a:cs typeface="Calibri"/>
              </a:rPr>
              <a:t>see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her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during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week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90491" y="2016404"/>
            <a:ext cx="2245360" cy="5073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Average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# 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Laura’s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smiles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per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meeting</a:t>
            </a:r>
            <a:endParaRPr sz="1000">
              <a:latin typeface="Calibri"/>
              <a:cs typeface="Calibri"/>
            </a:endParaRPr>
          </a:p>
          <a:p>
            <a:pPr marL="184785" marR="2736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 of times </a:t>
            </a:r>
            <a:r>
              <a:rPr sz="1000" spc="-10" dirty="0">
                <a:latin typeface="Calibri"/>
                <a:cs typeface="Calibri"/>
              </a:rPr>
              <a:t>she </a:t>
            </a:r>
            <a:r>
              <a:rPr sz="1000" spc="-5" dirty="0">
                <a:latin typeface="Calibri"/>
                <a:cs typeface="Calibri"/>
              </a:rPr>
              <a:t>says something nice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during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week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11188" y="2016404"/>
            <a:ext cx="2308225" cy="9785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204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small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gifts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given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to Laura</a:t>
            </a:r>
            <a:endParaRPr sz="1000">
              <a:latin typeface="Calibri"/>
              <a:cs typeface="Calibri"/>
            </a:endParaRPr>
          </a:p>
          <a:p>
            <a:pPr marL="184785" marR="8572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times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propose to </a:t>
            </a:r>
            <a:r>
              <a:rPr sz="1000" spc="-10" dirty="0">
                <a:latin typeface="Calibri"/>
                <a:cs typeface="Calibri"/>
              </a:rPr>
              <a:t>see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her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during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week</a:t>
            </a:r>
            <a:endParaRPr sz="10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times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he organizes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nice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date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(cooking,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cinema,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restaurant visit)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during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week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6051" y="987552"/>
            <a:ext cx="8693150" cy="0"/>
          </a:xfrm>
          <a:custGeom>
            <a:avLst/>
            <a:gdLst/>
            <a:ahLst/>
            <a:cxnLst/>
            <a:rect l="l" t="t" r="r" b="b"/>
            <a:pathLst>
              <a:path w="8693150">
                <a:moveTo>
                  <a:pt x="0" y="0"/>
                </a:moveTo>
                <a:lnTo>
                  <a:pt x="86931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117</a:t>
            </a:fld>
            <a:endParaRPr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60483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look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we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can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define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KPIs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the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family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0248" y="1635251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Family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0" y="1275588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755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595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spend</a:t>
            </a:r>
            <a:r>
              <a:rPr sz="1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endParaRPr sz="11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family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8858" y="725169"/>
            <a:ext cx="2736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A</a:t>
            </a:r>
            <a:r>
              <a:rPr sz="1000" b="1" spc="-5" dirty="0">
                <a:latin typeface="Calibri"/>
                <a:cs typeface="Calibri"/>
              </a:rPr>
              <a:t>rea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22067" y="725169"/>
            <a:ext cx="4006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D</a:t>
            </a:r>
            <a:r>
              <a:rPr sz="1000" b="1" spc="-5" dirty="0">
                <a:latin typeface="Calibri"/>
                <a:cs typeface="Calibri"/>
              </a:rPr>
              <a:t>r</a:t>
            </a:r>
            <a:r>
              <a:rPr sz="1000" b="1" spc="-10" dirty="0">
                <a:latin typeface="Calibri"/>
                <a:cs typeface="Calibri"/>
              </a:rPr>
              <a:t>iv</a:t>
            </a:r>
            <a:r>
              <a:rPr sz="1000" b="1" spc="-5" dirty="0">
                <a:latin typeface="Calibri"/>
                <a:cs typeface="Calibri"/>
              </a:rPr>
              <a:t>ers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90491" y="725169"/>
            <a:ext cx="6032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Output</a:t>
            </a:r>
            <a:r>
              <a:rPr sz="1000" b="1" spc="-50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KPI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4034" y="725169"/>
            <a:ext cx="50545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Input</a:t>
            </a:r>
            <a:r>
              <a:rPr sz="1000" b="1" spc="-10" dirty="0">
                <a:latin typeface="Calibri"/>
                <a:cs typeface="Calibri"/>
              </a:rPr>
              <a:t> KPI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86000" y="2002535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76835" rIns="0" bIns="0" rtlCol="0">
            <a:spAutoFit/>
          </a:bodyPr>
          <a:lstStyle/>
          <a:p>
            <a:pPr marL="90805" marR="211454">
              <a:lnSpc>
                <a:spcPct val="100000"/>
              </a:lnSpc>
              <a:spcBef>
                <a:spcPts val="605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Family’s</a:t>
            </a:r>
            <a:r>
              <a:rPr sz="11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happiness </a:t>
            </a:r>
            <a:r>
              <a:rPr sz="1100" b="1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level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64614" y="1484375"/>
            <a:ext cx="421640" cy="815975"/>
          </a:xfrm>
          <a:custGeom>
            <a:avLst/>
            <a:gdLst/>
            <a:ahLst/>
            <a:cxnLst/>
            <a:rect l="l" t="t" r="r" b="b"/>
            <a:pathLst>
              <a:path w="421639" h="815975">
                <a:moveTo>
                  <a:pt x="421259" y="43434"/>
                </a:moveTo>
                <a:lnTo>
                  <a:pt x="392303" y="28956"/>
                </a:lnTo>
                <a:lnTo>
                  <a:pt x="334391" y="0"/>
                </a:lnTo>
                <a:lnTo>
                  <a:pt x="334391" y="28956"/>
                </a:lnTo>
                <a:lnTo>
                  <a:pt x="202565" y="28956"/>
                </a:lnTo>
                <a:lnTo>
                  <a:pt x="196088" y="35433"/>
                </a:lnTo>
                <a:lnTo>
                  <a:pt x="196088" y="389001"/>
                </a:lnTo>
                <a:lnTo>
                  <a:pt x="0" y="389001"/>
                </a:lnTo>
                <a:lnTo>
                  <a:pt x="0" y="390156"/>
                </a:lnTo>
                <a:lnTo>
                  <a:pt x="0" y="417957"/>
                </a:lnTo>
                <a:lnTo>
                  <a:pt x="0" y="419100"/>
                </a:lnTo>
                <a:lnTo>
                  <a:pt x="196088" y="419100"/>
                </a:lnTo>
                <a:lnTo>
                  <a:pt x="196088" y="780034"/>
                </a:lnTo>
                <a:lnTo>
                  <a:pt x="202565" y="786511"/>
                </a:lnTo>
                <a:lnTo>
                  <a:pt x="334391" y="786511"/>
                </a:lnTo>
                <a:lnTo>
                  <a:pt x="334391" y="815467"/>
                </a:lnTo>
                <a:lnTo>
                  <a:pt x="392290" y="786511"/>
                </a:lnTo>
                <a:lnTo>
                  <a:pt x="421259" y="772033"/>
                </a:lnTo>
                <a:lnTo>
                  <a:pt x="392303" y="757555"/>
                </a:lnTo>
                <a:lnTo>
                  <a:pt x="334391" y="728599"/>
                </a:lnTo>
                <a:lnTo>
                  <a:pt x="334391" y="757555"/>
                </a:lnTo>
                <a:lnTo>
                  <a:pt x="225044" y="757555"/>
                </a:lnTo>
                <a:lnTo>
                  <a:pt x="225044" y="57912"/>
                </a:lnTo>
                <a:lnTo>
                  <a:pt x="334391" y="57912"/>
                </a:lnTo>
                <a:lnTo>
                  <a:pt x="334391" y="86868"/>
                </a:lnTo>
                <a:lnTo>
                  <a:pt x="392303" y="57912"/>
                </a:lnTo>
                <a:lnTo>
                  <a:pt x="421259" y="43434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90491" y="1333246"/>
            <a:ext cx="211963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times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they </a:t>
            </a:r>
            <a:r>
              <a:rPr sz="1000" spc="-10" dirty="0">
                <a:latin typeface="Calibri"/>
                <a:cs typeface="Calibri"/>
              </a:rPr>
              <a:t>see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each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other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during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week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11188" y="1333246"/>
            <a:ext cx="225615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 of times he accepts invitation from </a:t>
            </a:r>
            <a:r>
              <a:rPr sz="1000" dirty="0">
                <a:latin typeface="Calibri"/>
                <a:cs typeface="Calibri"/>
              </a:rPr>
              <a:t>his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mother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90491" y="2029205"/>
            <a:ext cx="22161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 of complaints from his mother during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week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11188" y="2029205"/>
            <a:ext cx="2256155" cy="812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 of times he accepts invitation from </a:t>
            </a:r>
            <a:r>
              <a:rPr sz="1000" dirty="0">
                <a:latin typeface="Calibri"/>
                <a:cs typeface="Calibri"/>
              </a:rPr>
              <a:t>his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mother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times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calls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his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mother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times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he praises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his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mother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about</a:t>
            </a:r>
            <a:endParaRPr sz="10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</a:pPr>
            <a:r>
              <a:rPr sz="1000" spc="-5" dirty="0">
                <a:latin typeface="Calibri"/>
                <a:cs typeface="Calibri"/>
              </a:rPr>
              <a:t>her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food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6051" y="987552"/>
            <a:ext cx="8693150" cy="0"/>
          </a:xfrm>
          <a:custGeom>
            <a:avLst/>
            <a:gdLst/>
            <a:ahLst/>
            <a:cxnLst/>
            <a:rect l="l" t="t" r="r" b="b"/>
            <a:pathLst>
              <a:path w="8693150">
                <a:moveTo>
                  <a:pt x="0" y="0"/>
                </a:moveTo>
                <a:lnTo>
                  <a:pt x="86931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118</a:t>
            </a:fld>
            <a:endParaRPr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60979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look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we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can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define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KPIS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health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0248" y="1635251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0" y="1275588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1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shape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8858" y="725169"/>
            <a:ext cx="2736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A</a:t>
            </a:r>
            <a:r>
              <a:rPr sz="1000" b="1" spc="-5" dirty="0">
                <a:latin typeface="Calibri"/>
                <a:cs typeface="Calibri"/>
              </a:rPr>
              <a:t>rea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22067" y="725169"/>
            <a:ext cx="4006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D</a:t>
            </a:r>
            <a:r>
              <a:rPr sz="1000" b="1" spc="-5" dirty="0">
                <a:latin typeface="Calibri"/>
                <a:cs typeface="Calibri"/>
              </a:rPr>
              <a:t>r</a:t>
            </a:r>
            <a:r>
              <a:rPr sz="1000" b="1" spc="-10" dirty="0">
                <a:latin typeface="Calibri"/>
                <a:cs typeface="Calibri"/>
              </a:rPr>
              <a:t>iv</a:t>
            </a:r>
            <a:r>
              <a:rPr sz="1000" b="1" spc="-5" dirty="0">
                <a:latin typeface="Calibri"/>
                <a:cs typeface="Calibri"/>
              </a:rPr>
              <a:t>ers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90491" y="725169"/>
            <a:ext cx="6032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Output</a:t>
            </a:r>
            <a:r>
              <a:rPr sz="1000" b="1" spc="-50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KPI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4034" y="725169"/>
            <a:ext cx="50545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Input</a:t>
            </a:r>
            <a:r>
              <a:rPr sz="1000" b="1" spc="-10" dirty="0">
                <a:latin typeface="Calibri"/>
                <a:cs typeface="Calibri"/>
              </a:rPr>
              <a:t> KPI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86000" y="2237232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illnesses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64614" y="1484375"/>
            <a:ext cx="421640" cy="1050290"/>
          </a:xfrm>
          <a:custGeom>
            <a:avLst/>
            <a:gdLst/>
            <a:ahLst/>
            <a:cxnLst/>
            <a:rect l="l" t="t" r="r" b="b"/>
            <a:pathLst>
              <a:path w="421639" h="1050289">
                <a:moveTo>
                  <a:pt x="421259" y="43434"/>
                </a:moveTo>
                <a:lnTo>
                  <a:pt x="392303" y="28956"/>
                </a:lnTo>
                <a:lnTo>
                  <a:pt x="334391" y="0"/>
                </a:lnTo>
                <a:lnTo>
                  <a:pt x="334391" y="28956"/>
                </a:lnTo>
                <a:lnTo>
                  <a:pt x="202565" y="28956"/>
                </a:lnTo>
                <a:lnTo>
                  <a:pt x="196088" y="35433"/>
                </a:lnTo>
                <a:lnTo>
                  <a:pt x="196088" y="389001"/>
                </a:lnTo>
                <a:lnTo>
                  <a:pt x="0" y="389001"/>
                </a:lnTo>
                <a:lnTo>
                  <a:pt x="0" y="390156"/>
                </a:lnTo>
                <a:lnTo>
                  <a:pt x="0" y="417957"/>
                </a:lnTo>
                <a:lnTo>
                  <a:pt x="0" y="419100"/>
                </a:lnTo>
                <a:lnTo>
                  <a:pt x="196088" y="419100"/>
                </a:lnTo>
                <a:lnTo>
                  <a:pt x="196088" y="1014603"/>
                </a:lnTo>
                <a:lnTo>
                  <a:pt x="202565" y="1021207"/>
                </a:lnTo>
                <a:lnTo>
                  <a:pt x="334391" y="1021207"/>
                </a:lnTo>
                <a:lnTo>
                  <a:pt x="334391" y="1050163"/>
                </a:lnTo>
                <a:lnTo>
                  <a:pt x="392303" y="1021207"/>
                </a:lnTo>
                <a:lnTo>
                  <a:pt x="421259" y="1006729"/>
                </a:lnTo>
                <a:lnTo>
                  <a:pt x="392290" y="992251"/>
                </a:lnTo>
                <a:lnTo>
                  <a:pt x="334391" y="963295"/>
                </a:lnTo>
                <a:lnTo>
                  <a:pt x="334391" y="992251"/>
                </a:lnTo>
                <a:lnTo>
                  <a:pt x="225044" y="992251"/>
                </a:lnTo>
                <a:lnTo>
                  <a:pt x="225044" y="57912"/>
                </a:lnTo>
                <a:lnTo>
                  <a:pt x="334391" y="57912"/>
                </a:lnTo>
                <a:lnTo>
                  <a:pt x="334391" y="86868"/>
                </a:lnTo>
                <a:lnTo>
                  <a:pt x="392303" y="57912"/>
                </a:lnTo>
                <a:lnTo>
                  <a:pt x="421259" y="43434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90491" y="1320444"/>
            <a:ext cx="1356360" cy="3549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His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weight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The </a:t>
            </a:r>
            <a:r>
              <a:rPr sz="1000" spc="-5" dirty="0">
                <a:latin typeface="Calibri"/>
                <a:cs typeface="Calibri"/>
              </a:rPr>
              <a:t>size 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his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muscles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11188" y="1320444"/>
            <a:ext cx="1835150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times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runs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</a:t>
            </a:r>
            <a:r>
              <a:rPr sz="1000" spc="-10" dirty="0">
                <a:latin typeface="Calibri"/>
                <a:cs typeface="Calibri"/>
              </a:rPr>
              <a:t> week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times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visits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gym</a:t>
            </a:r>
            <a:endParaRPr sz="10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Average number of kcal per day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consumed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90491" y="2263901"/>
            <a:ext cx="224091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 of illnesses he is suffering from during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specific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week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11188" y="2251100"/>
            <a:ext cx="2034539" cy="8382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Average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sleep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day</a:t>
            </a:r>
            <a:endParaRPr sz="1000">
              <a:latin typeface="Calibri"/>
              <a:cs typeface="Calibri"/>
            </a:endParaRPr>
          </a:p>
          <a:p>
            <a:pPr marL="184785" marR="20447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Average number of kcal per day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consumed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Vegetables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 %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his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food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intake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Alcohol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consumption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per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week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6051" y="987552"/>
            <a:ext cx="8693150" cy="0"/>
          </a:xfrm>
          <a:custGeom>
            <a:avLst/>
            <a:gdLst/>
            <a:ahLst/>
            <a:cxnLst/>
            <a:rect l="l" t="t" r="r" b="b"/>
            <a:pathLst>
              <a:path w="8693150">
                <a:moveTo>
                  <a:pt x="0" y="0"/>
                </a:moveTo>
                <a:lnTo>
                  <a:pt x="86931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119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0716" y="1836242"/>
            <a:ext cx="645858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20" dirty="0"/>
              <a:t>Bottom-up</a:t>
            </a:r>
            <a:r>
              <a:rPr sz="6000" spc="-75" dirty="0"/>
              <a:t> </a:t>
            </a:r>
            <a:r>
              <a:rPr sz="6000" spc="-15" dirty="0"/>
              <a:t>approach</a:t>
            </a:r>
            <a:endParaRPr sz="600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59296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look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we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can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define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KPIS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work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0248" y="1635251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0" y="1275588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8858" y="725169"/>
            <a:ext cx="2736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A</a:t>
            </a:r>
            <a:r>
              <a:rPr sz="1000" b="1" spc="-5" dirty="0">
                <a:latin typeface="Calibri"/>
                <a:cs typeface="Calibri"/>
              </a:rPr>
              <a:t>rea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22067" y="725169"/>
            <a:ext cx="4006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D</a:t>
            </a:r>
            <a:r>
              <a:rPr sz="1000" b="1" spc="-5" dirty="0">
                <a:latin typeface="Calibri"/>
                <a:cs typeface="Calibri"/>
              </a:rPr>
              <a:t>r</a:t>
            </a:r>
            <a:r>
              <a:rPr sz="1000" b="1" spc="-10" dirty="0">
                <a:latin typeface="Calibri"/>
                <a:cs typeface="Calibri"/>
              </a:rPr>
              <a:t>iv</a:t>
            </a:r>
            <a:r>
              <a:rPr sz="1000" b="1" spc="-5" dirty="0">
                <a:latin typeface="Calibri"/>
                <a:cs typeface="Calibri"/>
              </a:rPr>
              <a:t>ers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90491" y="725169"/>
            <a:ext cx="6032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Output</a:t>
            </a:r>
            <a:r>
              <a:rPr sz="1000" b="1" spc="-50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KPI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4034" y="725169"/>
            <a:ext cx="50545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Input</a:t>
            </a:r>
            <a:r>
              <a:rPr sz="1000" b="1" spc="-10" dirty="0">
                <a:latin typeface="Calibri"/>
                <a:cs typeface="Calibri"/>
              </a:rPr>
              <a:t> KPI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86000" y="2561844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76835" rIns="0" bIns="0" rtlCol="0">
            <a:spAutoFit/>
          </a:bodyPr>
          <a:lstStyle/>
          <a:p>
            <a:pPr marL="90805" marR="300990">
              <a:lnSpc>
                <a:spcPct val="100000"/>
              </a:lnSpc>
              <a:spcBef>
                <a:spcPts val="605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Doing</a:t>
            </a:r>
            <a:r>
              <a:rPr sz="11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interesting </a:t>
            </a:r>
            <a:r>
              <a:rPr sz="1100" b="1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things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64614" y="1484375"/>
            <a:ext cx="421640" cy="1374775"/>
          </a:xfrm>
          <a:custGeom>
            <a:avLst/>
            <a:gdLst/>
            <a:ahLst/>
            <a:cxnLst/>
            <a:rect l="l" t="t" r="r" b="b"/>
            <a:pathLst>
              <a:path w="421639" h="1374775">
                <a:moveTo>
                  <a:pt x="421259" y="43434"/>
                </a:moveTo>
                <a:lnTo>
                  <a:pt x="392303" y="28956"/>
                </a:lnTo>
                <a:lnTo>
                  <a:pt x="334391" y="0"/>
                </a:lnTo>
                <a:lnTo>
                  <a:pt x="334391" y="28956"/>
                </a:lnTo>
                <a:lnTo>
                  <a:pt x="202565" y="28956"/>
                </a:lnTo>
                <a:lnTo>
                  <a:pt x="196088" y="35433"/>
                </a:lnTo>
                <a:lnTo>
                  <a:pt x="196088" y="389001"/>
                </a:lnTo>
                <a:lnTo>
                  <a:pt x="0" y="389001"/>
                </a:lnTo>
                <a:lnTo>
                  <a:pt x="0" y="390156"/>
                </a:lnTo>
                <a:lnTo>
                  <a:pt x="0" y="417957"/>
                </a:lnTo>
                <a:lnTo>
                  <a:pt x="0" y="419100"/>
                </a:lnTo>
                <a:lnTo>
                  <a:pt x="196088" y="419100"/>
                </a:lnTo>
                <a:lnTo>
                  <a:pt x="196088" y="1339215"/>
                </a:lnTo>
                <a:lnTo>
                  <a:pt x="202565" y="1345692"/>
                </a:lnTo>
                <a:lnTo>
                  <a:pt x="334391" y="1345692"/>
                </a:lnTo>
                <a:lnTo>
                  <a:pt x="334391" y="1374648"/>
                </a:lnTo>
                <a:lnTo>
                  <a:pt x="392290" y="1345692"/>
                </a:lnTo>
                <a:lnTo>
                  <a:pt x="421259" y="1331214"/>
                </a:lnTo>
                <a:lnTo>
                  <a:pt x="392303" y="1316736"/>
                </a:lnTo>
                <a:lnTo>
                  <a:pt x="334391" y="1287780"/>
                </a:lnTo>
                <a:lnTo>
                  <a:pt x="334391" y="1316736"/>
                </a:lnTo>
                <a:lnTo>
                  <a:pt x="225044" y="1316736"/>
                </a:lnTo>
                <a:lnTo>
                  <a:pt x="225044" y="57912"/>
                </a:lnTo>
                <a:lnTo>
                  <a:pt x="334391" y="57912"/>
                </a:lnTo>
                <a:lnTo>
                  <a:pt x="334391" y="86868"/>
                </a:lnTo>
                <a:lnTo>
                  <a:pt x="392303" y="57912"/>
                </a:lnTo>
                <a:lnTo>
                  <a:pt x="421259" y="43434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90491" y="1320444"/>
            <a:ext cx="1790700" cy="52133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His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salary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%</a:t>
            </a:r>
            <a:r>
              <a:rPr sz="1000" spc="-10" dirty="0">
                <a:latin typeface="Calibri"/>
                <a:cs typeface="Calibri"/>
              </a:rPr>
              <a:t> salary</a:t>
            </a:r>
            <a:r>
              <a:rPr sz="1000" spc="-5" dirty="0">
                <a:latin typeface="Calibri"/>
                <a:cs typeface="Calibri"/>
              </a:rPr>
              <a:t> increase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over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year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Additional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income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per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month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11188" y="1333246"/>
            <a:ext cx="2273300" cy="977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6604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networking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meetings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per month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–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internal</a:t>
            </a:r>
            <a:endParaRPr sz="1000">
              <a:latin typeface="Calibri"/>
              <a:cs typeface="Calibri"/>
            </a:endParaRPr>
          </a:p>
          <a:p>
            <a:pPr marL="184785" marR="6604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networking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meetings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per month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–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external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Money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invested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additional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businesses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CVs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/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resume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sent</a:t>
            </a:r>
            <a:r>
              <a:rPr sz="1000" spc="-5" dirty="0">
                <a:latin typeface="Calibri"/>
                <a:cs typeface="Calibri"/>
              </a:rPr>
              <a:t> to other firms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90491" y="2588513"/>
            <a:ext cx="218376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days during the month during which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did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interesting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things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11188" y="2588513"/>
            <a:ext cx="2271395" cy="1130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6413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networking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meetings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per month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–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internal</a:t>
            </a:r>
            <a:endParaRPr sz="10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Quality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his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work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from </a:t>
            </a:r>
            <a:r>
              <a:rPr sz="1000" spc="-5" dirty="0">
                <a:latin typeface="Calibri"/>
                <a:cs typeface="Calibri"/>
              </a:rPr>
              <a:t>1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10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–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measured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people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who work with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him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praises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he</a:t>
            </a:r>
            <a:r>
              <a:rPr sz="1000" spc="-5" dirty="0">
                <a:latin typeface="Calibri"/>
                <a:cs typeface="Calibri"/>
              </a:rPr>
              <a:t> got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during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 month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#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attempts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to get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into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interesting</a:t>
            </a:r>
            <a:endParaRPr sz="10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</a:pPr>
            <a:r>
              <a:rPr sz="1000" spc="-5" dirty="0">
                <a:latin typeface="Calibri"/>
                <a:cs typeface="Calibri"/>
              </a:rPr>
              <a:t>projects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month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6051" y="987552"/>
            <a:ext cx="8693150" cy="0"/>
          </a:xfrm>
          <a:custGeom>
            <a:avLst/>
            <a:gdLst/>
            <a:ahLst/>
            <a:cxnLst/>
            <a:rect l="l" t="t" r="r" b="b"/>
            <a:pathLst>
              <a:path w="8693150">
                <a:moveTo>
                  <a:pt x="0" y="0"/>
                </a:moveTo>
                <a:lnTo>
                  <a:pt x="86931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120</a:t>
            </a:fld>
            <a:endParaRPr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75080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look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we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can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define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KPIS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financial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well-being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0248" y="1635251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Financial</a:t>
            </a:r>
            <a:r>
              <a:rPr sz="11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well-being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0" y="1275588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net</a:t>
            </a:r>
            <a:r>
              <a:rPr sz="1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value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8858" y="725169"/>
            <a:ext cx="2736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A</a:t>
            </a:r>
            <a:r>
              <a:rPr sz="1000" b="1" spc="-5" dirty="0">
                <a:latin typeface="Calibri"/>
                <a:cs typeface="Calibri"/>
              </a:rPr>
              <a:t>rea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22067" y="725169"/>
            <a:ext cx="4006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D</a:t>
            </a:r>
            <a:r>
              <a:rPr sz="1000" b="1" spc="-5" dirty="0">
                <a:latin typeface="Calibri"/>
                <a:cs typeface="Calibri"/>
              </a:rPr>
              <a:t>r</a:t>
            </a:r>
            <a:r>
              <a:rPr sz="1000" b="1" spc="-10" dirty="0">
                <a:latin typeface="Calibri"/>
                <a:cs typeface="Calibri"/>
              </a:rPr>
              <a:t>iv</a:t>
            </a:r>
            <a:r>
              <a:rPr sz="1000" b="1" spc="-5" dirty="0">
                <a:latin typeface="Calibri"/>
                <a:cs typeface="Calibri"/>
              </a:rPr>
              <a:t>ers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90491" y="725169"/>
            <a:ext cx="6032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Output</a:t>
            </a:r>
            <a:r>
              <a:rPr sz="1000" b="1" spc="-50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KPI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4034" y="725169"/>
            <a:ext cx="50545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Input</a:t>
            </a:r>
            <a:r>
              <a:rPr sz="1000" b="1" spc="-10" dirty="0">
                <a:latin typeface="Calibri"/>
                <a:cs typeface="Calibri"/>
              </a:rPr>
              <a:t> KPI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86000" y="2561844"/>
            <a:ext cx="1403985" cy="50482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Generate</a:t>
            </a:r>
            <a:r>
              <a:rPr sz="1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CF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64614" y="1484375"/>
            <a:ext cx="421640" cy="1374775"/>
          </a:xfrm>
          <a:custGeom>
            <a:avLst/>
            <a:gdLst/>
            <a:ahLst/>
            <a:cxnLst/>
            <a:rect l="l" t="t" r="r" b="b"/>
            <a:pathLst>
              <a:path w="421639" h="1374775">
                <a:moveTo>
                  <a:pt x="421259" y="43434"/>
                </a:moveTo>
                <a:lnTo>
                  <a:pt x="392303" y="28956"/>
                </a:lnTo>
                <a:lnTo>
                  <a:pt x="334391" y="0"/>
                </a:lnTo>
                <a:lnTo>
                  <a:pt x="334391" y="28956"/>
                </a:lnTo>
                <a:lnTo>
                  <a:pt x="202565" y="28956"/>
                </a:lnTo>
                <a:lnTo>
                  <a:pt x="196088" y="35433"/>
                </a:lnTo>
                <a:lnTo>
                  <a:pt x="196088" y="389001"/>
                </a:lnTo>
                <a:lnTo>
                  <a:pt x="0" y="389001"/>
                </a:lnTo>
                <a:lnTo>
                  <a:pt x="0" y="390156"/>
                </a:lnTo>
                <a:lnTo>
                  <a:pt x="0" y="417957"/>
                </a:lnTo>
                <a:lnTo>
                  <a:pt x="0" y="419100"/>
                </a:lnTo>
                <a:lnTo>
                  <a:pt x="196088" y="419100"/>
                </a:lnTo>
                <a:lnTo>
                  <a:pt x="196088" y="1339215"/>
                </a:lnTo>
                <a:lnTo>
                  <a:pt x="202565" y="1345692"/>
                </a:lnTo>
                <a:lnTo>
                  <a:pt x="334391" y="1345692"/>
                </a:lnTo>
                <a:lnTo>
                  <a:pt x="334391" y="1374648"/>
                </a:lnTo>
                <a:lnTo>
                  <a:pt x="392290" y="1345692"/>
                </a:lnTo>
                <a:lnTo>
                  <a:pt x="421259" y="1331214"/>
                </a:lnTo>
                <a:lnTo>
                  <a:pt x="392303" y="1316736"/>
                </a:lnTo>
                <a:lnTo>
                  <a:pt x="334391" y="1287780"/>
                </a:lnTo>
                <a:lnTo>
                  <a:pt x="334391" y="1316736"/>
                </a:lnTo>
                <a:lnTo>
                  <a:pt x="225044" y="1316736"/>
                </a:lnTo>
                <a:lnTo>
                  <a:pt x="225044" y="57912"/>
                </a:lnTo>
                <a:lnTo>
                  <a:pt x="334391" y="57912"/>
                </a:lnTo>
                <a:lnTo>
                  <a:pt x="334391" y="86868"/>
                </a:lnTo>
                <a:lnTo>
                  <a:pt x="392303" y="57912"/>
                </a:lnTo>
                <a:lnTo>
                  <a:pt x="421259" y="43434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90491" y="1333246"/>
            <a:ext cx="10553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Net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value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EUR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11188" y="1333246"/>
            <a:ext cx="2007235" cy="661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% of </a:t>
            </a:r>
            <a:r>
              <a:rPr sz="1000" dirty="0">
                <a:latin typeface="Calibri"/>
                <a:cs typeface="Calibri"/>
              </a:rPr>
              <a:t>his </a:t>
            </a:r>
            <a:r>
              <a:rPr sz="1000" spc="-5" dirty="0">
                <a:latin typeface="Calibri"/>
                <a:cs typeface="Calibri"/>
              </a:rPr>
              <a:t>salary not spent during the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month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Additional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money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invested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Additional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income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generated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90491" y="2575712"/>
            <a:ext cx="2233295" cy="5073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Cash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flow</a:t>
            </a:r>
            <a:r>
              <a:rPr sz="1000" spc="-5" dirty="0">
                <a:latin typeface="Calibri"/>
                <a:cs typeface="Calibri"/>
              </a:rPr>
              <a:t> generated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during the month</a:t>
            </a:r>
            <a:endParaRPr sz="10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Positive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cash </a:t>
            </a:r>
            <a:r>
              <a:rPr sz="1000" spc="-10" dirty="0">
                <a:latin typeface="Calibri"/>
                <a:cs typeface="Calibri"/>
              </a:rPr>
              <a:t>flow </a:t>
            </a:r>
            <a:r>
              <a:rPr sz="1000" spc="-5" dirty="0">
                <a:latin typeface="Calibri"/>
                <a:cs typeface="Calibri"/>
              </a:rPr>
              <a:t>generated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during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month</a:t>
            </a:r>
            <a:r>
              <a:rPr sz="1000" dirty="0">
                <a:latin typeface="Calibri"/>
                <a:cs typeface="Calibri"/>
              </a:rPr>
              <a:t> as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%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his</a:t>
            </a:r>
            <a:r>
              <a:rPr sz="1000" spc="-10" dirty="0">
                <a:latin typeface="Calibri"/>
                <a:cs typeface="Calibri"/>
              </a:rPr>
              <a:t> salary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11188" y="2588513"/>
            <a:ext cx="2007235" cy="494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% of </a:t>
            </a:r>
            <a:r>
              <a:rPr sz="1000" dirty="0">
                <a:latin typeface="Calibri"/>
                <a:cs typeface="Calibri"/>
              </a:rPr>
              <a:t>his </a:t>
            </a:r>
            <a:r>
              <a:rPr sz="1000" spc="-5" dirty="0">
                <a:latin typeface="Calibri"/>
                <a:cs typeface="Calibri"/>
              </a:rPr>
              <a:t>salary not spent during the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month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Additional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income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generated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6051" y="987552"/>
            <a:ext cx="8693150" cy="0"/>
          </a:xfrm>
          <a:custGeom>
            <a:avLst/>
            <a:gdLst/>
            <a:ahLst/>
            <a:cxnLst/>
            <a:rect l="l" t="t" r="r" b="b"/>
            <a:pathLst>
              <a:path w="8693150">
                <a:moveTo>
                  <a:pt x="0" y="0"/>
                </a:moveTo>
                <a:lnTo>
                  <a:pt x="86931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121</a:t>
            </a:fld>
            <a:endParaRPr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0014" y="1777364"/>
            <a:ext cx="6575425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20" dirty="0"/>
              <a:t>Total</a:t>
            </a:r>
            <a:r>
              <a:rPr spc="-20" dirty="0"/>
              <a:t> </a:t>
            </a:r>
            <a:r>
              <a:rPr spc="-35" dirty="0"/>
              <a:t>cost</a:t>
            </a:r>
            <a:r>
              <a:rPr spc="-20" dirty="0"/>
              <a:t> </a:t>
            </a:r>
            <a:r>
              <a:rPr spc="-5" dirty="0"/>
              <a:t>of</a:t>
            </a:r>
            <a:r>
              <a:rPr spc="-25" dirty="0"/>
              <a:t> </a:t>
            </a:r>
            <a:r>
              <a:rPr spc="-20" dirty="0"/>
              <a:t>ownership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81246" y="1585721"/>
            <a:ext cx="3207385" cy="952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240" marR="107314" indent="-13017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42875" algn="l"/>
              </a:tabLst>
            </a:pPr>
            <a:r>
              <a:rPr sz="1200" dirty="0">
                <a:latin typeface="Calibri"/>
                <a:cs typeface="Calibri"/>
              </a:rPr>
              <a:t>All the </a:t>
            </a:r>
            <a:r>
              <a:rPr sz="1200" spc="-10" dirty="0">
                <a:latin typeface="Calibri"/>
                <a:cs typeface="Calibri"/>
              </a:rPr>
              <a:t>cost </a:t>
            </a:r>
            <a:r>
              <a:rPr sz="1200" spc="-5" dirty="0">
                <a:latin typeface="Calibri"/>
                <a:cs typeface="Calibri"/>
              </a:rPr>
              <a:t>related to owning or using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5" dirty="0">
                <a:latin typeface="Calibri"/>
                <a:cs typeface="Calibri"/>
              </a:rPr>
              <a:t>specific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item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/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thing</a:t>
            </a:r>
            <a:endParaRPr sz="1200">
              <a:latin typeface="Calibri"/>
              <a:cs typeface="Calibri"/>
            </a:endParaRPr>
          </a:p>
          <a:p>
            <a:pPr marL="142240" marR="5080" indent="-130175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42875" algn="l"/>
              </a:tabLst>
            </a:pPr>
            <a:r>
              <a:rPr sz="1200" dirty="0">
                <a:latin typeface="Calibri"/>
                <a:cs typeface="Calibri"/>
              </a:rPr>
              <a:t>It </a:t>
            </a:r>
            <a:r>
              <a:rPr sz="1200" spc="-5" dirty="0">
                <a:latin typeface="Calibri"/>
                <a:cs typeface="Calibri"/>
              </a:rPr>
              <a:t>will </a:t>
            </a:r>
            <a:r>
              <a:rPr sz="1200" dirty="0">
                <a:latin typeface="Calibri"/>
                <a:cs typeface="Calibri"/>
              </a:rPr>
              <a:t>also include the </a:t>
            </a:r>
            <a:r>
              <a:rPr sz="1200" spc="-10" dirty="0">
                <a:latin typeface="Calibri"/>
                <a:cs typeface="Calibri"/>
              </a:rPr>
              <a:t>cost </a:t>
            </a:r>
            <a:r>
              <a:rPr sz="1200" spc="-5" dirty="0">
                <a:latin typeface="Calibri"/>
                <a:cs typeface="Calibri"/>
              </a:rPr>
              <a:t>of lost opportunity </a:t>
            </a:r>
            <a:r>
              <a:rPr sz="1200" dirty="0">
                <a:latin typeface="Calibri"/>
                <a:cs typeface="Calibri"/>
              </a:rPr>
              <a:t>i.e.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money not </a:t>
            </a:r>
            <a:r>
              <a:rPr sz="1200" dirty="0">
                <a:latin typeface="Calibri"/>
                <a:cs typeface="Calibri"/>
              </a:rPr>
              <a:t>earned due </a:t>
            </a:r>
            <a:r>
              <a:rPr sz="1200" spc="-5" dirty="0">
                <a:latin typeface="Calibri"/>
                <a:cs typeface="Calibri"/>
              </a:rPr>
              <a:t>to </a:t>
            </a:r>
            <a:r>
              <a:rPr sz="1200" dirty="0">
                <a:latin typeface="Calibri"/>
                <a:cs typeface="Calibri"/>
              </a:rPr>
              <a:t>spending time </a:t>
            </a:r>
            <a:r>
              <a:rPr sz="1200" spc="-5" dirty="0">
                <a:latin typeface="Calibri"/>
                <a:cs typeface="Calibri"/>
              </a:rPr>
              <a:t>on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repairing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123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548383" y="1546860"/>
            <a:ext cx="1673860" cy="73787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28270" rIns="0" bIns="0" rtlCol="0">
            <a:spAutoFit/>
          </a:bodyPr>
          <a:lstStyle/>
          <a:p>
            <a:pPr marL="358140">
              <a:lnSpc>
                <a:spcPct val="100000"/>
              </a:lnSpc>
              <a:spcBef>
                <a:spcPts val="1010"/>
              </a:spcBef>
            </a:pPr>
            <a:r>
              <a:rPr sz="1500" b="1" spc="-35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endParaRPr sz="1500">
              <a:latin typeface="Calibri"/>
              <a:cs typeface="Calibri"/>
            </a:endParaRPr>
          </a:p>
          <a:p>
            <a:pPr marL="418465">
              <a:lnSpc>
                <a:spcPct val="100000"/>
              </a:lnSpc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ownership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23894" y="1562176"/>
            <a:ext cx="168275" cy="370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dirty="0">
                <a:latin typeface="Calibri"/>
                <a:cs typeface="Calibri"/>
              </a:rPr>
              <a:t>=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50442" y="17729"/>
            <a:ext cx="415162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start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with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short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definition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7524" y="3222864"/>
            <a:ext cx="2774315" cy="13817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42240" indent="-129539">
              <a:lnSpc>
                <a:spcPct val="100000"/>
              </a:lnSpc>
              <a:spcBef>
                <a:spcPts val="200"/>
              </a:spcBef>
              <a:buFont typeface="Wingdings"/>
              <a:buChar char=""/>
              <a:tabLst>
                <a:tab pos="142240" algn="l"/>
              </a:tabLst>
            </a:pPr>
            <a:r>
              <a:rPr sz="1200" spc="-10" dirty="0">
                <a:latin typeface="Calibri"/>
                <a:cs typeface="Calibri"/>
              </a:rPr>
              <a:t>Cost </a:t>
            </a:r>
            <a:r>
              <a:rPr sz="1200" spc="-5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buying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car</a:t>
            </a:r>
            <a:endParaRPr sz="1200">
              <a:latin typeface="Calibri"/>
              <a:cs typeface="Calibri"/>
            </a:endParaRPr>
          </a:p>
          <a:p>
            <a:pPr marL="142240" indent="-129539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42240" algn="l"/>
              </a:tabLst>
            </a:pPr>
            <a:r>
              <a:rPr sz="1200" spc="-5" dirty="0">
                <a:latin typeface="Calibri"/>
                <a:cs typeface="Calibri"/>
              </a:rPr>
              <a:t>Insurance</a:t>
            </a:r>
            <a:endParaRPr sz="1200">
              <a:latin typeface="Calibri"/>
              <a:cs typeface="Calibri"/>
            </a:endParaRPr>
          </a:p>
          <a:p>
            <a:pPr marL="142240" indent="-129539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42240" algn="l"/>
              </a:tabLst>
            </a:pPr>
            <a:r>
              <a:rPr sz="1200" dirty="0">
                <a:latin typeface="Calibri"/>
                <a:cs typeface="Calibri"/>
              </a:rPr>
              <a:t>Fuel</a:t>
            </a:r>
            <a:endParaRPr sz="1200">
              <a:latin typeface="Calibri"/>
              <a:cs typeface="Calibri"/>
            </a:endParaRPr>
          </a:p>
          <a:p>
            <a:pPr marL="141605" marR="158750" indent="-129539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142240" algn="l"/>
              </a:tabLst>
            </a:pPr>
            <a:r>
              <a:rPr sz="1200" spc="-5" dirty="0">
                <a:latin typeface="Calibri"/>
                <a:cs typeface="Calibri"/>
              </a:rPr>
              <a:t>Cost of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maintenance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including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repairs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parts</a:t>
            </a:r>
            <a:endParaRPr sz="1200">
              <a:latin typeface="Calibri"/>
              <a:cs typeface="Calibri"/>
            </a:endParaRPr>
          </a:p>
          <a:p>
            <a:pPr marL="142240" indent="-129539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42240" algn="l"/>
              </a:tabLst>
            </a:pPr>
            <a:r>
              <a:rPr sz="1200" spc="-5" dirty="0">
                <a:latin typeface="Calibri"/>
                <a:cs typeface="Calibri"/>
              </a:rPr>
              <a:t>Time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wasted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on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maintenance,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parking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etc.</a:t>
            </a:r>
            <a:endParaRPr sz="1200">
              <a:latin typeface="Calibri"/>
              <a:cs typeface="Calibri"/>
            </a:endParaRPr>
          </a:p>
          <a:p>
            <a:pPr marL="142240" indent="-129539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42240" algn="l"/>
              </a:tabLst>
            </a:pPr>
            <a:r>
              <a:rPr sz="1200" spc="-5" dirty="0">
                <a:latin typeface="Calibri"/>
                <a:cs typeface="Calibri"/>
              </a:rPr>
              <a:t>Other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i.e.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parking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tickets,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traffic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ticket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etc.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0442" y="17729"/>
            <a:ext cx="766127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compare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cost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owing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car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using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rideshare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/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taxi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/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cab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service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9932" y="978408"/>
            <a:ext cx="2993136" cy="199643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64479" y="978408"/>
            <a:ext cx="2993135" cy="1996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443854" y="3235274"/>
            <a:ext cx="12687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240" indent="-129539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42240" algn="l"/>
              </a:tabLst>
            </a:pPr>
            <a:r>
              <a:rPr sz="1200" spc="-10" dirty="0">
                <a:latin typeface="Calibri"/>
                <a:cs typeface="Calibri"/>
              </a:rPr>
              <a:t>Cost </a:t>
            </a:r>
            <a:r>
              <a:rPr sz="1200" spc="-5" dirty="0">
                <a:latin typeface="Calibri"/>
                <a:cs typeface="Calibri"/>
              </a:rPr>
              <a:t>of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rideshares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124</a:t>
            </a:fld>
            <a:endParaRPr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2647950" marR="5080" indent="-2376805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Rent </a:t>
            </a:r>
            <a:r>
              <a:rPr sz="4500" spc="-5" dirty="0"/>
              <a:t>or</a:t>
            </a:r>
            <a:r>
              <a:rPr sz="4500" spc="-10" dirty="0"/>
              <a:t> </a:t>
            </a:r>
            <a:r>
              <a:rPr sz="4500" spc="-5" dirty="0"/>
              <a:t>buy</a:t>
            </a:r>
            <a:r>
              <a:rPr sz="4500" spc="-25" dirty="0"/>
              <a:t> </a:t>
            </a:r>
            <a:r>
              <a:rPr sz="4500" dirty="0"/>
              <a:t>an</a:t>
            </a:r>
            <a:r>
              <a:rPr sz="4500" spc="-10" dirty="0"/>
              <a:t> </a:t>
            </a:r>
            <a:r>
              <a:rPr sz="4500" spc="-5" dirty="0"/>
              <a:t>apartment</a:t>
            </a:r>
            <a:r>
              <a:rPr sz="4500" spc="-40" dirty="0"/>
              <a:t> </a:t>
            </a:r>
            <a:r>
              <a:rPr sz="4500" dirty="0"/>
              <a:t>/</a:t>
            </a:r>
            <a:r>
              <a:rPr sz="4500" spc="-10" dirty="0"/>
              <a:t> </a:t>
            </a:r>
            <a:r>
              <a:rPr sz="4500" spc="-15" dirty="0"/>
              <a:t>flat</a:t>
            </a:r>
            <a:r>
              <a:rPr sz="4500" spc="10" dirty="0"/>
              <a:t> </a:t>
            </a:r>
            <a:r>
              <a:rPr sz="4500" dirty="0"/>
              <a:t>– </a:t>
            </a:r>
            <a:r>
              <a:rPr sz="4500" spc="-1000" dirty="0"/>
              <a:t> </a:t>
            </a:r>
            <a:r>
              <a:rPr sz="4500" spc="-15" dirty="0"/>
              <a:t>Introduction</a:t>
            </a:r>
            <a:endParaRPr sz="450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141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49986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15" dirty="0">
                <a:latin typeface="Calibri"/>
                <a:cs typeface="Calibri"/>
              </a:rPr>
              <a:t>Let’s </a:t>
            </a:r>
            <a:r>
              <a:rPr sz="1700" b="1" dirty="0">
                <a:latin typeface="Calibri"/>
                <a:cs typeface="Calibri"/>
              </a:rPr>
              <a:t>imagine </a:t>
            </a:r>
            <a:r>
              <a:rPr sz="1700" b="1" spc="-5" dirty="0">
                <a:latin typeface="Calibri"/>
                <a:cs typeface="Calibri"/>
              </a:rPr>
              <a:t>that </a:t>
            </a:r>
            <a:r>
              <a:rPr sz="1700" b="1" spc="-20" dirty="0">
                <a:latin typeface="Calibri"/>
                <a:cs typeface="Calibri"/>
              </a:rPr>
              <a:t>Peter </a:t>
            </a:r>
            <a:r>
              <a:rPr sz="1700" b="1" dirty="0">
                <a:latin typeface="Calibri"/>
                <a:cs typeface="Calibri"/>
              </a:rPr>
              <a:t>is </a:t>
            </a:r>
            <a:r>
              <a:rPr sz="1700" b="1" spc="-5" dirty="0">
                <a:latin typeface="Calibri"/>
                <a:cs typeface="Calibri"/>
              </a:rPr>
              <a:t>considering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2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choice: buying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an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apartment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or 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renting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it</a:t>
            </a:r>
            <a:r>
              <a:rPr sz="1700" b="1" spc="-5" dirty="0">
                <a:latin typeface="Calibri"/>
                <a:cs typeface="Calibri"/>
              </a:rPr>
              <a:t>.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Let’s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use</a:t>
            </a:r>
            <a:r>
              <a:rPr sz="1700" b="1" spc="-5" dirty="0">
                <a:latin typeface="Calibri"/>
                <a:cs typeface="Calibri"/>
              </a:rPr>
              <a:t> the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total cost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of ownership</a:t>
            </a:r>
            <a:r>
              <a:rPr sz="1700" b="1" spc="-10" dirty="0">
                <a:latin typeface="Calibri"/>
                <a:cs typeface="Calibri"/>
              </a:rPr>
              <a:t> to </a:t>
            </a:r>
            <a:r>
              <a:rPr sz="1700" b="1" dirty="0">
                <a:latin typeface="Calibri"/>
                <a:cs typeface="Calibri"/>
              </a:rPr>
              <a:t>see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what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makes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sense.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31241"/>
            <a:ext cx="55473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have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look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at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information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Peter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has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62355" y="2820923"/>
          <a:ext cx="2620010" cy="2269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1688">
                <a:tc>
                  <a:txBody>
                    <a:bodyPr/>
                    <a:lstStyle/>
                    <a:p>
                      <a:pPr marL="645795" marR="246379" indent="-39497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Buying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apartment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would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require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EUR 150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8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1811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Renting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EUR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600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per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567690" marR="136525" indent="-42545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Interest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rate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3%, inflation 2%, </a:t>
                      </a:r>
                      <a:r>
                        <a:rPr sz="1400" b="1" spc="-3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Wage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increase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7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Peter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currently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earns</a:t>
                      </a:r>
                      <a:r>
                        <a:rPr sz="1400" b="1" spc="2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EUR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30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hour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531876" y="448055"/>
            <a:ext cx="8144509" cy="4447540"/>
            <a:chOff x="531876" y="448055"/>
            <a:chExt cx="8144509" cy="44475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0064" y="448055"/>
              <a:ext cx="5116068" cy="44470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876" y="705611"/>
              <a:ext cx="3089148" cy="174498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127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32130"/>
            <a:ext cx="764794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…the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one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will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for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sure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use is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bottom-up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approach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where </a:t>
            </a:r>
            <a:r>
              <a:rPr sz="2400" b="1" spc="-5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go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from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single (typical)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consumer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to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market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research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4231" y="1713700"/>
            <a:ext cx="6194750" cy="8981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10716" y="2792095"/>
            <a:ext cx="133858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400" spc="-10" dirty="0">
                <a:latin typeface="Calibri"/>
                <a:cs typeface="Calibri"/>
              </a:rPr>
              <a:t>First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you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should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imagine </a:t>
            </a:r>
            <a:r>
              <a:rPr sz="1400" spc="-5" dirty="0">
                <a:latin typeface="Calibri"/>
                <a:cs typeface="Calibri"/>
              </a:rPr>
              <a:t>the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typical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users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13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99230" y="2792095"/>
            <a:ext cx="183578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 algn="just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400" spc="-5" dirty="0">
                <a:latin typeface="Calibri"/>
                <a:cs typeface="Calibri"/>
              </a:rPr>
              <a:t>Then you should </a:t>
            </a:r>
            <a:r>
              <a:rPr sz="1400" dirty="0">
                <a:latin typeface="Calibri"/>
                <a:cs typeface="Calibri"/>
              </a:rPr>
              <a:t>try </a:t>
            </a:r>
            <a:r>
              <a:rPr sz="1400" spc="-10" dirty="0">
                <a:latin typeface="Calibri"/>
                <a:cs typeface="Calibri"/>
              </a:rPr>
              <a:t>to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guess his consumption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level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63817" y="2755519"/>
            <a:ext cx="225996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400" spc="-5" dirty="0">
                <a:latin typeface="Calibri"/>
                <a:cs typeface="Calibri"/>
              </a:rPr>
              <a:t>By estimating the number of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typical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users</a:t>
            </a:r>
            <a:r>
              <a:rPr sz="1400" spc="-5" dirty="0">
                <a:latin typeface="Calibri"/>
                <a:cs typeface="Calibri"/>
              </a:rPr>
              <a:t> you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their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consumption level you </a:t>
            </a:r>
            <a:r>
              <a:rPr sz="1400" spc="-10" dirty="0">
                <a:latin typeface="Calibri"/>
                <a:cs typeface="Calibri"/>
              </a:rPr>
              <a:t>get </a:t>
            </a:r>
            <a:r>
              <a:rPr sz="1400" spc="-5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rough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size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market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0"/>
            <a:ext cx="765746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…sometimes it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makes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sense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divide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markets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in segments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and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estimate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them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separately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(i.e. 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average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and typical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users, women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and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man,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people </a:t>
            </a:r>
            <a:r>
              <a:rPr sz="2000" b="1" spc="-4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different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age</a:t>
            </a:r>
            <a:r>
              <a:rPr sz="20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groups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or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segmentation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by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lifestyle)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110" y="3511885"/>
            <a:ext cx="6309464" cy="8980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6738" y="1530902"/>
            <a:ext cx="6341557" cy="91850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66571" y="1044701"/>
            <a:ext cx="8191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Se</a:t>
            </a:r>
            <a:r>
              <a:rPr sz="1400" b="1" spc="-10" dirty="0">
                <a:latin typeface="Calibri"/>
                <a:cs typeface="Calibri"/>
              </a:rPr>
              <a:t>g</a:t>
            </a:r>
            <a:r>
              <a:rPr sz="1400" b="1" spc="-5" dirty="0">
                <a:latin typeface="Calibri"/>
                <a:cs typeface="Calibri"/>
              </a:rPr>
              <a:t>me</a:t>
            </a:r>
            <a:r>
              <a:rPr sz="1400" b="1" spc="-15" dirty="0">
                <a:latin typeface="Calibri"/>
                <a:cs typeface="Calibri"/>
              </a:rPr>
              <a:t>n</a:t>
            </a:r>
            <a:r>
              <a:rPr sz="1400" b="1" dirty="0">
                <a:latin typeface="Calibri"/>
                <a:cs typeface="Calibri"/>
              </a:rPr>
              <a:t>t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14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6571" y="3163062"/>
            <a:ext cx="8108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Se</a:t>
            </a:r>
            <a:r>
              <a:rPr sz="1400" b="1" spc="-10" dirty="0">
                <a:latin typeface="Calibri"/>
                <a:cs typeface="Calibri"/>
              </a:rPr>
              <a:t>g</a:t>
            </a:r>
            <a:r>
              <a:rPr sz="1400" b="1" spc="-5" dirty="0">
                <a:latin typeface="Calibri"/>
                <a:cs typeface="Calibri"/>
              </a:rPr>
              <a:t>me</a:t>
            </a:r>
            <a:r>
              <a:rPr sz="1400" b="1" spc="-15" dirty="0">
                <a:latin typeface="Calibri"/>
                <a:cs typeface="Calibri"/>
              </a:rPr>
              <a:t>n</a:t>
            </a:r>
            <a:r>
              <a:rPr sz="1400" b="1" dirty="0">
                <a:latin typeface="Calibri"/>
                <a:cs typeface="Calibri"/>
              </a:rPr>
              <a:t>t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7784" y="4970779"/>
            <a:ext cx="1016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25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8296" y="0"/>
            <a:ext cx="784288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…lets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do a simple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example.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Imagine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that you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want to make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an </a:t>
            </a:r>
            <a:r>
              <a:rPr sz="2400" b="1" spc="-5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application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franchised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restaurants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3538" y="1024220"/>
            <a:ext cx="1909417" cy="11808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1404" y="1082212"/>
            <a:ext cx="1909417" cy="11823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855" y="1202436"/>
            <a:ext cx="764296" cy="63093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86334" y="2326385"/>
            <a:ext cx="156654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30" dirty="0">
                <a:latin typeface="Calibri"/>
                <a:cs typeface="Calibri"/>
              </a:rPr>
              <a:t>You </a:t>
            </a:r>
            <a:r>
              <a:rPr sz="1200" spc="-5" dirty="0">
                <a:latin typeface="Calibri"/>
                <a:cs typeface="Calibri"/>
              </a:rPr>
              <a:t>pick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5" dirty="0">
                <a:latin typeface="Calibri"/>
                <a:cs typeface="Calibri"/>
              </a:rPr>
              <a:t>sample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group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/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area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you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want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 estimate </a:t>
            </a:r>
            <a:r>
              <a:rPr sz="1200" dirty="0">
                <a:latin typeface="Calibri"/>
                <a:cs typeface="Calibri"/>
              </a:rPr>
              <a:t>i.e. city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(here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Warsaw)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9116" y="2939951"/>
            <a:ext cx="2649286" cy="1463616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6455664" y="2787395"/>
            <a:ext cx="2580640" cy="1682750"/>
            <a:chOff x="6455664" y="2787395"/>
            <a:chExt cx="2580640" cy="1682750"/>
          </a:xfrm>
        </p:grpSpPr>
        <p:sp>
          <p:nvSpPr>
            <p:cNvPr id="11" name="object 11"/>
            <p:cNvSpPr/>
            <p:nvPr/>
          </p:nvSpPr>
          <p:spPr>
            <a:xfrm>
              <a:off x="6460236" y="3294887"/>
              <a:ext cx="1667510" cy="1170940"/>
            </a:xfrm>
            <a:custGeom>
              <a:avLst/>
              <a:gdLst/>
              <a:ahLst/>
              <a:cxnLst/>
              <a:rect l="l" t="t" r="r" b="b"/>
              <a:pathLst>
                <a:path w="1667509" h="1170939">
                  <a:moveTo>
                    <a:pt x="627634" y="0"/>
                  </a:moveTo>
                  <a:lnTo>
                    <a:pt x="581024" y="14224"/>
                  </a:lnTo>
                  <a:lnTo>
                    <a:pt x="529970" y="15239"/>
                  </a:lnTo>
                  <a:lnTo>
                    <a:pt x="499490" y="26288"/>
                  </a:lnTo>
                  <a:lnTo>
                    <a:pt x="455803" y="50292"/>
                  </a:lnTo>
                  <a:lnTo>
                    <a:pt x="404748" y="53593"/>
                  </a:lnTo>
                  <a:lnTo>
                    <a:pt x="363982" y="91820"/>
                  </a:lnTo>
                  <a:lnTo>
                    <a:pt x="336422" y="110362"/>
                  </a:lnTo>
                  <a:lnTo>
                    <a:pt x="289813" y="113664"/>
                  </a:lnTo>
                  <a:lnTo>
                    <a:pt x="244602" y="124587"/>
                  </a:lnTo>
                  <a:lnTo>
                    <a:pt x="193674" y="134366"/>
                  </a:lnTo>
                  <a:lnTo>
                    <a:pt x="119380" y="153035"/>
                  </a:lnTo>
                  <a:lnTo>
                    <a:pt x="77215" y="166116"/>
                  </a:lnTo>
                  <a:lnTo>
                    <a:pt x="55371" y="174879"/>
                  </a:lnTo>
                  <a:lnTo>
                    <a:pt x="24764" y="164973"/>
                  </a:lnTo>
                  <a:lnTo>
                    <a:pt x="31114" y="187579"/>
                  </a:lnTo>
                  <a:lnTo>
                    <a:pt x="36829" y="203581"/>
                  </a:lnTo>
                  <a:lnTo>
                    <a:pt x="30606" y="219710"/>
                  </a:lnTo>
                  <a:lnTo>
                    <a:pt x="39369" y="231648"/>
                  </a:lnTo>
                  <a:lnTo>
                    <a:pt x="39369" y="250317"/>
                  </a:lnTo>
                  <a:lnTo>
                    <a:pt x="48006" y="272161"/>
                  </a:lnTo>
                  <a:lnTo>
                    <a:pt x="55371" y="304927"/>
                  </a:lnTo>
                  <a:lnTo>
                    <a:pt x="40259" y="316865"/>
                  </a:lnTo>
                  <a:lnTo>
                    <a:pt x="39369" y="343153"/>
                  </a:lnTo>
                  <a:lnTo>
                    <a:pt x="17525" y="356234"/>
                  </a:lnTo>
                  <a:lnTo>
                    <a:pt x="0" y="372618"/>
                  </a:lnTo>
                  <a:lnTo>
                    <a:pt x="0" y="390525"/>
                  </a:lnTo>
                  <a:lnTo>
                    <a:pt x="21843" y="397383"/>
                  </a:lnTo>
                  <a:lnTo>
                    <a:pt x="49530" y="422909"/>
                  </a:lnTo>
                  <a:lnTo>
                    <a:pt x="72770" y="437134"/>
                  </a:lnTo>
                  <a:lnTo>
                    <a:pt x="68453" y="464439"/>
                  </a:lnTo>
                  <a:lnTo>
                    <a:pt x="58292" y="477520"/>
                  </a:lnTo>
                  <a:lnTo>
                    <a:pt x="61213" y="503809"/>
                  </a:lnTo>
                  <a:lnTo>
                    <a:pt x="80137" y="509270"/>
                  </a:lnTo>
                  <a:lnTo>
                    <a:pt x="77215" y="538099"/>
                  </a:lnTo>
                  <a:lnTo>
                    <a:pt x="84455" y="552958"/>
                  </a:lnTo>
                  <a:lnTo>
                    <a:pt x="74294" y="573786"/>
                  </a:lnTo>
                  <a:lnTo>
                    <a:pt x="61213" y="595591"/>
                  </a:lnTo>
                  <a:lnTo>
                    <a:pt x="61594" y="607250"/>
                  </a:lnTo>
                  <a:lnTo>
                    <a:pt x="65532" y="618540"/>
                  </a:lnTo>
                  <a:lnTo>
                    <a:pt x="78612" y="634936"/>
                  </a:lnTo>
                  <a:lnTo>
                    <a:pt x="71373" y="654608"/>
                  </a:lnTo>
                  <a:lnTo>
                    <a:pt x="85852" y="664451"/>
                  </a:lnTo>
                  <a:lnTo>
                    <a:pt x="110616" y="672096"/>
                  </a:lnTo>
                  <a:lnTo>
                    <a:pt x="110616" y="695045"/>
                  </a:lnTo>
                  <a:lnTo>
                    <a:pt x="123824" y="711441"/>
                  </a:lnTo>
                  <a:lnTo>
                    <a:pt x="110616" y="742035"/>
                  </a:lnTo>
                  <a:lnTo>
                    <a:pt x="106298" y="760615"/>
                  </a:lnTo>
                  <a:lnTo>
                    <a:pt x="77215" y="791578"/>
                  </a:lnTo>
                  <a:lnTo>
                    <a:pt x="104902" y="793407"/>
                  </a:lnTo>
                  <a:lnTo>
                    <a:pt x="122300" y="768261"/>
                  </a:lnTo>
                  <a:lnTo>
                    <a:pt x="141223" y="767168"/>
                  </a:lnTo>
                  <a:lnTo>
                    <a:pt x="161670" y="774827"/>
                  </a:lnTo>
                  <a:lnTo>
                    <a:pt x="163067" y="797775"/>
                  </a:lnTo>
                  <a:lnTo>
                    <a:pt x="186436" y="814171"/>
                  </a:lnTo>
                  <a:lnTo>
                    <a:pt x="230123" y="824001"/>
                  </a:lnTo>
                  <a:lnTo>
                    <a:pt x="255269" y="824001"/>
                  </a:lnTo>
                  <a:lnTo>
                    <a:pt x="258190" y="837844"/>
                  </a:lnTo>
                  <a:lnTo>
                    <a:pt x="281050" y="838212"/>
                  </a:lnTo>
                  <a:lnTo>
                    <a:pt x="279527" y="853503"/>
                  </a:lnTo>
                  <a:lnTo>
                    <a:pt x="301370" y="844765"/>
                  </a:lnTo>
                  <a:lnTo>
                    <a:pt x="313055" y="850226"/>
                  </a:lnTo>
                  <a:lnTo>
                    <a:pt x="327660" y="841489"/>
                  </a:lnTo>
                  <a:lnTo>
                    <a:pt x="349504" y="845858"/>
                  </a:lnTo>
                  <a:lnTo>
                    <a:pt x="356742" y="857885"/>
                  </a:lnTo>
                  <a:lnTo>
                    <a:pt x="347980" y="870991"/>
                  </a:lnTo>
                  <a:lnTo>
                    <a:pt x="325628" y="877189"/>
                  </a:lnTo>
                  <a:lnTo>
                    <a:pt x="311658" y="891755"/>
                  </a:lnTo>
                  <a:lnTo>
                    <a:pt x="321817" y="899401"/>
                  </a:lnTo>
                  <a:lnTo>
                    <a:pt x="338328" y="902322"/>
                  </a:lnTo>
                  <a:lnTo>
                    <a:pt x="353821" y="912520"/>
                  </a:lnTo>
                  <a:lnTo>
                    <a:pt x="374268" y="938745"/>
                  </a:lnTo>
                  <a:lnTo>
                    <a:pt x="380999" y="957694"/>
                  </a:lnTo>
                  <a:lnTo>
                    <a:pt x="399034" y="960602"/>
                  </a:lnTo>
                  <a:lnTo>
                    <a:pt x="415036" y="941666"/>
                  </a:lnTo>
                  <a:lnTo>
                    <a:pt x="420878" y="937653"/>
                  </a:lnTo>
                  <a:lnTo>
                    <a:pt x="451358" y="936561"/>
                  </a:lnTo>
                  <a:lnTo>
                    <a:pt x="442721" y="915797"/>
                  </a:lnTo>
                  <a:lnTo>
                    <a:pt x="428116" y="897216"/>
                  </a:lnTo>
                  <a:lnTo>
                    <a:pt x="433959" y="890663"/>
                  </a:lnTo>
                  <a:lnTo>
                    <a:pt x="468884" y="899401"/>
                  </a:lnTo>
                  <a:lnTo>
                    <a:pt x="487807" y="903782"/>
                  </a:lnTo>
                  <a:lnTo>
                    <a:pt x="497966" y="915797"/>
                  </a:lnTo>
                  <a:lnTo>
                    <a:pt x="509650" y="914704"/>
                  </a:lnTo>
                  <a:lnTo>
                    <a:pt x="511047" y="924547"/>
                  </a:lnTo>
                  <a:lnTo>
                    <a:pt x="527177" y="928916"/>
                  </a:lnTo>
                  <a:lnTo>
                    <a:pt x="553338" y="927823"/>
                  </a:lnTo>
                  <a:lnTo>
                    <a:pt x="576580" y="914704"/>
                  </a:lnTo>
                  <a:lnTo>
                    <a:pt x="579500" y="927823"/>
                  </a:lnTo>
                  <a:lnTo>
                    <a:pt x="586866" y="939482"/>
                  </a:lnTo>
                  <a:lnTo>
                    <a:pt x="565022" y="944219"/>
                  </a:lnTo>
                  <a:lnTo>
                    <a:pt x="547496" y="949680"/>
                  </a:lnTo>
                  <a:lnTo>
                    <a:pt x="554736" y="957326"/>
                  </a:lnTo>
                  <a:lnTo>
                    <a:pt x="574674" y="960247"/>
                  </a:lnTo>
                  <a:lnTo>
                    <a:pt x="586866" y="980643"/>
                  </a:lnTo>
                  <a:lnTo>
                    <a:pt x="608711" y="990117"/>
                  </a:lnTo>
                  <a:lnTo>
                    <a:pt x="626110" y="974813"/>
                  </a:lnTo>
                  <a:lnTo>
                    <a:pt x="642112" y="986828"/>
                  </a:lnTo>
                  <a:lnTo>
                    <a:pt x="657733" y="985380"/>
                  </a:lnTo>
                  <a:lnTo>
                    <a:pt x="675639" y="1002131"/>
                  </a:lnTo>
                  <a:lnTo>
                    <a:pt x="691641" y="995578"/>
                  </a:lnTo>
                  <a:lnTo>
                    <a:pt x="707643" y="1003223"/>
                  </a:lnTo>
                  <a:lnTo>
                    <a:pt x="720724" y="999947"/>
                  </a:lnTo>
                  <a:lnTo>
                    <a:pt x="722248" y="1022896"/>
                  </a:lnTo>
                  <a:lnTo>
                    <a:pt x="726566" y="1037107"/>
                  </a:lnTo>
                  <a:lnTo>
                    <a:pt x="744092" y="1045844"/>
                  </a:lnTo>
                  <a:lnTo>
                    <a:pt x="761491" y="1046937"/>
                  </a:lnTo>
                  <a:lnTo>
                    <a:pt x="764413" y="1056779"/>
                  </a:lnTo>
                  <a:lnTo>
                    <a:pt x="767334" y="1078636"/>
                  </a:lnTo>
                  <a:lnTo>
                    <a:pt x="792607" y="1082281"/>
                  </a:lnTo>
                  <a:lnTo>
                    <a:pt x="793622" y="1107046"/>
                  </a:lnTo>
                  <a:lnTo>
                    <a:pt x="808100" y="1098308"/>
                  </a:lnTo>
                  <a:lnTo>
                    <a:pt x="818388" y="1104861"/>
                  </a:lnTo>
                  <a:lnTo>
                    <a:pt x="832865" y="1095019"/>
                  </a:lnTo>
                  <a:lnTo>
                    <a:pt x="837311" y="1077544"/>
                  </a:lnTo>
                  <a:lnTo>
                    <a:pt x="854202" y="1080084"/>
                  </a:lnTo>
                  <a:lnTo>
                    <a:pt x="862075" y="1065517"/>
                  </a:lnTo>
                  <a:lnTo>
                    <a:pt x="881888" y="1056779"/>
                  </a:lnTo>
                  <a:lnTo>
                    <a:pt x="889635" y="1086281"/>
                  </a:lnTo>
                  <a:lnTo>
                    <a:pt x="906653" y="1093927"/>
                  </a:lnTo>
                  <a:lnTo>
                    <a:pt x="911479" y="1105954"/>
                  </a:lnTo>
                  <a:lnTo>
                    <a:pt x="933322" y="1100493"/>
                  </a:lnTo>
                  <a:lnTo>
                    <a:pt x="937767" y="1124534"/>
                  </a:lnTo>
                  <a:lnTo>
                    <a:pt x="924687" y="1146390"/>
                  </a:lnTo>
                  <a:lnTo>
                    <a:pt x="946531" y="1145298"/>
                  </a:lnTo>
                  <a:lnTo>
                    <a:pt x="969771" y="1134364"/>
                  </a:lnTo>
                  <a:lnTo>
                    <a:pt x="987297" y="1152944"/>
                  </a:lnTo>
                  <a:lnTo>
                    <a:pt x="990218" y="1124534"/>
                  </a:lnTo>
                  <a:lnTo>
                    <a:pt x="1012063" y="1112507"/>
                  </a:lnTo>
                  <a:lnTo>
                    <a:pt x="1026540" y="1113599"/>
                  </a:lnTo>
                  <a:lnTo>
                    <a:pt x="1030986" y="1101585"/>
                  </a:lnTo>
                  <a:lnTo>
                    <a:pt x="1042542" y="1105954"/>
                  </a:lnTo>
                  <a:lnTo>
                    <a:pt x="1052830" y="1097216"/>
                  </a:lnTo>
                  <a:lnTo>
                    <a:pt x="1070229" y="1108138"/>
                  </a:lnTo>
                  <a:lnTo>
                    <a:pt x="1081913" y="1099400"/>
                  </a:lnTo>
                  <a:lnTo>
                    <a:pt x="1096898" y="1096124"/>
                  </a:lnTo>
                  <a:lnTo>
                    <a:pt x="1124077" y="1119073"/>
                  </a:lnTo>
                  <a:lnTo>
                    <a:pt x="1142999" y="1120165"/>
                  </a:lnTo>
                  <a:lnTo>
                    <a:pt x="1153287" y="1108138"/>
                  </a:lnTo>
                  <a:lnTo>
                    <a:pt x="1154684" y="1097216"/>
                  </a:lnTo>
                  <a:lnTo>
                    <a:pt x="1164843" y="1089558"/>
                  </a:lnTo>
                  <a:lnTo>
                    <a:pt x="1180972" y="1099400"/>
                  </a:lnTo>
                  <a:lnTo>
                    <a:pt x="1194054" y="1088466"/>
                  </a:lnTo>
                  <a:lnTo>
                    <a:pt x="1226058" y="1099400"/>
                  </a:lnTo>
                  <a:lnTo>
                    <a:pt x="1255140" y="1086281"/>
                  </a:lnTo>
                  <a:lnTo>
                    <a:pt x="1275080" y="1098308"/>
                  </a:lnTo>
                  <a:lnTo>
                    <a:pt x="1301749" y="1098308"/>
                  </a:lnTo>
                  <a:lnTo>
                    <a:pt x="1330833" y="1117981"/>
                  </a:lnTo>
                  <a:lnTo>
                    <a:pt x="1335278" y="1134364"/>
                  </a:lnTo>
                  <a:lnTo>
                    <a:pt x="1361439" y="1137640"/>
                  </a:lnTo>
                  <a:lnTo>
                    <a:pt x="1373123" y="1148575"/>
                  </a:lnTo>
                  <a:lnTo>
                    <a:pt x="1394967" y="1142022"/>
                  </a:lnTo>
                  <a:lnTo>
                    <a:pt x="1409572" y="1155128"/>
                  </a:lnTo>
                  <a:lnTo>
                    <a:pt x="1426971" y="1152944"/>
                  </a:lnTo>
                  <a:lnTo>
                    <a:pt x="1445894" y="1164971"/>
                  </a:lnTo>
                  <a:lnTo>
                    <a:pt x="1467739" y="1163878"/>
                  </a:lnTo>
                  <a:lnTo>
                    <a:pt x="1488186" y="1170432"/>
                  </a:lnTo>
                  <a:lnTo>
                    <a:pt x="1480819" y="1158405"/>
                  </a:lnTo>
                  <a:lnTo>
                    <a:pt x="1454658" y="1137640"/>
                  </a:lnTo>
                  <a:lnTo>
                    <a:pt x="1453261" y="1121613"/>
                  </a:lnTo>
                  <a:lnTo>
                    <a:pt x="1453261" y="1096124"/>
                  </a:lnTo>
                  <a:lnTo>
                    <a:pt x="1443989" y="1080084"/>
                  </a:lnTo>
                  <a:lnTo>
                    <a:pt x="1428877" y="1068438"/>
                  </a:lnTo>
                  <a:lnTo>
                    <a:pt x="1456563" y="1036015"/>
                  </a:lnTo>
                  <a:lnTo>
                    <a:pt x="1484248" y="1008329"/>
                  </a:lnTo>
                  <a:lnTo>
                    <a:pt x="1517777" y="967168"/>
                  </a:lnTo>
                  <a:lnTo>
                    <a:pt x="1548764" y="932561"/>
                  </a:lnTo>
                  <a:lnTo>
                    <a:pt x="1579371" y="909243"/>
                  </a:lnTo>
                  <a:lnTo>
                    <a:pt x="1600708" y="897953"/>
                  </a:lnTo>
                  <a:lnTo>
                    <a:pt x="1610487" y="881926"/>
                  </a:lnTo>
                  <a:lnTo>
                    <a:pt x="1645412" y="880833"/>
                  </a:lnTo>
                  <a:lnTo>
                    <a:pt x="1662938" y="870991"/>
                  </a:lnTo>
                  <a:lnTo>
                    <a:pt x="1667256" y="824001"/>
                  </a:lnTo>
                  <a:lnTo>
                    <a:pt x="1648333" y="807605"/>
                  </a:lnTo>
                  <a:lnTo>
                    <a:pt x="1642490" y="795591"/>
                  </a:lnTo>
                  <a:lnTo>
                    <a:pt x="1667256" y="787933"/>
                  </a:lnTo>
                  <a:lnTo>
                    <a:pt x="1636648" y="762800"/>
                  </a:lnTo>
                  <a:lnTo>
                    <a:pt x="1636648" y="751878"/>
                  </a:lnTo>
                  <a:lnTo>
                    <a:pt x="1620646" y="740943"/>
                  </a:lnTo>
                  <a:lnTo>
                    <a:pt x="1622170" y="727837"/>
                  </a:lnTo>
                  <a:lnTo>
                    <a:pt x="1597406" y="720178"/>
                  </a:lnTo>
                  <a:lnTo>
                    <a:pt x="1591564" y="704151"/>
                  </a:lnTo>
                  <a:lnTo>
                    <a:pt x="1573148" y="699414"/>
                  </a:lnTo>
                  <a:lnTo>
                    <a:pt x="1585214" y="681202"/>
                  </a:lnTo>
                  <a:lnTo>
                    <a:pt x="1582292" y="667359"/>
                  </a:lnTo>
                  <a:lnTo>
                    <a:pt x="1563878" y="648779"/>
                  </a:lnTo>
                  <a:lnTo>
                    <a:pt x="1556639" y="639305"/>
                  </a:lnTo>
                  <a:lnTo>
                    <a:pt x="1559560" y="622922"/>
                  </a:lnTo>
                  <a:lnTo>
                    <a:pt x="1556639" y="609803"/>
                  </a:lnTo>
                  <a:lnTo>
                    <a:pt x="1568195" y="599973"/>
                  </a:lnTo>
                  <a:lnTo>
                    <a:pt x="1562354" y="576961"/>
                  </a:lnTo>
                  <a:lnTo>
                    <a:pt x="1574038" y="562864"/>
                  </a:lnTo>
                  <a:lnTo>
                    <a:pt x="1566798" y="542798"/>
                  </a:lnTo>
                  <a:lnTo>
                    <a:pt x="1530349" y="524256"/>
                  </a:lnTo>
                  <a:lnTo>
                    <a:pt x="1508506" y="515112"/>
                  </a:lnTo>
                  <a:lnTo>
                    <a:pt x="1487169" y="517271"/>
                  </a:lnTo>
                  <a:lnTo>
                    <a:pt x="1480819" y="501269"/>
                  </a:lnTo>
                  <a:lnTo>
                    <a:pt x="1502664" y="471424"/>
                  </a:lnTo>
                  <a:lnTo>
                    <a:pt x="1526920" y="445897"/>
                  </a:lnTo>
                  <a:lnTo>
                    <a:pt x="1546352" y="433831"/>
                  </a:lnTo>
                  <a:lnTo>
                    <a:pt x="1571116" y="434975"/>
                  </a:lnTo>
                  <a:lnTo>
                    <a:pt x="1600327" y="409828"/>
                  </a:lnTo>
                  <a:lnTo>
                    <a:pt x="1597787" y="374523"/>
                  </a:lnTo>
                  <a:lnTo>
                    <a:pt x="1594485" y="353695"/>
                  </a:lnTo>
                  <a:lnTo>
                    <a:pt x="1579371" y="337693"/>
                  </a:lnTo>
                  <a:lnTo>
                    <a:pt x="1585214" y="321309"/>
                  </a:lnTo>
                  <a:lnTo>
                    <a:pt x="1558036" y="284480"/>
                  </a:lnTo>
                  <a:lnTo>
                    <a:pt x="1526920" y="215264"/>
                  </a:lnTo>
                  <a:lnTo>
                    <a:pt x="1511935" y="169037"/>
                  </a:lnTo>
                  <a:lnTo>
                    <a:pt x="1499362" y="153035"/>
                  </a:lnTo>
                  <a:lnTo>
                    <a:pt x="1511935" y="134366"/>
                  </a:lnTo>
                  <a:lnTo>
                    <a:pt x="1480819" y="110362"/>
                  </a:lnTo>
                  <a:lnTo>
                    <a:pt x="1457579" y="103759"/>
                  </a:lnTo>
                  <a:lnTo>
                    <a:pt x="1432814" y="93980"/>
                  </a:lnTo>
                  <a:lnTo>
                    <a:pt x="1401317" y="72517"/>
                  </a:lnTo>
                  <a:lnTo>
                    <a:pt x="1379473" y="81661"/>
                  </a:lnTo>
                  <a:lnTo>
                    <a:pt x="1355216" y="90678"/>
                  </a:lnTo>
                  <a:lnTo>
                    <a:pt x="1235329" y="95504"/>
                  </a:lnTo>
                  <a:lnTo>
                    <a:pt x="1164463" y="100203"/>
                  </a:lnTo>
                  <a:lnTo>
                    <a:pt x="1038733" y="90678"/>
                  </a:lnTo>
                  <a:lnTo>
                    <a:pt x="940181" y="79375"/>
                  </a:lnTo>
                  <a:lnTo>
                    <a:pt x="891159" y="74675"/>
                  </a:lnTo>
                  <a:lnTo>
                    <a:pt x="851788" y="93980"/>
                  </a:lnTo>
                  <a:lnTo>
                    <a:pt x="812545" y="99441"/>
                  </a:lnTo>
                  <a:lnTo>
                    <a:pt x="749935" y="93218"/>
                  </a:lnTo>
                  <a:lnTo>
                    <a:pt x="722248" y="81661"/>
                  </a:lnTo>
                  <a:lnTo>
                    <a:pt x="723645" y="49149"/>
                  </a:lnTo>
                  <a:lnTo>
                    <a:pt x="703834" y="30987"/>
                  </a:lnTo>
                  <a:lnTo>
                    <a:pt x="700405" y="16382"/>
                  </a:lnTo>
                  <a:lnTo>
                    <a:pt x="738250" y="31750"/>
                  </a:lnTo>
                  <a:lnTo>
                    <a:pt x="761491" y="53593"/>
                  </a:lnTo>
                  <a:lnTo>
                    <a:pt x="765937" y="46989"/>
                  </a:lnTo>
                  <a:lnTo>
                    <a:pt x="731012" y="18542"/>
                  </a:lnTo>
                  <a:lnTo>
                    <a:pt x="676147" y="762"/>
                  </a:lnTo>
                  <a:lnTo>
                    <a:pt x="627634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60236" y="3294887"/>
              <a:ext cx="1667510" cy="1170940"/>
            </a:xfrm>
            <a:custGeom>
              <a:avLst/>
              <a:gdLst/>
              <a:ahLst/>
              <a:cxnLst/>
              <a:rect l="l" t="t" r="r" b="b"/>
              <a:pathLst>
                <a:path w="1667509" h="1170939">
                  <a:moveTo>
                    <a:pt x="1488186" y="1170432"/>
                  </a:moveTo>
                  <a:lnTo>
                    <a:pt x="1480819" y="1158405"/>
                  </a:lnTo>
                  <a:lnTo>
                    <a:pt x="1454658" y="1137640"/>
                  </a:lnTo>
                  <a:lnTo>
                    <a:pt x="1453261" y="1121613"/>
                  </a:lnTo>
                  <a:lnTo>
                    <a:pt x="1453261" y="1096124"/>
                  </a:lnTo>
                  <a:lnTo>
                    <a:pt x="1443989" y="1080084"/>
                  </a:lnTo>
                  <a:lnTo>
                    <a:pt x="1428877" y="1068438"/>
                  </a:lnTo>
                  <a:lnTo>
                    <a:pt x="1456563" y="1036015"/>
                  </a:lnTo>
                  <a:lnTo>
                    <a:pt x="1484248" y="1008329"/>
                  </a:lnTo>
                  <a:lnTo>
                    <a:pt x="1517777" y="967168"/>
                  </a:lnTo>
                  <a:lnTo>
                    <a:pt x="1548764" y="932561"/>
                  </a:lnTo>
                  <a:lnTo>
                    <a:pt x="1579371" y="909243"/>
                  </a:lnTo>
                  <a:lnTo>
                    <a:pt x="1600708" y="897953"/>
                  </a:lnTo>
                  <a:lnTo>
                    <a:pt x="1610487" y="881926"/>
                  </a:lnTo>
                  <a:lnTo>
                    <a:pt x="1645412" y="880833"/>
                  </a:lnTo>
                  <a:lnTo>
                    <a:pt x="1662938" y="870991"/>
                  </a:lnTo>
                  <a:lnTo>
                    <a:pt x="1665350" y="844765"/>
                  </a:lnTo>
                  <a:lnTo>
                    <a:pt x="1667256" y="824001"/>
                  </a:lnTo>
                  <a:lnTo>
                    <a:pt x="1648333" y="807605"/>
                  </a:lnTo>
                  <a:lnTo>
                    <a:pt x="1642490" y="795591"/>
                  </a:lnTo>
                  <a:lnTo>
                    <a:pt x="1667256" y="787933"/>
                  </a:lnTo>
                  <a:lnTo>
                    <a:pt x="1636648" y="762800"/>
                  </a:lnTo>
                  <a:lnTo>
                    <a:pt x="1636648" y="751878"/>
                  </a:lnTo>
                  <a:lnTo>
                    <a:pt x="1620646" y="740943"/>
                  </a:lnTo>
                  <a:lnTo>
                    <a:pt x="1622170" y="727837"/>
                  </a:lnTo>
                  <a:lnTo>
                    <a:pt x="1597406" y="720178"/>
                  </a:lnTo>
                  <a:lnTo>
                    <a:pt x="1591564" y="704151"/>
                  </a:lnTo>
                  <a:lnTo>
                    <a:pt x="1573148" y="699414"/>
                  </a:lnTo>
                  <a:lnTo>
                    <a:pt x="1585214" y="681202"/>
                  </a:lnTo>
                  <a:lnTo>
                    <a:pt x="1582292" y="667359"/>
                  </a:lnTo>
                  <a:lnTo>
                    <a:pt x="1563878" y="648779"/>
                  </a:lnTo>
                  <a:lnTo>
                    <a:pt x="1556639" y="639305"/>
                  </a:lnTo>
                  <a:lnTo>
                    <a:pt x="1559560" y="622922"/>
                  </a:lnTo>
                  <a:lnTo>
                    <a:pt x="1556639" y="609803"/>
                  </a:lnTo>
                  <a:lnTo>
                    <a:pt x="1568195" y="599973"/>
                  </a:lnTo>
                  <a:lnTo>
                    <a:pt x="1562354" y="576961"/>
                  </a:lnTo>
                  <a:lnTo>
                    <a:pt x="1574038" y="562864"/>
                  </a:lnTo>
                  <a:lnTo>
                    <a:pt x="1566798" y="542798"/>
                  </a:lnTo>
                  <a:lnTo>
                    <a:pt x="1530349" y="524256"/>
                  </a:lnTo>
                  <a:lnTo>
                    <a:pt x="1508506" y="515112"/>
                  </a:lnTo>
                  <a:lnTo>
                    <a:pt x="1487169" y="517271"/>
                  </a:lnTo>
                  <a:lnTo>
                    <a:pt x="1480819" y="501269"/>
                  </a:lnTo>
                  <a:lnTo>
                    <a:pt x="1502664" y="471424"/>
                  </a:lnTo>
                  <a:lnTo>
                    <a:pt x="1526920" y="445897"/>
                  </a:lnTo>
                  <a:lnTo>
                    <a:pt x="1546352" y="433831"/>
                  </a:lnTo>
                  <a:lnTo>
                    <a:pt x="1571116" y="434975"/>
                  </a:lnTo>
                  <a:lnTo>
                    <a:pt x="1600327" y="409828"/>
                  </a:lnTo>
                  <a:lnTo>
                    <a:pt x="1597787" y="374523"/>
                  </a:lnTo>
                  <a:lnTo>
                    <a:pt x="1594485" y="353695"/>
                  </a:lnTo>
                  <a:lnTo>
                    <a:pt x="1579371" y="337693"/>
                  </a:lnTo>
                  <a:lnTo>
                    <a:pt x="1585214" y="321309"/>
                  </a:lnTo>
                  <a:lnTo>
                    <a:pt x="1558036" y="284480"/>
                  </a:lnTo>
                  <a:lnTo>
                    <a:pt x="1526920" y="215264"/>
                  </a:lnTo>
                  <a:lnTo>
                    <a:pt x="1511935" y="169037"/>
                  </a:lnTo>
                  <a:lnTo>
                    <a:pt x="1499362" y="153035"/>
                  </a:lnTo>
                  <a:lnTo>
                    <a:pt x="1511935" y="134366"/>
                  </a:lnTo>
                  <a:lnTo>
                    <a:pt x="1480819" y="110362"/>
                  </a:lnTo>
                  <a:lnTo>
                    <a:pt x="1457579" y="103759"/>
                  </a:lnTo>
                  <a:lnTo>
                    <a:pt x="1432814" y="93980"/>
                  </a:lnTo>
                  <a:lnTo>
                    <a:pt x="1401317" y="72517"/>
                  </a:lnTo>
                  <a:lnTo>
                    <a:pt x="1379473" y="81661"/>
                  </a:lnTo>
                  <a:lnTo>
                    <a:pt x="1355216" y="90678"/>
                  </a:lnTo>
                  <a:lnTo>
                    <a:pt x="1235329" y="95504"/>
                  </a:lnTo>
                  <a:lnTo>
                    <a:pt x="1164463" y="100203"/>
                  </a:lnTo>
                  <a:lnTo>
                    <a:pt x="1038733" y="90678"/>
                  </a:lnTo>
                  <a:lnTo>
                    <a:pt x="940181" y="79375"/>
                  </a:lnTo>
                  <a:lnTo>
                    <a:pt x="891159" y="74675"/>
                  </a:lnTo>
                  <a:lnTo>
                    <a:pt x="851788" y="93980"/>
                  </a:lnTo>
                  <a:lnTo>
                    <a:pt x="812545" y="99441"/>
                  </a:lnTo>
                  <a:lnTo>
                    <a:pt x="749935" y="93218"/>
                  </a:lnTo>
                  <a:lnTo>
                    <a:pt x="722248" y="81661"/>
                  </a:lnTo>
                  <a:lnTo>
                    <a:pt x="723645" y="49149"/>
                  </a:lnTo>
                  <a:lnTo>
                    <a:pt x="703834" y="30987"/>
                  </a:lnTo>
                  <a:lnTo>
                    <a:pt x="700405" y="16382"/>
                  </a:lnTo>
                  <a:lnTo>
                    <a:pt x="738250" y="31750"/>
                  </a:lnTo>
                  <a:lnTo>
                    <a:pt x="761491" y="53593"/>
                  </a:lnTo>
                  <a:lnTo>
                    <a:pt x="765937" y="46989"/>
                  </a:lnTo>
                  <a:lnTo>
                    <a:pt x="731012" y="18542"/>
                  </a:lnTo>
                  <a:lnTo>
                    <a:pt x="676147" y="762"/>
                  </a:lnTo>
                  <a:lnTo>
                    <a:pt x="627634" y="0"/>
                  </a:lnTo>
                  <a:lnTo>
                    <a:pt x="581024" y="14224"/>
                  </a:lnTo>
                  <a:lnTo>
                    <a:pt x="529970" y="15239"/>
                  </a:lnTo>
                  <a:lnTo>
                    <a:pt x="499490" y="26288"/>
                  </a:lnTo>
                  <a:lnTo>
                    <a:pt x="455803" y="50292"/>
                  </a:lnTo>
                  <a:lnTo>
                    <a:pt x="404748" y="53593"/>
                  </a:lnTo>
                  <a:lnTo>
                    <a:pt x="363982" y="91820"/>
                  </a:lnTo>
                  <a:lnTo>
                    <a:pt x="336422" y="110362"/>
                  </a:lnTo>
                  <a:lnTo>
                    <a:pt x="289813" y="113664"/>
                  </a:lnTo>
                  <a:lnTo>
                    <a:pt x="244602" y="124587"/>
                  </a:lnTo>
                  <a:lnTo>
                    <a:pt x="193674" y="134366"/>
                  </a:lnTo>
                  <a:lnTo>
                    <a:pt x="119380" y="153035"/>
                  </a:lnTo>
                  <a:lnTo>
                    <a:pt x="77215" y="166116"/>
                  </a:lnTo>
                  <a:lnTo>
                    <a:pt x="55371" y="174879"/>
                  </a:lnTo>
                  <a:lnTo>
                    <a:pt x="24764" y="164973"/>
                  </a:lnTo>
                  <a:lnTo>
                    <a:pt x="31114" y="187579"/>
                  </a:lnTo>
                  <a:lnTo>
                    <a:pt x="36829" y="203581"/>
                  </a:lnTo>
                  <a:lnTo>
                    <a:pt x="30606" y="219710"/>
                  </a:lnTo>
                  <a:lnTo>
                    <a:pt x="39369" y="231648"/>
                  </a:lnTo>
                  <a:lnTo>
                    <a:pt x="39369" y="250317"/>
                  </a:lnTo>
                  <a:lnTo>
                    <a:pt x="48006" y="272161"/>
                  </a:lnTo>
                  <a:lnTo>
                    <a:pt x="55371" y="304927"/>
                  </a:lnTo>
                  <a:lnTo>
                    <a:pt x="40259" y="316865"/>
                  </a:lnTo>
                  <a:lnTo>
                    <a:pt x="39369" y="343153"/>
                  </a:lnTo>
                  <a:lnTo>
                    <a:pt x="17525" y="356234"/>
                  </a:lnTo>
                  <a:lnTo>
                    <a:pt x="0" y="372618"/>
                  </a:lnTo>
                  <a:lnTo>
                    <a:pt x="0" y="390525"/>
                  </a:lnTo>
                  <a:lnTo>
                    <a:pt x="21843" y="397383"/>
                  </a:lnTo>
                  <a:lnTo>
                    <a:pt x="49530" y="422909"/>
                  </a:lnTo>
                  <a:lnTo>
                    <a:pt x="72770" y="437134"/>
                  </a:lnTo>
                  <a:lnTo>
                    <a:pt x="68453" y="464439"/>
                  </a:lnTo>
                  <a:lnTo>
                    <a:pt x="58292" y="477520"/>
                  </a:lnTo>
                  <a:lnTo>
                    <a:pt x="61213" y="503809"/>
                  </a:lnTo>
                  <a:lnTo>
                    <a:pt x="80137" y="509270"/>
                  </a:lnTo>
                  <a:lnTo>
                    <a:pt x="77215" y="538099"/>
                  </a:lnTo>
                  <a:lnTo>
                    <a:pt x="84455" y="552958"/>
                  </a:lnTo>
                  <a:lnTo>
                    <a:pt x="74294" y="573786"/>
                  </a:lnTo>
                  <a:lnTo>
                    <a:pt x="61213" y="595591"/>
                  </a:lnTo>
                  <a:lnTo>
                    <a:pt x="61594" y="607250"/>
                  </a:lnTo>
                  <a:lnTo>
                    <a:pt x="65532" y="618540"/>
                  </a:lnTo>
                  <a:lnTo>
                    <a:pt x="78612" y="634936"/>
                  </a:lnTo>
                  <a:lnTo>
                    <a:pt x="71373" y="654608"/>
                  </a:lnTo>
                  <a:lnTo>
                    <a:pt x="85852" y="664451"/>
                  </a:lnTo>
                  <a:lnTo>
                    <a:pt x="110616" y="672096"/>
                  </a:lnTo>
                  <a:lnTo>
                    <a:pt x="110616" y="695045"/>
                  </a:lnTo>
                  <a:lnTo>
                    <a:pt x="123824" y="711441"/>
                  </a:lnTo>
                  <a:lnTo>
                    <a:pt x="110616" y="742035"/>
                  </a:lnTo>
                  <a:lnTo>
                    <a:pt x="106298" y="760615"/>
                  </a:lnTo>
                  <a:lnTo>
                    <a:pt x="77215" y="791578"/>
                  </a:lnTo>
                  <a:lnTo>
                    <a:pt x="104902" y="793407"/>
                  </a:lnTo>
                  <a:lnTo>
                    <a:pt x="122300" y="768261"/>
                  </a:lnTo>
                  <a:lnTo>
                    <a:pt x="141223" y="767168"/>
                  </a:lnTo>
                  <a:lnTo>
                    <a:pt x="161670" y="774827"/>
                  </a:lnTo>
                  <a:lnTo>
                    <a:pt x="163067" y="797775"/>
                  </a:lnTo>
                  <a:lnTo>
                    <a:pt x="186436" y="814171"/>
                  </a:lnTo>
                  <a:lnTo>
                    <a:pt x="230123" y="824001"/>
                  </a:lnTo>
                  <a:lnTo>
                    <a:pt x="255269" y="824001"/>
                  </a:lnTo>
                  <a:lnTo>
                    <a:pt x="258190" y="837844"/>
                  </a:lnTo>
                  <a:lnTo>
                    <a:pt x="281050" y="838212"/>
                  </a:lnTo>
                  <a:lnTo>
                    <a:pt x="279527" y="853503"/>
                  </a:lnTo>
                  <a:lnTo>
                    <a:pt x="301370" y="844765"/>
                  </a:lnTo>
                  <a:lnTo>
                    <a:pt x="313055" y="850226"/>
                  </a:lnTo>
                  <a:lnTo>
                    <a:pt x="327660" y="841489"/>
                  </a:lnTo>
                  <a:lnTo>
                    <a:pt x="349504" y="845858"/>
                  </a:lnTo>
                  <a:lnTo>
                    <a:pt x="356742" y="857885"/>
                  </a:lnTo>
                  <a:lnTo>
                    <a:pt x="347980" y="870991"/>
                  </a:lnTo>
                  <a:lnTo>
                    <a:pt x="325628" y="877189"/>
                  </a:lnTo>
                  <a:lnTo>
                    <a:pt x="311658" y="891755"/>
                  </a:lnTo>
                  <a:lnTo>
                    <a:pt x="321817" y="899401"/>
                  </a:lnTo>
                  <a:lnTo>
                    <a:pt x="338328" y="902322"/>
                  </a:lnTo>
                  <a:lnTo>
                    <a:pt x="353821" y="912520"/>
                  </a:lnTo>
                  <a:lnTo>
                    <a:pt x="374268" y="938745"/>
                  </a:lnTo>
                  <a:lnTo>
                    <a:pt x="380999" y="957694"/>
                  </a:lnTo>
                  <a:lnTo>
                    <a:pt x="399034" y="960602"/>
                  </a:lnTo>
                  <a:lnTo>
                    <a:pt x="415036" y="941666"/>
                  </a:lnTo>
                  <a:lnTo>
                    <a:pt x="420878" y="937653"/>
                  </a:lnTo>
                  <a:lnTo>
                    <a:pt x="451358" y="936561"/>
                  </a:lnTo>
                  <a:lnTo>
                    <a:pt x="442721" y="915797"/>
                  </a:lnTo>
                  <a:lnTo>
                    <a:pt x="428116" y="897216"/>
                  </a:lnTo>
                  <a:lnTo>
                    <a:pt x="433959" y="890663"/>
                  </a:lnTo>
                  <a:lnTo>
                    <a:pt x="468884" y="899401"/>
                  </a:lnTo>
                  <a:lnTo>
                    <a:pt x="487807" y="903782"/>
                  </a:lnTo>
                  <a:lnTo>
                    <a:pt x="497966" y="915797"/>
                  </a:lnTo>
                  <a:lnTo>
                    <a:pt x="509650" y="914704"/>
                  </a:lnTo>
                  <a:lnTo>
                    <a:pt x="511047" y="924547"/>
                  </a:lnTo>
                  <a:lnTo>
                    <a:pt x="527177" y="928916"/>
                  </a:lnTo>
                  <a:lnTo>
                    <a:pt x="553338" y="927823"/>
                  </a:lnTo>
                  <a:lnTo>
                    <a:pt x="576580" y="914704"/>
                  </a:lnTo>
                  <a:lnTo>
                    <a:pt x="579500" y="927823"/>
                  </a:lnTo>
                  <a:lnTo>
                    <a:pt x="586866" y="939482"/>
                  </a:lnTo>
                  <a:lnTo>
                    <a:pt x="565022" y="944219"/>
                  </a:lnTo>
                  <a:lnTo>
                    <a:pt x="547496" y="949680"/>
                  </a:lnTo>
                  <a:lnTo>
                    <a:pt x="554736" y="957326"/>
                  </a:lnTo>
                  <a:lnTo>
                    <a:pt x="574674" y="960247"/>
                  </a:lnTo>
                  <a:lnTo>
                    <a:pt x="586866" y="980643"/>
                  </a:lnTo>
                  <a:lnTo>
                    <a:pt x="608711" y="990117"/>
                  </a:lnTo>
                  <a:lnTo>
                    <a:pt x="626110" y="974813"/>
                  </a:lnTo>
                  <a:lnTo>
                    <a:pt x="642112" y="986828"/>
                  </a:lnTo>
                  <a:lnTo>
                    <a:pt x="657733" y="985380"/>
                  </a:lnTo>
                  <a:lnTo>
                    <a:pt x="675639" y="1002131"/>
                  </a:lnTo>
                  <a:lnTo>
                    <a:pt x="691641" y="995578"/>
                  </a:lnTo>
                  <a:lnTo>
                    <a:pt x="707643" y="1003223"/>
                  </a:lnTo>
                  <a:lnTo>
                    <a:pt x="720724" y="999947"/>
                  </a:lnTo>
                  <a:lnTo>
                    <a:pt x="722248" y="1022896"/>
                  </a:lnTo>
                  <a:lnTo>
                    <a:pt x="726566" y="1037107"/>
                  </a:lnTo>
                  <a:lnTo>
                    <a:pt x="744092" y="1045844"/>
                  </a:lnTo>
                  <a:lnTo>
                    <a:pt x="761491" y="1046937"/>
                  </a:lnTo>
                  <a:lnTo>
                    <a:pt x="764413" y="1056779"/>
                  </a:lnTo>
                  <a:lnTo>
                    <a:pt x="767334" y="1078636"/>
                  </a:lnTo>
                  <a:lnTo>
                    <a:pt x="792607" y="1082281"/>
                  </a:lnTo>
                  <a:lnTo>
                    <a:pt x="793622" y="1107046"/>
                  </a:lnTo>
                  <a:lnTo>
                    <a:pt x="808100" y="1098308"/>
                  </a:lnTo>
                  <a:lnTo>
                    <a:pt x="818388" y="1104861"/>
                  </a:lnTo>
                  <a:lnTo>
                    <a:pt x="832865" y="1095019"/>
                  </a:lnTo>
                  <a:lnTo>
                    <a:pt x="837311" y="1077544"/>
                  </a:lnTo>
                  <a:lnTo>
                    <a:pt x="854202" y="1080084"/>
                  </a:lnTo>
                  <a:lnTo>
                    <a:pt x="862075" y="1065517"/>
                  </a:lnTo>
                  <a:lnTo>
                    <a:pt x="881888" y="1056779"/>
                  </a:lnTo>
                  <a:lnTo>
                    <a:pt x="889635" y="1086281"/>
                  </a:lnTo>
                  <a:lnTo>
                    <a:pt x="906653" y="1093927"/>
                  </a:lnTo>
                  <a:lnTo>
                    <a:pt x="911479" y="1105954"/>
                  </a:lnTo>
                  <a:lnTo>
                    <a:pt x="933322" y="1100493"/>
                  </a:lnTo>
                  <a:lnTo>
                    <a:pt x="937767" y="1124534"/>
                  </a:lnTo>
                  <a:lnTo>
                    <a:pt x="924687" y="1146390"/>
                  </a:lnTo>
                  <a:lnTo>
                    <a:pt x="946531" y="1145298"/>
                  </a:lnTo>
                  <a:lnTo>
                    <a:pt x="969771" y="1134364"/>
                  </a:lnTo>
                  <a:lnTo>
                    <a:pt x="987297" y="1152944"/>
                  </a:lnTo>
                  <a:lnTo>
                    <a:pt x="990218" y="1124534"/>
                  </a:lnTo>
                  <a:lnTo>
                    <a:pt x="1012063" y="1112507"/>
                  </a:lnTo>
                  <a:lnTo>
                    <a:pt x="1026540" y="1113599"/>
                  </a:lnTo>
                  <a:lnTo>
                    <a:pt x="1030986" y="1101585"/>
                  </a:lnTo>
                  <a:lnTo>
                    <a:pt x="1042542" y="1105954"/>
                  </a:lnTo>
                  <a:lnTo>
                    <a:pt x="1052830" y="1097216"/>
                  </a:lnTo>
                  <a:lnTo>
                    <a:pt x="1070229" y="1108138"/>
                  </a:lnTo>
                  <a:lnTo>
                    <a:pt x="1081913" y="1099400"/>
                  </a:lnTo>
                  <a:lnTo>
                    <a:pt x="1096898" y="1096124"/>
                  </a:lnTo>
                  <a:lnTo>
                    <a:pt x="1124077" y="1119073"/>
                  </a:lnTo>
                  <a:lnTo>
                    <a:pt x="1142999" y="1120165"/>
                  </a:lnTo>
                  <a:lnTo>
                    <a:pt x="1153287" y="1108138"/>
                  </a:lnTo>
                  <a:lnTo>
                    <a:pt x="1154684" y="1097216"/>
                  </a:lnTo>
                  <a:lnTo>
                    <a:pt x="1164843" y="1089558"/>
                  </a:lnTo>
                  <a:lnTo>
                    <a:pt x="1180972" y="1099400"/>
                  </a:lnTo>
                  <a:lnTo>
                    <a:pt x="1194054" y="1088466"/>
                  </a:lnTo>
                  <a:lnTo>
                    <a:pt x="1226058" y="1099400"/>
                  </a:lnTo>
                  <a:lnTo>
                    <a:pt x="1255140" y="1086281"/>
                  </a:lnTo>
                  <a:lnTo>
                    <a:pt x="1275080" y="1098308"/>
                  </a:lnTo>
                  <a:lnTo>
                    <a:pt x="1301749" y="1098308"/>
                  </a:lnTo>
                  <a:lnTo>
                    <a:pt x="1330833" y="1117981"/>
                  </a:lnTo>
                  <a:lnTo>
                    <a:pt x="1335278" y="1134364"/>
                  </a:lnTo>
                  <a:lnTo>
                    <a:pt x="1361439" y="1137640"/>
                  </a:lnTo>
                  <a:lnTo>
                    <a:pt x="1373123" y="1148575"/>
                  </a:lnTo>
                  <a:lnTo>
                    <a:pt x="1394967" y="1142022"/>
                  </a:lnTo>
                  <a:lnTo>
                    <a:pt x="1409572" y="1155128"/>
                  </a:lnTo>
                  <a:lnTo>
                    <a:pt x="1426971" y="1152944"/>
                  </a:lnTo>
                  <a:lnTo>
                    <a:pt x="1445894" y="1164971"/>
                  </a:lnTo>
                  <a:lnTo>
                    <a:pt x="1467739" y="1163878"/>
                  </a:lnTo>
                  <a:lnTo>
                    <a:pt x="1488186" y="117043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27492" y="2787395"/>
              <a:ext cx="908685" cy="1188720"/>
            </a:xfrm>
            <a:custGeom>
              <a:avLst/>
              <a:gdLst/>
              <a:ahLst/>
              <a:cxnLst/>
              <a:rect l="l" t="t" r="r" b="b"/>
              <a:pathLst>
                <a:path w="908684" h="1188720">
                  <a:moveTo>
                    <a:pt x="908304" y="0"/>
                  </a:moveTo>
                  <a:lnTo>
                    <a:pt x="566928" y="0"/>
                  </a:lnTo>
                  <a:lnTo>
                    <a:pt x="566928" y="803529"/>
                  </a:lnTo>
                  <a:lnTo>
                    <a:pt x="256794" y="803529"/>
                  </a:lnTo>
                  <a:lnTo>
                    <a:pt x="256794" y="675132"/>
                  </a:lnTo>
                  <a:lnTo>
                    <a:pt x="0" y="931926"/>
                  </a:lnTo>
                  <a:lnTo>
                    <a:pt x="256794" y="1188720"/>
                  </a:lnTo>
                  <a:lnTo>
                    <a:pt x="256794" y="1060323"/>
                  </a:lnTo>
                  <a:lnTo>
                    <a:pt x="908304" y="1060323"/>
                  </a:lnTo>
                  <a:lnTo>
                    <a:pt x="908304" y="923036"/>
                  </a:lnTo>
                  <a:lnTo>
                    <a:pt x="908304" y="803529"/>
                  </a:lnTo>
                  <a:lnTo>
                    <a:pt x="908304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763267" y="1367027"/>
            <a:ext cx="1080770" cy="515620"/>
          </a:xfrm>
          <a:custGeom>
            <a:avLst/>
            <a:gdLst/>
            <a:ahLst/>
            <a:cxnLst/>
            <a:rect l="l" t="t" r="r" b="b"/>
            <a:pathLst>
              <a:path w="1080770" h="515619">
                <a:moveTo>
                  <a:pt x="822959" y="0"/>
                </a:moveTo>
                <a:lnTo>
                  <a:pt x="822959" y="128777"/>
                </a:lnTo>
                <a:lnTo>
                  <a:pt x="0" y="128777"/>
                </a:lnTo>
                <a:lnTo>
                  <a:pt x="0" y="386334"/>
                </a:lnTo>
                <a:lnTo>
                  <a:pt x="822959" y="386334"/>
                </a:lnTo>
                <a:lnTo>
                  <a:pt x="822959" y="515112"/>
                </a:lnTo>
                <a:lnTo>
                  <a:pt x="1080515" y="257556"/>
                </a:lnTo>
                <a:lnTo>
                  <a:pt x="822959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79364" y="1367027"/>
            <a:ext cx="1080770" cy="515620"/>
          </a:xfrm>
          <a:custGeom>
            <a:avLst/>
            <a:gdLst/>
            <a:ahLst/>
            <a:cxnLst/>
            <a:rect l="l" t="t" r="r" b="b"/>
            <a:pathLst>
              <a:path w="1080770" h="515619">
                <a:moveTo>
                  <a:pt x="822960" y="0"/>
                </a:moveTo>
                <a:lnTo>
                  <a:pt x="822960" y="128777"/>
                </a:lnTo>
                <a:lnTo>
                  <a:pt x="0" y="128777"/>
                </a:lnTo>
                <a:lnTo>
                  <a:pt x="0" y="386334"/>
                </a:lnTo>
                <a:lnTo>
                  <a:pt x="822960" y="386334"/>
                </a:lnTo>
                <a:lnTo>
                  <a:pt x="822960" y="515112"/>
                </a:lnTo>
                <a:lnTo>
                  <a:pt x="1080515" y="257556"/>
                </a:lnTo>
                <a:lnTo>
                  <a:pt x="82296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40989" y="2326385"/>
            <a:ext cx="1627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30" dirty="0">
                <a:latin typeface="Calibri"/>
                <a:cs typeface="Calibri"/>
              </a:rPr>
              <a:t>You </a:t>
            </a:r>
            <a:r>
              <a:rPr sz="1200" spc="-10" dirty="0">
                <a:latin typeface="Calibri"/>
                <a:cs typeface="Calibri"/>
              </a:rPr>
              <a:t>count </a:t>
            </a:r>
            <a:r>
              <a:rPr sz="1200" dirty="0">
                <a:latin typeface="Calibri"/>
                <a:cs typeface="Calibri"/>
              </a:rPr>
              <a:t>the number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restaurants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area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04684" y="2326385"/>
            <a:ext cx="16078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For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5" dirty="0">
                <a:latin typeface="Calibri"/>
                <a:cs typeface="Calibri"/>
              </a:rPr>
              <a:t>chosen area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you count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</a:t>
            </a:r>
            <a:r>
              <a:rPr sz="1200" spc="-2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spc="-5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hising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-15" dirty="0">
                <a:latin typeface="Calibri"/>
                <a:cs typeface="Calibri"/>
              </a:rPr>
              <a:t>s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u</a:t>
            </a:r>
            <a:r>
              <a:rPr sz="1200" spc="-25" dirty="0">
                <a:latin typeface="Calibri"/>
                <a:cs typeface="Calibri"/>
              </a:rPr>
              <a:t>r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nt</a:t>
            </a:r>
            <a:r>
              <a:rPr sz="1200" dirty="0">
                <a:latin typeface="Calibri"/>
                <a:cs typeface="Calibri"/>
              </a:rPr>
              <a:t>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860035" y="3598164"/>
            <a:ext cx="1080770" cy="513715"/>
          </a:xfrm>
          <a:custGeom>
            <a:avLst/>
            <a:gdLst/>
            <a:ahLst/>
            <a:cxnLst/>
            <a:rect l="l" t="t" r="r" b="b"/>
            <a:pathLst>
              <a:path w="1080770" h="513714">
                <a:moveTo>
                  <a:pt x="256793" y="0"/>
                </a:moveTo>
                <a:lnTo>
                  <a:pt x="0" y="256794"/>
                </a:lnTo>
                <a:lnTo>
                  <a:pt x="256793" y="513588"/>
                </a:lnTo>
                <a:lnTo>
                  <a:pt x="256793" y="385191"/>
                </a:lnTo>
                <a:lnTo>
                  <a:pt x="1080515" y="385191"/>
                </a:lnTo>
                <a:lnTo>
                  <a:pt x="1080515" y="128397"/>
                </a:lnTo>
                <a:lnTo>
                  <a:pt x="256793" y="128397"/>
                </a:lnTo>
                <a:lnTo>
                  <a:pt x="25679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539610" y="4542535"/>
            <a:ext cx="19208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30" dirty="0">
                <a:latin typeface="Calibri"/>
                <a:cs typeface="Calibri"/>
              </a:rPr>
              <a:t>You </a:t>
            </a:r>
            <a:r>
              <a:rPr sz="1200" spc="-5" dirty="0">
                <a:latin typeface="Calibri"/>
                <a:cs typeface="Calibri"/>
              </a:rPr>
              <a:t>check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5" dirty="0">
                <a:latin typeface="Calibri"/>
                <a:cs typeface="Calibri"/>
              </a:rPr>
              <a:t>population of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5" dirty="0">
                <a:latin typeface="Calibri"/>
                <a:cs typeface="Calibri"/>
              </a:rPr>
              <a:t>whole country </a:t>
            </a:r>
            <a:r>
              <a:rPr sz="1200" dirty="0">
                <a:latin typeface="Calibri"/>
                <a:cs typeface="Calibri"/>
              </a:rPr>
              <a:t>– </a:t>
            </a:r>
            <a:r>
              <a:rPr sz="1200" spc="-5" dirty="0">
                <a:latin typeface="Calibri"/>
                <a:cs typeface="Calibri"/>
              </a:rPr>
              <a:t>here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Poland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78838" y="4433112"/>
            <a:ext cx="241554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Assuming </a:t>
            </a:r>
            <a:r>
              <a:rPr sz="1200" spc="-5" dirty="0">
                <a:latin typeface="Calibri"/>
                <a:cs typeface="Calibri"/>
              </a:rPr>
              <a:t>similar density </a:t>
            </a:r>
            <a:r>
              <a:rPr sz="1200" dirty="0">
                <a:latin typeface="Calibri"/>
                <a:cs typeface="Calibri"/>
              </a:rPr>
              <a:t>as in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Warsaw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you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scale</a:t>
            </a:r>
            <a:r>
              <a:rPr sz="1200" dirty="0">
                <a:latin typeface="Calibri"/>
                <a:cs typeface="Calibri"/>
              </a:rPr>
              <a:t> up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number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franchised </a:t>
            </a:r>
            <a:r>
              <a:rPr sz="1200" spc="-10" dirty="0">
                <a:latin typeface="Calibri"/>
                <a:cs typeface="Calibri"/>
              </a:rPr>
              <a:t>restaurants </a:t>
            </a:r>
            <a:r>
              <a:rPr sz="1200" spc="-5" dirty="0">
                <a:latin typeface="Calibri"/>
                <a:cs typeface="Calibri"/>
              </a:rPr>
              <a:t> proportionally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population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0"/>
            <a:ext cx="783145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…to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make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better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at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this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method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imagine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want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sell 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home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made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dog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food…..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First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estimate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many </a:t>
            </a:r>
            <a:r>
              <a:rPr sz="2400" b="1" spc="-5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dogs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they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are…..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6334" y="2083384"/>
            <a:ext cx="151066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First you </a:t>
            </a:r>
            <a:r>
              <a:rPr sz="1200" spc="-5" dirty="0">
                <a:latin typeface="Calibri"/>
                <a:cs typeface="Calibri"/>
              </a:rPr>
              <a:t>should pick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your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sample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–</a:t>
            </a:r>
            <a:r>
              <a:rPr sz="1200" spc="-10" dirty="0">
                <a:latin typeface="Calibri"/>
                <a:cs typeface="Calibri"/>
              </a:rPr>
              <a:t> can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your </a:t>
            </a:r>
            <a:r>
              <a:rPr sz="1200" dirty="0">
                <a:latin typeface="Calibri"/>
                <a:cs typeface="Calibri"/>
              </a:rPr>
              <a:t>friends </a:t>
            </a:r>
            <a:r>
              <a:rPr sz="1200" spc="-5" dirty="0">
                <a:latin typeface="Calibri"/>
                <a:cs typeface="Calibri"/>
              </a:rPr>
              <a:t>or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neighbors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3267" y="1367027"/>
            <a:ext cx="1080770" cy="515620"/>
          </a:xfrm>
          <a:custGeom>
            <a:avLst/>
            <a:gdLst/>
            <a:ahLst/>
            <a:cxnLst/>
            <a:rect l="l" t="t" r="r" b="b"/>
            <a:pathLst>
              <a:path w="1080770" h="515619">
                <a:moveTo>
                  <a:pt x="822959" y="0"/>
                </a:moveTo>
                <a:lnTo>
                  <a:pt x="822959" y="128777"/>
                </a:lnTo>
                <a:lnTo>
                  <a:pt x="0" y="128777"/>
                </a:lnTo>
                <a:lnTo>
                  <a:pt x="0" y="386334"/>
                </a:lnTo>
                <a:lnTo>
                  <a:pt x="822959" y="386334"/>
                </a:lnTo>
                <a:lnTo>
                  <a:pt x="822959" y="515112"/>
                </a:lnTo>
                <a:lnTo>
                  <a:pt x="1080515" y="257556"/>
                </a:lnTo>
                <a:lnTo>
                  <a:pt x="822959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57344" y="1367027"/>
            <a:ext cx="1080770" cy="515620"/>
          </a:xfrm>
          <a:custGeom>
            <a:avLst/>
            <a:gdLst/>
            <a:ahLst/>
            <a:cxnLst/>
            <a:rect l="l" t="t" r="r" b="b"/>
            <a:pathLst>
              <a:path w="1080770" h="515619">
                <a:moveTo>
                  <a:pt x="822959" y="0"/>
                </a:moveTo>
                <a:lnTo>
                  <a:pt x="822959" y="128777"/>
                </a:lnTo>
                <a:lnTo>
                  <a:pt x="0" y="128777"/>
                </a:lnTo>
                <a:lnTo>
                  <a:pt x="0" y="386334"/>
                </a:lnTo>
                <a:lnTo>
                  <a:pt x="822959" y="386334"/>
                </a:lnTo>
                <a:lnTo>
                  <a:pt x="822959" y="515112"/>
                </a:lnTo>
                <a:lnTo>
                  <a:pt x="1080515" y="257556"/>
                </a:lnTo>
                <a:lnTo>
                  <a:pt x="822959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50895" y="2083384"/>
            <a:ext cx="166814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Next </a:t>
            </a:r>
            <a:r>
              <a:rPr sz="1200" spc="-10" dirty="0">
                <a:latin typeface="Calibri"/>
                <a:cs typeface="Calibri"/>
              </a:rPr>
              <a:t>step </a:t>
            </a:r>
            <a:r>
              <a:rPr sz="1200" dirty="0">
                <a:latin typeface="Calibri"/>
                <a:cs typeface="Calibri"/>
              </a:rPr>
              <a:t>is </a:t>
            </a:r>
            <a:r>
              <a:rPr sz="1200" spc="-5" dirty="0">
                <a:latin typeface="Calibri"/>
                <a:cs typeface="Calibri"/>
              </a:rPr>
              <a:t>to calculate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how </a:t>
            </a:r>
            <a:r>
              <a:rPr sz="1200" spc="-5" dirty="0">
                <a:latin typeface="Calibri"/>
                <a:cs typeface="Calibri"/>
              </a:rPr>
              <a:t>many </a:t>
            </a:r>
            <a:r>
              <a:rPr sz="1200" dirty="0">
                <a:latin typeface="Calibri"/>
                <a:cs typeface="Calibri"/>
              </a:rPr>
              <a:t>dogs </a:t>
            </a:r>
            <a:r>
              <a:rPr sz="1200" spc="-5" dirty="0">
                <a:latin typeface="Calibri"/>
                <a:cs typeface="Calibri"/>
              </a:rPr>
              <a:t>they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have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455664" y="2787395"/>
            <a:ext cx="2580640" cy="1682750"/>
            <a:chOff x="6455664" y="2787395"/>
            <a:chExt cx="2580640" cy="1682750"/>
          </a:xfrm>
        </p:grpSpPr>
        <p:sp>
          <p:nvSpPr>
            <p:cNvPr id="8" name="object 8"/>
            <p:cNvSpPr/>
            <p:nvPr/>
          </p:nvSpPr>
          <p:spPr>
            <a:xfrm>
              <a:off x="8127492" y="2787395"/>
              <a:ext cx="908685" cy="1188720"/>
            </a:xfrm>
            <a:custGeom>
              <a:avLst/>
              <a:gdLst/>
              <a:ahLst/>
              <a:cxnLst/>
              <a:rect l="l" t="t" r="r" b="b"/>
              <a:pathLst>
                <a:path w="908684" h="1188720">
                  <a:moveTo>
                    <a:pt x="908304" y="0"/>
                  </a:moveTo>
                  <a:lnTo>
                    <a:pt x="566928" y="0"/>
                  </a:lnTo>
                  <a:lnTo>
                    <a:pt x="566928" y="803529"/>
                  </a:lnTo>
                  <a:lnTo>
                    <a:pt x="256794" y="803529"/>
                  </a:lnTo>
                  <a:lnTo>
                    <a:pt x="256794" y="675132"/>
                  </a:lnTo>
                  <a:lnTo>
                    <a:pt x="0" y="931926"/>
                  </a:lnTo>
                  <a:lnTo>
                    <a:pt x="256794" y="1188720"/>
                  </a:lnTo>
                  <a:lnTo>
                    <a:pt x="256794" y="1060323"/>
                  </a:lnTo>
                  <a:lnTo>
                    <a:pt x="908304" y="1060323"/>
                  </a:lnTo>
                  <a:lnTo>
                    <a:pt x="908304" y="923036"/>
                  </a:lnTo>
                  <a:lnTo>
                    <a:pt x="908304" y="803529"/>
                  </a:lnTo>
                  <a:lnTo>
                    <a:pt x="908304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60236" y="3294887"/>
              <a:ext cx="1667510" cy="1170940"/>
            </a:xfrm>
            <a:custGeom>
              <a:avLst/>
              <a:gdLst/>
              <a:ahLst/>
              <a:cxnLst/>
              <a:rect l="l" t="t" r="r" b="b"/>
              <a:pathLst>
                <a:path w="1667509" h="1170939">
                  <a:moveTo>
                    <a:pt x="1488186" y="1170432"/>
                  </a:moveTo>
                  <a:lnTo>
                    <a:pt x="1480819" y="1158405"/>
                  </a:lnTo>
                  <a:lnTo>
                    <a:pt x="1454658" y="1137640"/>
                  </a:lnTo>
                  <a:lnTo>
                    <a:pt x="1453261" y="1121613"/>
                  </a:lnTo>
                  <a:lnTo>
                    <a:pt x="1453261" y="1096124"/>
                  </a:lnTo>
                  <a:lnTo>
                    <a:pt x="1443989" y="1080084"/>
                  </a:lnTo>
                  <a:lnTo>
                    <a:pt x="1428877" y="1068438"/>
                  </a:lnTo>
                  <a:lnTo>
                    <a:pt x="1456563" y="1036015"/>
                  </a:lnTo>
                  <a:lnTo>
                    <a:pt x="1484248" y="1008329"/>
                  </a:lnTo>
                  <a:lnTo>
                    <a:pt x="1517777" y="967168"/>
                  </a:lnTo>
                  <a:lnTo>
                    <a:pt x="1548764" y="932561"/>
                  </a:lnTo>
                  <a:lnTo>
                    <a:pt x="1579371" y="909243"/>
                  </a:lnTo>
                  <a:lnTo>
                    <a:pt x="1600708" y="897953"/>
                  </a:lnTo>
                  <a:lnTo>
                    <a:pt x="1610487" y="881926"/>
                  </a:lnTo>
                  <a:lnTo>
                    <a:pt x="1645412" y="880833"/>
                  </a:lnTo>
                  <a:lnTo>
                    <a:pt x="1662938" y="870991"/>
                  </a:lnTo>
                  <a:lnTo>
                    <a:pt x="1665350" y="844765"/>
                  </a:lnTo>
                  <a:lnTo>
                    <a:pt x="1667256" y="824001"/>
                  </a:lnTo>
                  <a:lnTo>
                    <a:pt x="1648333" y="807605"/>
                  </a:lnTo>
                  <a:lnTo>
                    <a:pt x="1642490" y="795591"/>
                  </a:lnTo>
                  <a:lnTo>
                    <a:pt x="1667256" y="787933"/>
                  </a:lnTo>
                  <a:lnTo>
                    <a:pt x="1636648" y="762800"/>
                  </a:lnTo>
                  <a:lnTo>
                    <a:pt x="1636648" y="751878"/>
                  </a:lnTo>
                  <a:lnTo>
                    <a:pt x="1620646" y="740943"/>
                  </a:lnTo>
                  <a:lnTo>
                    <a:pt x="1622170" y="727837"/>
                  </a:lnTo>
                  <a:lnTo>
                    <a:pt x="1597406" y="720178"/>
                  </a:lnTo>
                  <a:lnTo>
                    <a:pt x="1591564" y="704151"/>
                  </a:lnTo>
                  <a:lnTo>
                    <a:pt x="1573148" y="699414"/>
                  </a:lnTo>
                  <a:lnTo>
                    <a:pt x="1585214" y="681202"/>
                  </a:lnTo>
                  <a:lnTo>
                    <a:pt x="1582292" y="667359"/>
                  </a:lnTo>
                  <a:lnTo>
                    <a:pt x="1563878" y="648779"/>
                  </a:lnTo>
                  <a:lnTo>
                    <a:pt x="1556639" y="639305"/>
                  </a:lnTo>
                  <a:lnTo>
                    <a:pt x="1559560" y="622922"/>
                  </a:lnTo>
                  <a:lnTo>
                    <a:pt x="1556639" y="609803"/>
                  </a:lnTo>
                  <a:lnTo>
                    <a:pt x="1568195" y="599973"/>
                  </a:lnTo>
                  <a:lnTo>
                    <a:pt x="1562354" y="576961"/>
                  </a:lnTo>
                  <a:lnTo>
                    <a:pt x="1574038" y="562864"/>
                  </a:lnTo>
                  <a:lnTo>
                    <a:pt x="1566798" y="542798"/>
                  </a:lnTo>
                  <a:lnTo>
                    <a:pt x="1530349" y="524256"/>
                  </a:lnTo>
                  <a:lnTo>
                    <a:pt x="1508506" y="515112"/>
                  </a:lnTo>
                  <a:lnTo>
                    <a:pt x="1487169" y="517271"/>
                  </a:lnTo>
                  <a:lnTo>
                    <a:pt x="1480819" y="501269"/>
                  </a:lnTo>
                  <a:lnTo>
                    <a:pt x="1502664" y="471424"/>
                  </a:lnTo>
                  <a:lnTo>
                    <a:pt x="1526920" y="445897"/>
                  </a:lnTo>
                  <a:lnTo>
                    <a:pt x="1546352" y="433831"/>
                  </a:lnTo>
                  <a:lnTo>
                    <a:pt x="1571116" y="434975"/>
                  </a:lnTo>
                  <a:lnTo>
                    <a:pt x="1600327" y="409828"/>
                  </a:lnTo>
                  <a:lnTo>
                    <a:pt x="1597787" y="374523"/>
                  </a:lnTo>
                  <a:lnTo>
                    <a:pt x="1594485" y="353695"/>
                  </a:lnTo>
                  <a:lnTo>
                    <a:pt x="1579371" y="337693"/>
                  </a:lnTo>
                  <a:lnTo>
                    <a:pt x="1585214" y="321309"/>
                  </a:lnTo>
                  <a:lnTo>
                    <a:pt x="1558036" y="284480"/>
                  </a:lnTo>
                  <a:lnTo>
                    <a:pt x="1526920" y="215264"/>
                  </a:lnTo>
                  <a:lnTo>
                    <a:pt x="1511935" y="169037"/>
                  </a:lnTo>
                  <a:lnTo>
                    <a:pt x="1499362" y="153035"/>
                  </a:lnTo>
                  <a:lnTo>
                    <a:pt x="1511935" y="134366"/>
                  </a:lnTo>
                  <a:lnTo>
                    <a:pt x="1480819" y="110362"/>
                  </a:lnTo>
                  <a:lnTo>
                    <a:pt x="1457579" y="103759"/>
                  </a:lnTo>
                  <a:lnTo>
                    <a:pt x="1432814" y="93980"/>
                  </a:lnTo>
                  <a:lnTo>
                    <a:pt x="1401317" y="72517"/>
                  </a:lnTo>
                  <a:lnTo>
                    <a:pt x="1379473" y="81661"/>
                  </a:lnTo>
                  <a:lnTo>
                    <a:pt x="1355216" y="90678"/>
                  </a:lnTo>
                  <a:lnTo>
                    <a:pt x="1235329" y="95504"/>
                  </a:lnTo>
                  <a:lnTo>
                    <a:pt x="1164463" y="100203"/>
                  </a:lnTo>
                  <a:lnTo>
                    <a:pt x="1038733" y="90678"/>
                  </a:lnTo>
                  <a:lnTo>
                    <a:pt x="940181" y="79375"/>
                  </a:lnTo>
                  <a:lnTo>
                    <a:pt x="891159" y="74675"/>
                  </a:lnTo>
                  <a:lnTo>
                    <a:pt x="851788" y="93980"/>
                  </a:lnTo>
                  <a:lnTo>
                    <a:pt x="812545" y="99441"/>
                  </a:lnTo>
                  <a:lnTo>
                    <a:pt x="749935" y="93218"/>
                  </a:lnTo>
                  <a:lnTo>
                    <a:pt x="722248" y="81661"/>
                  </a:lnTo>
                  <a:lnTo>
                    <a:pt x="723645" y="49149"/>
                  </a:lnTo>
                  <a:lnTo>
                    <a:pt x="703834" y="30987"/>
                  </a:lnTo>
                  <a:lnTo>
                    <a:pt x="700405" y="16382"/>
                  </a:lnTo>
                  <a:lnTo>
                    <a:pt x="738250" y="31750"/>
                  </a:lnTo>
                  <a:lnTo>
                    <a:pt x="761491" y="53593"/>
                  </a:lnTo>
                  <a:lnTo>
                    <a:pt x="765937" y="46989"/>
                  </a:lnTo>
                  <a:lnTo>
                    <a:pt x="731012" y="18542"/>
                  </a:lnTo>
                  <a:lnTo>
                    <a:pt x="676147" y="762"/>
                  </a:lnTo>
                  <a:lnTo>
                    <a:pt x="627634" y="0"/>
                  </a:lnTo>
                  <a:lnTo>
                    <a:pt x="581024" y="14224"/>
                  </a:lnTo>
                  <a:lnTo>
                    <a:pt x="529970" y="15239"/>
                  </a:lnTo>
                  <a:lnTo>
                    <a:pt x="499490" y="26288"/>
                  </a:lnTo>
                  <a:lnTo>
                    <a:pt x="455803" y="50292"/>
                  </a:lnTo>
                  <a:lnTo>
                    <a:pt x="404748" y="53593"/>
                  </a:lnTo>
                  <a:lnTo>
                    <a:pt x="363982" y="91820"/>
                  </a:lnTo>
                  <a:lnTo>
                    <a:pt x="336422" y="110362"/>
                  </a:lnTo>
                  <a:lnTo>
                    <a:pt x="289813" y="113664"/>
                  </a:lnTo>
                  <a:lnTo>
                    <a:pt x="244602" y="124587"/>
                  </a:lnTo>
                  <a:lnTo>
                    <a:pt x="193674" y="134366"/>
                  </a:lnTo>
                  <a:lnTo>
                    <a:pt x="119380" y="153035"/>
                  </a:lnTo>
                  <a:lnTo>
                    <a:pt x="77215" y="166116"/>
                  </a:lnTo>
                  <a:lnTo>
                    <a:pt x="55371" y="174879"/>
                  </a:lnTo>
                  <a:lnTo>
                    <a:pt x="24764" y="164973"/>
                  </a:lnTo>
                  <a:lnTo>
                    <a:pt x="31114" y="187579"/>
                  </a:lnTo>
                  <a:lnTo>
                    <a:pt x="36829" y="203581"/>
                  </a:lnTo>
                  <a:lnTo>
                    <a:pt x="30606" y="219710"/>
                  </a:lnTo>
                  <a:lnTo>
                    <a:pt x="39369" y="231648"/>
                  </a:lnTo>
                  <a:lnTo>
                    <a:pt x="39369" y="250317"/>
                  </a:lnTo>
                  <a:lnTo>
                    <a:pt x="48006" y="272161"/>
                  </a:lnTo>
                  <a:lnTo>
                    <a:pt x="55371" y="304927"/>
                  </a:lnTo>
                  <a:lnTo>
                    <a:pt x="40259" y="316865"/>
                  </a:lnTo>
                  <a:lnTo>
                    <a:pt x="39369" y="343153"/>
                  </a:lnTo>
                  <a:lnTo>
                    <a:pt x="17525" y="356234"/>
                  </a:lnTo>
                  <a:lnTo>
                    <a:pt x="0" y="372618"/>
                  </a:lnTo>
                  <a:lnTo>
                    <a:pt x="0" y="390525"/>
                  </a:lnTo>
                  <a:lnTo>
                    <a:pt x="21843" y="397383"/>
                  </a:lnTo>
                  <a:lnTo>
                    <a:pt x="49530" y="422909"/>
                  </a:lnTo>
                  <a:lnTo>
                    <a:pt x="72770" y="437134"/>
                  </a:lnTo>
                  <a:lnTo>
                    <a:pt x="68453" y="464439"/>
                  </a:lnTo>
                  <a:lnTo>
                    <a:pt x="58292" y="477520"/>
                  </a:lnTo>
                  <a:lnTo>
                    <a:pt x="61213" y="503809"/>
                  </a:lnTo>
                  <a:lnTo>
                    <a:pt x="80137" y="509270"/>
                  </a:lnTo>
                  <a:lnTo>
                    <a:pt x="77215" y="538099"/>
                  </a:lnTo>
                  <a:lnTo>
                    <a:pt x="84455" y="552958"/>
                  </a:lnTo>
                  <a:lnTo>
                    <a:pt x="74294" y="573786"/>
                  </a:lnTo>
                  <a:lnTo>
                    <a:pt x="61213" y="595591"/>
                  </a:lnTo>
                  <a:lnTo>
                    <a:pt x="61594" y="607250"/>
                  </a:lnTo>
                  <a:lnTo>
                    <a:pt x="65532" y="618540"/>
                  </a:lnTo>
                  <a:lnTo>
                    <a:pt x="78612" y="634936"/>
                  </a:lnTo>
                  <a:lnTo>
                    <a:pt x="71373" y="654608"/>
                  </a:lnTo>
                  <a:lnTo>
                    <a:pt x="85852" y="664451"/>
                  </a:lnTo>
                  <a:lnTo>
                    <a:pt x="110616" y="672096"/>
                  </a:lnTo>
                  <a:lnTo>
                    <a:pt x="110616" y="695045"/>
                  </a:lnTo>
                  <a:lnTo>
                    <a:pt x="123824" y="711441"/>
                  </a:lnTo>
                  <a:lnTo>
                    <a:pt x="110616" y="742035"/>
                  </a:lnTo>
                  <a:lnTo>
                    <a:pt x="106298" y="760615"/>
                  </a:lnTo>
                  <a:lnTo>
                    <a:pt x="77215" y="791578"/>
                  </a:lnTo>
                  <a:lnTo>
                    <a:pt x="104902" y="793407"/>
                  </a:lnTo>
                  <a:lnTo>
                    <a:pt x="122300" y="768261"/>
                  </a:lnTo>
                  <a:lnTo>
                    <a:pt x="141223" y="767168"/>
                  </a:lnTo>
                  <a:lnTo>
                    <a:pt x="161670" y="774827"/>
                  </a:lnTo>
                  <a:lnTo>
                    <a:pt x="163067" y="797775"/>
                  </a:lnTo>
                  <a:lnTo>
                    <a:pt x="186436" y="814171"/>
                  </a:lnTo>
                  <a:lnTo>
                    <a:pt x="230123" y="824001"/>
                  </a:lnTo>
                  <a:lnTo>
                    <a:pt x="255269" y="824001"/>
                  </a:lnTo>
                  <a:lnTo>
                    <a:pt x="258190" y="837844"/>
                  </a:lnTo>
                  <a:lnTo>
                    <a:pt x="281050" y="838212"/>
                  </a:lnTo>
                  <a:lnTo>
                    <a:pt x="279527" y="853503"/>
                  </a:lnTo>
                  <a:lnTo>
                    <a:pt x="301370" y="844765"/>
                  </a:lnTo>
                  <a:lnTo>
                    <a:pt x="313055" y="850226"/>
                  </a:lnTo>
                  <a:lnTo>
                    <a:pt x="327660" y="841489"/>
                  </a:lnTo>
                  <a:lnTo>
                    <a:pt x="349504" y="845858"/>
                  </a:lnTo>
                  <a:lnTo>
                    <a:pt x="356742" y="857885"/>
                  </a:lnTo>
                  <a:lnTo>
                    <a:pt x="347980" y="870991"/>
                  </a:lnTo>
                  <a:lnTo>
                    <a:pt x="325628" y="877189"/>
                  </a:lnTo>
                  <a:lnTo>
                    <a:pt x="311658" y="891755"/>
                  </a:lnTo>
                  <a:lnTo>
                    <a:pt x="321817" y="899401"/>
                  </a:lnTo>
                  <a:lnTo>
                    <a:pt x="338328" y="902322"/>
                  </a:lnTo>
                  <a:lnTo>
                    <a:pt x="353821" y="912520"/>
                  </a:lnTo>
                  <a:lnTo>
                    <a:pt x="374268" y="938745"/>
                  </a:lnTo>
                  <a:lnTo>
                    <a:pt x="380999" y="957694"/>
                  </a:lnTo>
                  <a:lnTo>
                    <a:pt x="399034" y="960602"/>
                  </a:lnTo>
                  <a:lnTo>
                    <a:pt x="415036" y="941666"/>
                  </a:lnTo>
                  <a:lnTo>
                    <a:pt x="420878" y="937653"/>
                  </a:lnTo>
                  <a:lnTo>
                    <a:pt x="451358" y="936561"/>
                  </a:lnTo>
                  <a:lnTo>
                    <a:pt x="442721" y="915797"/>
                  </a:lnTo>
                  <a:lnTo>
                    <a:pt x="428116" y="897216"/>
                  </a:lnTo>
                  <a:lnTo>
                    <a:pt x="433959" y="890663"/>
                  </a:lnTo>
                  <a:lnTo>
                    <a:pt x="468884" y="899401"/>
                  </a:lnTo>
                  <a:lnTo>
                    <a:pt x="487807" y="903782"/>
                  </a:lnTo>
                  <a:lnTo>
                    <a:pt x="497966" y="915797"/>
                  </a:lnTo>
                  <a:lnTo>
                    <a:pt x="509650" y="914704"/>
                  </a:lnTo>
                  <a:lnTo>
                    <a:pt x="511047" y="924547"/>
                  </a:lnTo>
                  <a:lnTo>
                    <a:pt x="527177" y="928916"/>
                  </a:lnTo>
                  <a:lnTo>
                    <a:pt x="553338" y="927823"/>
                  </a:lnTo>
                  <a:lnTo>
                    <a:pt x="576580" y="914704"/>
                  </a:lnTo>
                  <a:lnTo>
                    <a:pt x="579500" y="927823"/>
                  </a:lnTo>
                  <a:lnTo>
                    <a:pt x="586866" y="939482"/>
                  </a:lnTo>
                  <a:lnTo>
                    <a:pt x="565022" y="944219"/>
                  </a:lnTo>
                  <a:lnTo>
                    <a:pt x="547496" y="949680"/>
                  </a:lnTo>
                  <a:lnTo>
                    <a:pt x="554736" y="957326"/>
                  </a:lnTo>
                  <a:lnTo>
                    <a:pt x="574674" y="960247"/>
                  </a:lnTo>
                  <a:lnTo>
                    <a:pt x="586866" y="980643"/>
                  </a:lnTo>
                  <a:lnTo>
                    <a:pt x="608711" y="990117"/>
                  </a:lnTo>
                  <a:lnTo>
                    <a:pt x="626110" y="974813"/>
                  </a:lnTo>
                  <a:lnTo>
                    <a:pt x="642112" y="986828"/>
                  </a:lnTo>
                  <a:lnTo>
                    <a:pt x="657733" y="985380"/>
                  </a:lnTo>
                  <a:lnTo>
                    <a:pt x="675639" y="1002131"/>
                  </a:lnTo>
                  <a:lnTo>
                    <a:pt x="691641" y="995578"/>
                  </a:lnTo>
                  <a:lnTo>
                    <a:pt x="707643" y="1003223"/>
                  </a:lnTo>
                  <a:lnTo>
                    <a:pt x="720724" y="999947"/>
                  </a:lnTo>
                  <a:lnTo>
                    <a:pt x="722248" y="1022896"/>
                  </a:lnTo>
                  <a:lnTo>
                    <a:pt x="726566" y="1037107"/>
                  </a:lnTo>
                  <a:lnTo>
                    <a:pt x="744092" y="1045844"/>
                  </a:lnTo>
                  <a:lnTo>
                    <a:pt x="761491" y="1046937"/>
                  </a:lnTo>
                  <a:lnTo>
                    <a:pt x="764413" y="1056779"/>
                  </a:lnTo>
                  <a:lnTo>
                    <a:pt x="767334" y="1078636"/>
                  </a:lnTo>
                  <a:lnTo>
                    <a:pt x="792607" y="1082281"/>
                  </a:lnTo>
                  <a:lnTo>
                    <a:pt x="793622" y="1107046"/>
                  </a:lnTo>
                  <a:lnTo>
                    <a:pt x="808100" y="1098308"/>
                  </a:lnTo>
                  <a:lnTo>
                    <a:pt x="818388" y="1104861"/>
                  </a:lnTo>
                  <a:lnTo>
                    <a:pt x="832865" y="1095019"/>
                  </a:lnTo>
                  <a:lnTo>
                    <a:pt x="837311" y="1077544"/>
                  </a:lnTo>
                  <a:lnTo>
                    <a:pt x="854202" y="1080084"/>
                  </a:lnTo>
                  <a:lnTo>
                    <a:pt x="862075" y="1065517"/>
                  </a:lnTo>
                  <a:lnTo>
                    <a:pt x="881888" y="1056779"/>
                  </a:lnTo>
                  <a:lnTo>
                    <a:pt x="889635" y="1086281"/>
                  </a:lnTo>
                  <a:lnTo>
                    <a:pt x="906653" y="1093927"/>
                  </a:lnTo>
                  <a:lnTo>
                    <a:pt x="911479" y="1105954"/>
                  </a:lnTo>
                  <a:lnTo>
                    <a:pt x="933322" y="1100493"/>
                  </a:lnTo>
                  <a:lnTo>
                    <a:pt x="937767" y="1124534"/>
                  </a:lnTo>
                  <a:lnTo>
                    <a:pt x="924687" y="1146390"/>
                  </a:lnTo>
                  <a:lnTo>
                    <a:pt x="946531" y="1145298"/>
                  </a:lnTo>
                  <a:lnTo>
                    <a:pt x="969771" y="1134364"/>
                  </a:lnTo>
                  <a:lnTo>
                    <a:pt x="987297" y="1152944"/>
                  </a:lnTo>
                  <a:lnTo>
                    <a:pt x="990218" y="1124534"/>
                  </a:lnTo>
                  <a:lnTo>
                    <a:pt x="1012063" y="1112507"/>
                  </a:lnTo>
                  <a:lnTo>
                    <a:pt x="1026540" y="1113599"/>
                  </a:lnTo>
                  <a:lnTo>
                    <a:pt x="1030986" y="1101585"/>
                  </a:lnTo>
                  <a:lnTo>
                    <a:pt x="1042542" y="1105954"/>
                  </a:lnTo>
                  <a:lnTo>
                    <a:pt x="1052830" y="1097216"/>
                  </a:lnTo>
                  <a:lnTo>
                    <a:pt x="1070229" y="1108138"/>
                  </a:lnTo>
                  <a:lnTo>
                    <a:pt x="1081913" y="1099400"/>
                  </a:lnTo>
                  <a:lnTo>
                    <a:pt x="1096898" y="1096124"/>
                  </a:lnTo>
                  <a:lnTo>
                    <a:pt x="1124077" y="1119073"/>
                  </a:lnTo>
                  <a:lnTo>
                    <a:pt x="1142999" y="1120165"/>
                  </a:lnTo>
                  <a:lnTo>
                    <a:pt x="1153287" y="1108138"/>
                  </a:lnTo>
                  <a:lnTo>
                    <a:pt x="1154684" y="1097216"/>
                  </a:lnTo>
                  <a:lnTo>
                    <a:pt x="1164843" y="1089558"/>
                  </a:lnTo>
                  <a:lnTo>
                    <a:pt x="1180972" y="1099400"/>
                  </a:lnTo>
                  <a:lnTo>
                    <a:pt x="1194054" y="1088466"/>
                  </a:lnTo>
                  <a:lnTo>
                    <a:pt x="1226058" y="1099400"/>
                  </a:lnTo>
                  <a:lnTo>
                    <a:pt x="1255140" y="1086281"/>
                  </a:lnTo>
                  <a:lnTo>
                    <a:pt x="1275080" y="1098308"/>
                  </a:lnTo>
                  <a:lnTo>
                    <a:pt x="1301749" y="1098308"/>
                  </a:lnTo>
                  <a:lnTo>
                    <a:pt x="1330833" y="1117981"/>
                  </a:lnTo>
                  <a:lnTo>
                    <a:pt x="1335278" y="1134364"/>
                  </a:lnTo>
                  <a:lnTo>
                    <a:pt x="1361439" y="1137640"/>
                  </a:lnTo>
                  <a:lnTo>
                    <a:pt x="1373123" y="1148575"/>
                  </a:lnTo>
                  <a:lnTo>
                    <a:pt x="1394967" y="1142022"/>
                  </a:lnTo>
                  <a:lnTo>
                    <a:pt x="1409572" y="1155128"/>
                  </a:lnTo>
                  <a:lnTo>
                    <a:pt x="1426971" y="1152944"/>
                  </a:lnTo>
                  <a:lnTo>
                    <a:pt x="1445894" y="1164971"/>
                  </a:lnTo>
                  <a:lnTo>
                    <a:pt x="1467739" y="1163878"/>
                  </a:lnTo>
                  <a:lnTo>
                    <a:pt x="1488186" y="117043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40847" y="3637787"/>
              <a:ext cx="337912" cy="2236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72395" y="3547871"/>
              <a:ext cx="337912" cy="2236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33455" y="3970019"/>
              <a:ext cx="337912" cy="2236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5328" y="3759707"/>
              <a:ext cx="413003" cy="2407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20451" y="4003547"/>
              <a:ext cx="337912" cy="2236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0940" y="3480815"/>
              <a:ext cx="413003" cy="242316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4860035" y="3598164"/>
            <a:ext cx="1080770" cy="513715"/>
          </a:xfrm>
          <a:custGeom>
            <a:avLst/>
            <a:gdLst/>
            <a:ahLst/>
            <a:cxnLst/>
            <a:rect l="l" t="t" r="r" b="b"/>
            <a:pathLst>
              <a:path w="1080770" h="513714">
                <a:moveTo>
                  <a:pt x="256793" y="0"/>
                </a:moveTo>
                <a:lnTo>
                  <a:pt x="0" y="256794"/>
                </a:lnTo>
                <a:lnTo>
                  <a:pt x="256793" y="513588"/>
                </a:lnTo>
                <a:lnTo>
                  <a:pt x="256793" y="385191"/>
                </a:lnTo>
                <a:lnTo>
                  <a:pt x="1080515" y="385191"/>
                </a:lnTo>
                <a:lnTo>
                  <a:pt x="1080515" y="128397"/>
                </a:lnTo>
                <a:lnTo>
                  <a:pt x="256793" y="128397"/>
                </a:lnTo>
                <a:lnTo>
                  <a:pt x="25679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368290" y="4502302"/>
            <a:ext cx="2278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It is </a:t>
            </a:r>
            <a:r>
              <a:rPr sz="1200" spc="-5" dirty="0">
                <a:latin typeface="Calibri"/>
                <a:cs typeface="Calibri"/>
              </a:rPr>
              <a:t>now </a:t>
            </a:r>
            <a:r>
              <a:rPr sz="1200" dirty="0">
                <a:latin typeface="Calibri"/>
                <a:cs typeface="Calibri"/>
              </a:rPr>
              <a:t>enough </a:t>
            </a:r>
            <a:r>
              <a:rPr sz="1200" spc="-5" dirty="0">
                <a:latin typeface="Calibri"/>
                <a:cs typeface="Calibri"/>
              </a:rPr>
              <a:t>to know </a:t>
            </a:r>
            <a:r>
              <a:rPr sz="1200" dirty="0">
                <a:latin typeface="Calibri"/>
                <a:cs typeface="Calibri"/>
              </a:rPr>
              <a:t>how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many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households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there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are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country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78838" y="4433112"/>
            <a:ext cx="23793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assuming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similar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proportion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 </a:t>
            </a:r>
            <a:r>
              <a:rPr sz="1200" spc="-5" dirty="0">
                <a:latin typeface="Calibri"/>
                <a:cs typeface="Calibri"/>
              </a:rPr>
              <a:t>your sample </a:t>
            </a:r>
            <a:r>
              <a:rPr sz="1200" spc="-10" dirty="0">
                <a:latin typeface="Calibri"/>
                <a:cs typeface="Calibri"/>
              </a:rPr>
              <a:t>you </a:t>
            </a:r>
            <a:r>
              <a:rPr sz="1200" spc="-5" dirty="0">
                <a:latin typeface="Calibri"/>
                <a:cs typeface="Calibri"/>
              </a:rPr>
              <a:t>scale </a:t>
            </a:r>
            <a:r>
              <a:rPr sz="1200" dirty="0">
                <a:latin typeface="Calibri"/>
                <a:cs typeface="Calibri"/>
              </a:rPr>
              <a:t>up the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number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dogs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39550" y="1413034"/>
            <a:ext cx="685578" cy="39770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1441" y="1425306"/>
            <a:ext cx="901582" cy="39194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33295" y="2992077"/>
            <a:ext cx="2488828" cy="124555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00027" y="1393991"/>
            <a:ext cx="767116" cy="50643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86761" y="1399156"/>
            <a:ext cx="861858" cy="494102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6131178" y="1020096"/>
            <a:ext cx="2481580" cy="1638300"/>
          </a:xfrm>
          <a:prstGeom prst="rect">
            <a:avLst/>
          </a:prstGeom>
        </p:spPr>
        <p:txBody>
          <a:bodyPr vert="horz" wrap="square" lIns="0" tIns="361315" rIns="0" bIns="0" rtlCol="0">
            <a:spAutoFit/>
          </a:bodyPr>
          <a:lstStyle/>
          <a:p>
            <a:pPr marL="34290" algn="ctr">
              <a:lnSpc>
                <a:spcPct val="100000"/>
              </a:lnSpc>
              <a:spcBef>
                <a:spcPts val="2845"/>
              </a:spcBef>
            </a:pPr>
            <a:r>
              <a:rPr sz="4000" b="1" spc="-5" dirty="0">
                <a:latin typeface="Calibri"/>
                <a:cs typeface="Calibri"/>
              </a:rPr>
              <a:t>+</a:t>
            </a:r>
            <a:endParaRPr sz="40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83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Once </a:t>
            </a:r>
            <a:r>
              <a:rPr sz="1200" spc="-10" dirty="0">
                <a:latin typeface="Calibri"/>
                <a:cs typeface="Calibri"/>
              </a:rPr>
              <a:t>you </a:t>
            </a:r>
            <a:r>
              <a:rPr sz="1200" spc="-15" dirty="0">
                <a:latin typeface="Calibri"/>
                <a:cs typeface="Calibri"/>
              </a:rPr>
              <a:t>have </a:t>
            </a:r>
            <a:r>
              <a:rPr sz="1200" dirty="0">
                <a:latin typeface="Calibri"/>
                <a:cs typeface="Calibri"/>
              </a:rPr>
              <a:t>the number also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calculate how many households they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are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sample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16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8296" y="0"/>
            <a:ext cx="71094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…with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number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dogs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you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just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 estimate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8296" y="358216"/>
            <a:ext cx="774509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number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food eaten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per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year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by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average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dog…..and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get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size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the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food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market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9993" y="2501010"/>
            <a:ext cx="2380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 algn="just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25" dirty="0">
                <a:latin typeface="Calibri"/>
                <a:cs typeface="Calibri"/>
              </a:rPr>
              <a:t>We </a:t>
            </a:r>
            <a:r>
              <a:rPr sz="1200" spc="-10" dirty="0">
                <a:latin typeface="Calibri"/>
                <a:cs typeface="Calibri"/>
              </a:rPr>
              <a:t>have </a:t>
            </a:r>
            <a:r>
              <a:rPr sz="1200" dirty="0">
                <a:latin typeface="Calibri"/>
                <a:cs typeface="Calibri"/>
              </a:rPr>
              <a:t>the number </a:t>
            </a:r>
            <a:r>
              <a:rPr sz="1200" spc="-5" dirty="0">
                <a:latin typeface="Calibri"/>
                <a:cs typeface="Calibri"/>
              </a:rPr>
              <a:t>of dogs </a:t>
            </a:r>
            <a:r>
              <a:rPr sz="1200" dirty="0">
                <a:latin typeface="Calibri"/>
                <a:cs typeface="Calibri"/>
              </a:rPr>
              <a:t>in the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whole </a:t>
            </a:r>
            <a:r>
              <a:rPr sz="1200" spc="-15" dirty="0">
                <a:latin typeface="Calibri"/>
                <a:cs typeface="Calibri"/>
              </a:rPr>
              <a:t>country. </a:t>
            </a:r>
            <a:r>
              <a:rPr sz="1200" spc="-5" dirty="0">
                <a:latin typeface="Calibri"/>
                <a:cs typeface="Calibri"/>
              </a:rPr>
              <a:t>Now </a:t>
            </a:r>
            <a:r>
              <a:rPr sz="1200" spc="-10" dirty="0">
                <a:latin typeface="Calibri"/>
                <a:cs typeface="Calibri"/>
              </a:rPr>
              <a:t>we have </a:t>
            </a:r>
            <a:r>
              <a:rPr sz="1200" spc="-5" dirty="0">
                <a:latin typeface="Calibri"/>
                <a:cs typeface="Calibri"/>
              </a:rPr>
              <a:t>to </a:t>
            </a:r>
            <a:r>
              <a:rPr sz="1200" spc="-10" dirty="0">
                <a:latin typeface="Calibri"/>
                <a:cs typeface="Calibri"/>
              </a:rPr>
              <a:t>get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from </a:t>
            </a:r>
            <a:r>
              <a:rPr sz="1200" spc="-5" dirty="0">
                <a:latin typeface="Calibri"/>
                <a:cs typeface="Calibri"/>
              </a:rPr>
              <a:t>here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dog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food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4548" y="1071372"/>
            <a:ext cx="3967479" cy="1432560"/>
            <a:chOff x="574548" y="1071372"/>
            <a:chExt cx="3967479" cy="1432560"/>
          </a:xfrm>
        </p:grpSpPr>
        <p:sp>
          <p:nvSpPr>
            <p:cNvPr id="6" name="object 6"/>
            <p:cNvSpPr/>
            <p:nvPr/>
          </p:nvSpPr>
          <p:spPr>
            <a:xfrm>
              <a:off x="3461004" y="1574291"/>
              <a:ext cx="1080770" cy="513715"/>
            </a:xfrm>
            <a:custGeom>
              <a:avLst/>
              <a:gdLst/>
              <a:ahLst/>
              <a:cxnLst/>
              <a:rect l="l" t="t" r="r" b="b"/>
              <a:pathLst>
                <a:path w="1080770" h="513714">
                  <a:moveTo>
                    <a:pt x="823722" y="0"/>
                  </a:moveTo>
                  <a:lnTo>
                    <a:pt x="823722" y="128397"/>
                  </a:lnTo>
                  <a:lnTo>
                    <a:pt x="0" y="128397"/>
                  </a:lnTo>
                  <a:lnTo>
                    <a:pt x="0" y="385191"/>
                  </a:lnTo>
                  <a:lnTo>
                    <a:pt x="823722" y="385191"/>
                  </a:lnTo>
                  <a:lnTo>
                    <a:pt x="823722" y="513588"/>
                  </a:lnTo>
                  <a:lnTo>
                    <a:pt x="1080516" y="256794"/>
                  </a:lnTo>
                  <a:lnTo>
                    <a:pt x="82372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548" y="1071372"/>
              <a:ext cx="2886455" cy="143255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652009" y="1533525"/>
            <a:ext cx="3348354" cy="1186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94005" algn="ctr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+</a:t>
            </a:r>
            <a:endParaRPr sz="4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46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This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requires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estimate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additionally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how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much</a:t>
            </a:r>
            <a:endParaRPr sz="12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food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would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average</a:t>
            </a:r>
            <a:r>
              <a:rPr sz="1200" spc="-5" dirty="0">
                <a:latin typeface="Calibri"/>
                <a:cs typeface="Calibri"/>
              </a:rPr>
              <a:t> dog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eat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year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71360" y="2962655"/>
            <a:ext cx="909955" cy="1187450"/>
          </a:xfrm>
          <a:custGeom>
            <a:avLst/>
            <a:gdLst/>
            <a:ahLst/>
            <a:cxnLst/>
            <a:rect l="l" t="t" r="r" b="b"/>
            <a:pathLst>
              <a:path w="909954" h="1187450">
                <a:moveTo>
                  <a:pt x="909828" y="0"/>
                </a:moveTo>
                <a:lnTo>
                  <a:pt x="566928" y="0"/>
                </a:lnTo>
                <a:lnTo>
                  <a:pt x="566928" y="802005"/>
                </a:lnTo>
                <a:lnTo>
                  <a:pt x="256794" y="802005"/>
                </a:lnTo>
                <a:lnTo>
                  <a:pt x="256794" y="673608"/>
                </a:lnTo>
                <a:lnTo>
                  <a:pt x="0" y="930402"/>
                </a:lnTo>
                <a:lnTo>
                  <a:pt x="256794" y="1187196"/>
                </a:lnTo>
                <a:lnTo>
                  <a:pt x="256794" y="1058799"/>
                </a:lnTo>
                <a:lnTo>
                  <a:pt x="909828" y="1058799"/>
                </a:lnTo>
                <a:lnTo>
                  <a:pt x="909828" y="921626"/>
                </a:lnTo>
                <a:lnTo>
                  <a:pt x="909828" y="802005"/>
                </a:lnTo>
                <a:lnTo>
                  <a:pt x="90982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73170" y="4434332"/>
            <a:ext cx="44545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In this </a:t>
            </a:r>
            <a:r>
              <a:rPr sz="1200" spc="-15" dirty="0">
                <a:latin typeface="Calibri"/>
                <a:cs typeface="Calibri"/>
              </a:rPr>
              <a:t>way </a:t>
            </a:r>
            <a:r>
              <a:rPr sz="1200" spc="-5" dirty="0">
                <a:latin typeface="Calibri"/>
                <a:cs typeface="Calibri"/>
              </a:rPr>
              <a:t>using </a:t>
            </a:r>
            <a:r>
              <a:rPr sz="1200" dirty="0">
                <a:latin typeface="Calibri"/>
                <a:cs typeface="Calibri"/>
              </a:rPr>
              <a:t>annual </a:t>
            </a:r>
            <a:r>
              <a:rPr sz="1200" spc="-15" dirty="0">
                <a:latin typeface="Calibri"/>
                <a:cs typeface="Calibri"/>
              </a:rPr>
              <a:t>average </a:t>
            </a:r>
            <a:r>
              <a:rPr sz="1200" spc="-5" dirty="0">
                <a:latin typeface="Calibri"/>
                <a:cs typeface="Calibri"/>
              </a:rPr>
              <a:t>consumption </a:t>
            </a:r>
            <a:r>
              <a:rPr sz="1200" dirty="0">
                <a:latin typeface="Calibri"/>
                <a:cs typeface="Calibri"/>
              </a:rPr>
              <a:t>per </a:t>
            </a:r>
            <a:r>
              <a:rPr sz="1200" spc="-5" dirty="0">
                <a:latin typeface="Calibri"/>
                <a:cs typeface="Calibri"/>
              </a:rPr>
              <a:t>dog </a:t>
            </a:r>
            <a:r>
              <a:rPr sz="1200" dirty="0">
                <a:latin typeface="Calibri"/>
                <a:cs typeface="Calibri"/>
              </a:rPr>
              <a:t>and the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estimated </a:t>
            </a:r>
            <a:r>
              <a:rPr sz="1200" dirty="0">
                <a:latin typeface="Calibri"/>
                <a:cs typeface="Calibri"/>
              </a:rPr>
              <a:t>number </a:t>
            </a:r>
            <a:r>
              <a:rPr sz="1200" spc="-5" dirty="0">
                <a:latin typeface="Calibri"/>
                <a:cs typeface="Calibri"/>
              </a:rPr>
              <a:t>of dogs </a:t>
            </a:r>
            <a:r>
              <a:rPr sz="1200" spc="-10" dirty="0">
                <a:latin typeface="Calibri"/>
                <a:cs typeface="Calibri"/>
              </a:rPr>
              <a:t>we </a:t>
            </a:r>
            <a:r>
              <a:rPr sz="1200" spc="-5" dirty="0">
                <a:latin typeface="Calibri"/>
                <a:cs typeface="Calibri"/>
              </a:rPr>
              <a:t>are </a:t>
            </a:r>
            <a:r>
              <a:rPr sz="1200" dirty="0">
                <a:latin typeface="Calibri"/>
                <a:cs typeface="Calibri"/>
              </a:rPr>
              <a:t>able </a:t>
            </a:r>
            <a:r>
              <a:rPr sz="1200" spc="-5" dirty="0">
                <a:latin typeface="Calibri"/>
                <a:cs typeface="Calibri"/>
              </a:rPr>
              <a:t>to estimate how </a:t>
            </a:r>
            <a:r>
              <a:rPr sz="1200" dirty="0">
                <a:latin typeface="Calibri"/>
                <a:cs typeface="Calibri"/>
              </a:rPr>
              <a:t>much </a:t>
            </a:r>
            <a:r>
              <a:rPr sz="1200" spc="-10" dirty="0">
                <a:latin typeface="Calibri"/>
                <a:cs typeface="Calibri"/>
              </a:rPr>
              <a:t>food </a:t>
            </a:r>
            <a:r>
              <a:rPr sz="1200" dirty="0">
                <a:latin typeface="Calibri"/>
                <a:cs typeface="Calibri"/>
              </a:rPr>
              <a:t>is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eaten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every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year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country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1593" y="1570006"/>
            <a:ext cx="686529" cy="39770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08733" y="1524769"/>
            <a:ext cx="1111421" cy="50026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61706" y="3442949"/>
            <a:ext cx="2933856" cy="75843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17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46735"/>
            <a:ext cx="4713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Lets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sum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up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bottom-up approach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18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6571" y="911098"/>
            <a:ext cx="7003415" cy="2235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9334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2500" spc="-10" dirty="0">
                <a:latin typeface="Calibri"/>
                <a:cs typeface="Calibri"/>
              </a:rPr>
              <a:t>Bottom-up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approach</a:t>
            </a:r>
            <a:r>
              <a:rPr sz="2500" spc="-5" dirty="0">
                <a:latin typeface="Calibri"/>
                <a:cs typeface="Calibri"/>
              </a:rPr>
              <a:t> enables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you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to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estimate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within </a:t>
            </a:r>
            <a:r>
              <a:rPr sz="2500" spc="-55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one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minutes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0" dirty="0">
                <a:latin typeface="Calibri"/>
                <a:cs typeface="Calibri"/>
              </a:rPr>
              <a:t>indicative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size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of the </a:t>
            </a:r>
            <a:r>
              <a:rPr sz="2500" spc="-20" dirty="0">
                <a:latin typeface="Calibri"/>
                <a:cs typeface="Calibri"/>
              </a:rPr>
              <a:t>market</a:t>
            </a:r>
            <a:endParaRPr sz="25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185420" algn="l"/>
              </a:tabLst>
            </a:pPr>
            <a:r>
              <a:rPr sz="2500" spc="-5" dirty="0">
                <a:latin typeface="Calibri"/>
                <a:cs typeface="Calibri"/>
              </a:rPr>
              <a:t>It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is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very </a:t>
            </a:r>
            <a:r>
              <a:rPr sz="2500" spc="-10" dirty="0">
                <a:latin typeface="Calibri"/>
                <a:cs typeface="Calibri"/>
              </a:rPr>
              <a:t>good</a:t>
            </a:r>
            <a:r>
              <a:rPr sz="2500" spc="-20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for</a:t>
            </a:r>
            <a:r>
              <a:rPr sz="2500" spc="-1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the B2C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markets</a:t>
            </a:r>
            <a:endParaRPr sz="25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185420" algn="l"/>
              </a:tabLst>
            </a:pPr>
            <a:r>
              <a:rPr sz="2500" spc="-15" dirty="0">
                <a:latin typeface="Calibri"/>
                <a:cs typeface="Calibri"/>
              </a:rPr>
              <a:t>For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better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estimation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you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should segment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customers </a:t>
            </a:r>
            <a:r>
              <a:rPr sz="2500" spc="-55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and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increase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0" dirty="0">
                <a:latin typeface="Calibri"/>
                <a:cs typeface="Calibri"/>
              </a:rPr>
              <a:t>sample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size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144780" algn="ctr">
              <a:lnSpc>
                <a:spcPct val="100000"/>
              </a:lnSpc>
              <a:spcBef>
                <a:spcPts val="100"/>
              </a:spcBef>
            </a:pPr>
            <a:r>
              <a:rPr sz="4500" spc="-10" dirty="0"/>
              <a:t>Estimating</a:t>
            </a:r>
            <a:r>
              <a:rPr sz="4500" spc="-30" dirty="0"/>
              <a:t> </a:t>
            </a:r>
            <a:r>
              <a:rPr sz="4500" dirty="0"/>
              <a:t>the</a:t>
            </a:r>
            <a:r>
              <a:rPr sz="4500" spc="-10" dirty="0"/>
              <a:t> </a:t>
            </a:r>
            <a:r>
              <a:rPr sz="4500" spc="-20" dirty="0"/>
              <a:t>costs</a:t>
            </a:r>
            <a:r>
              <a:rPr sz="4500" spc="-25" dirty="0"/>
              <a:t> </a:t>
            </a:r>
            <a:r>
              <a:rPr sz="4500" spc="-5" dirty="0"/>
              <a:t>of</a:t>
            </a:r>
            <a:r>
              <a:rPr sz="4500" spc="-15" dirty="0"/>
              <a:t> </a:t>
            </a:r>
            <a:r>
              <a:rPr sz="4500" dirty="0"/>
              <a:t>a</a:t>
            </a:r>
            <a:r>
              <a:rPr sz="4500" spc="-30" dirty="0"/>
              <a:t> </a:t>
            </a:r>
            <a:r>
              <a:rPr sz="4500" spc="-5" dirty="0"/>
              <a:t>wedding</a:t>
            </a:r>
            <a:endParaRPr sz="4500"/>
          </a:p>
          <a:p>
            <a:pPr marL="146685" algn="ctr">
              <a:lnSpc>
                <a:spcPct val="100000"/>
              </a:lnSpc>
              <a:spcBef>
                <a:spcPts val="5"/>
              </a:spcBef>
            </a:pPr>
            <a:r>
              <a:rPr sz="4500" dirty="0"/>
              <a:t>–</a:t>
            </a:r>
            <a:r>
              <a:rPr sz="4500" spc="-45" dirty="0"/>
              <a:t> </a:t>
            </a:r>
            <a:r>
              <a:rPr sz="4500" spc="-10" dirty="0"/>
              <a:t>Introduction</a:t>
            </a:r>
            <a:endParaRPr sz="4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7784" y="4970779"/>
            <a:ext cx="1016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12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672592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this</a:t>
            </a:r>
            <a:r>
              <a:rPr sz="21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section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we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will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discuss</a:t>
            </a:r>
            <a:r>
              <a:rPr sz="21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basic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tools,</a:t>
            </a:r>
            <a:r>
              <a:rPr sz="21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techniques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framework</a:t>
            </a:r>
            <a:r>
              <a:rPr sz="21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used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by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Management</a:t>
            </a:r>
            <a:r>
              <a:rPr sz="21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Consultants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0347" y="861060"/>
            <a:ext cx="2016760" cy="8813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132715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Bottom-up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approach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64635" y="861060"/>
            <a:ext cx="2014855" cy="8813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168275">
              <a:lnSpc>
                <a:spcPct val="100000"/>
              </a:lnSpc>
            </a:pP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Top-down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approach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67400" y="861060"/>
            <a:ext cx="2016760" cy="8813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377190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Backward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logic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0347" y="1869948"/>
            <a:ext cx="2016760" cy="8826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72085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Compounded</a:t>
            </a:r>
            <a:r>
              <a:rPr sz="16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effect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64635" y="1869948"/>
            <a:ext cx="2014855" cy="8826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58864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Issue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Tree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67400" y="1869948"/>
            <a:ext cx="2016760" cy="8826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626745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Priorities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60347" y="2895600"/>
            <a:ext cx="2016760" cy="8826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490855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Benchmarks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64635" y="2895600"/>
            <a:ext cx="2014855" cy="8826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568960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80/20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rule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67400" y="2895600"/>
            <a:ext cx="2016760" cy="8826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280670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Opportunity</a:t>
            </a:r>
            <a:r>
              <a:rPr sz="16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Tree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60347" y="3921252"/>
            <a:ext cx="2016760" cy="8826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KPIs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drivers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76828" y="3921252"/>
            <a:ext cx="2016760" cy="8826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Theory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constraints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bottlenecks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31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009005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latin typeface="Calibri"/>
                <a:cs typeface="Calibri"/>
              </a:rPr>
              <a:t>Imagine </a:t>
            </a:r>
            <a:r>
              <a:rPr sz="1700" b="1" spc="-5" dirty="0">
                <a:latin typeface="Calibri"/>
                <a:cs typeface="Calibri"/>
              </a:rPr>
              <a:t>that </a:t>
            </a:r>
            <a:r>
              <a:rPr sz="1700" b="1" spc="-10" dirty="0">
                <a:latin typeface="Calibri"/>
                <a:cs typeface="Calibri"/>
              </a:rPr>
              <a:t>you have to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estimate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the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costs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of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the wedding </a:t>
            </a:r>
            <a:r>
              <a:rPr sz="1700" b="1" spc="-10" dirty="0">
                <a:latin typeface="Calibri"/>
                <a:cs typeface="Calibri"/>
              </a:rPr>
              <a:t>to </a:t>
            </a:r>
            <a:r>
              <a:rPr sz="1700" b="1" spc="-5" dirty="0">
                <a:latin typeface="Calibri"/>
                <a:cs typeface="Calibri"/>
              </a:rPr>
              <a:t>help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25" dirty="0">
                <a:latin typeface="Calibri"/>
                <a:cs typeface="Calibri"/>
              </a:rPr>
              <a:t>Tomasz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plan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his</a:t>
            </a:r>
            <a:r>
              <a:rPr sz="1700" b="1" spc="-5" dirty="0">
                <a:latin typeface="Calibri"/>
                <a:cs typeface="Calibri"/>
              </a:rPr>
              <a:t> wedding.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Use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for </a:t>
            </a:r>
            <a:r>
              <a:rPr sz="1700" b="1" spc="-5" dirty="0">
                <a:latin typeface="Calibri"/>
                <a:cs typeface="Calibri"/>
              </a:rPr>
              <a:t>that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bottom-up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approach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7784" y="4970779"/>
            <a:ext cx="1016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32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85431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Imagine</a:t>
            </a:r>
            <a:r>
              <a:rPr sz="21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estimate</a:t>
            </a:r>
            <a:r>
              <a:rPr sz="21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using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bottom-up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approach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costs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wedding.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few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information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we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0064" y="448055"/>
            <a:ext cx="5116068" cy="444703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595" y="766572"/>
            <a:ext cx="2604516" cy="1735835"/>
          </a:xfrm>
          <a:prstGeom prst="rect">
            <a:avLst/>
          </a:prstGeom>
        </p:spPr>
      </p:pic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62355" y="2767583"/>
          <a:ext cx="2620010" cy="2258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016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200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guests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5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40%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need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hotel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20%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them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kids.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736">
                <a:tc>
                  <a:txBody>
                    <a:bodyPr/>
                    <a:lstStyle/>
                    <a:p>
                      <a:pPr marL="479425" marR="399415" indent="-7620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There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band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entertainment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kids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144780" algn="ctr">
              <a:lnSpc>
                <a:spcPct val="100000"/>
              </a:lnSpc>
              <a:spcBef>
                <a:spcPts val="100"/>
              </a:spcBef>
            </a:pPr>
            <a:r>
              <a:rPr sz="4500" spc="-10" dirty="0"/>
              <a:t>Estimating</a:t>
            </a:r>
            <a:r>
              <a:rPr sz="4500" spc="-30" dirty="0"/>
              <a:t> </a:t>
            </a:r>
            <a:r>
              <a:rPr sz="4500" dirty="0"/>
              <a:t>the</a:t>
            </a:r>
            <a:r>
              <a:rPr sz="4500" spc="-10" dirty="0"/>
              <a:t> </a:t>
            </a:r>
            <a:r>
              <a:rPr sz="4500" spc="-20" dirty="0"/>
              <a:t>costs</a:t>
            </a:r>
            <a:r>
              <a:rPr sz="4500" spc="-25" dirty="0"/>
              <a:t> </a:t>
            </a:r>
            <a:r>
              <a:rPr sz="4500" spc="-5" dirty="0"/>
              <a:t>of</a:t>
            </a:r>
            <a:r>
              <a:rPr sz="4500" spc="-15" dirty="0"/>
              <a:t> </a:t>
            </a:r>
            <a:r>
              <a:rPr sz="4500" dirty="0"/>
              <a:t>a</a:t>
            </a:r>
            <a:r>
              <a:rPr sz="4500" spc="-30" dirty="0"/>
              <a:t> </a:t>
            </a:r>
            <a:r>
              <a:rPr sz="4500" spc="-5" dirty="0"/>
              <a:t>wedding</a:t>
            </a:r>
            <a:endParaRPr sz="4500"/>
          </a:p>
          <a:p>
            <a:pPr marL="144145" algn="ctr">
              <a:lnSpc>
                <a:spcPct val="100000"/>
              </a:lnSpc>
              <a:spcBef>
                <a:spcPts val="5"/>
              </a:spcBef>
            </a:pPr>
            <a:r>
              <a:rPr sz="4500" dirty="0"/>
              <a:t>–</a:t>
            </a:r>
            <a:r>
              <a:rPr sz="4500" spc="-55" dirty="0"/>
              <a:t> </a:t>
            </a:r>
            <a:r>
              <a:rPr sz="4500" spc="-5" dirty="0"/>
              <a:t>Solution</a:t>
            </a:r>
            <a:endParaRPr sz="4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50442" y="7442"/>
            <a:ext cx="783907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Just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as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reminder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estimate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using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bottom-up</a:t>
            </a:r>
            <a:r>
              <a:rPr sz="21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approach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costs</a:t>
            </a:r>
            <a:r>
              <a:rPr sz="21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wedding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0064" y="448055"/>
            <a:ext cx="5116068" cy="444703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62355" y="2767583"/>
          <a:ext cx="2620010" cy="2258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016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200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guests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5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40%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need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hotel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20%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them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kids.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736">
                <a:tc>
                  <a:txBody>
                    <a:bodyPr/>
                    <a:lstStyle/>
                    <a:p>
                      <a:pPr marL="479425" marR="399415" indent="-7620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There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band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entertainment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kids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595" y="766572"/>
            <a:ext cx="2604516" cy="173583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23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3755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First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think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about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what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kind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cost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positions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24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0347" y="897636"/>
            <a:ext cx="280733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54305" rIns="0" bIns="0" rtlCol="0">
            <a:spAutoFit/>
          </a:bodyPr>
          <a:lstStyle/>
          <a:p>
            <a:pPr marL="769620">
              <a:lnSpc>
                <a:spcPct val="100000"/>
              </a:lnSpc>
              <a:spcBef>
                <a:spcPts val="1215"/>
              </a:spcBef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Food</a:t>
            </a:r>
            <a:r>
              <a:rPr sz="17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7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Drinks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0347" y="1708404"/>
            <a:ext cx="2807335" cy="59309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543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15"/>
              </a:spcBef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Hotel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0347" y="2517648"/>
            <a:ext cx="280733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Clothes</a:t>
            </a:r>
            <a:r>
              <a:rPr sz="1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(bride</a:t>
            </a:r>
            <a:r>
              <a:rPr sz="17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7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groom)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0347" y="3328415"/>
            <a:ext cx="2807335" cy="59309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543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15"/>
              </a:spcBef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7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band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0347" y="4137659"/>
            <a:ext cx="280733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55575" rIns="0" bIns="0" rtlCol="0">
            <a:spAutoFit/>
          </a:bodyPr>
          <a:lstStyle/>
          <a:p>
            <a:pPr marL="607695">
              <a:lnSpc>
                <a:spcPct val="100000"/>
              </a:lnSpc>
              <a:spcBef>
                <a:spcPts val="1225"/>
              </a:spcBef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place</a:t>
            </a:r>
            <a:r>
              <a:rPr sz="17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7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venue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5255" y="897636"/>
            <a:ext cx="280924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5430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215"/>
              </a:spcBef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Flowers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15255" y="1708404"/>
            <a:ext cx="2809240" cy="59309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54305" rIns="0" bIns="0" rtlCol="0">
            <a:spAutoFit/>
          </a:bodyPr>
          <a:lstStyle/>
          <a:p>
            <a:pPr marL="329565">
              <a:lnSpc>
                <a:spcPct val="100000"/>
              </a:lnSpc>
              <a:spcBef>
                <a:spcPts val="1215"/>
              </a:spcBef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Entertainers</a:t>
            </a:r>
            <a:r>
              <a:rPr sz="17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7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15255" y="2517648"/>
            <a:ext cx="280924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54940" rIns="0" bIns="0" rtlCol="0">
            <a:spAutoFit/>
          </a:bodyPr>
          <a:lstStyle/>
          <a:p>
            <a:pPr marL="843280">
              <a:lnSpc>
                <a:spcPct val="100000"/>
              </a:lnSpc>
              <a:spcBef>
                <a:spcPts val="1220"/>
              </a:spcBef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Church</a:t>
            </a:r>
            <a:r>
              <a:rPr sz="17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5255" y="3328415"/>
            <a:ext cx="2809240" cy="59309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54305" rIns="0" bIns="0" rtlCol="0">
            <a:spAutoFit/>
          </a:bodyPr>
          <a:lstStyle/>
          <a:p>
            <a:pPr marL="895350">
              <a:lnSpc>
                <a:spcPct val="100000"/>
              </a:lnSpc>
              <a:spcBef>
                <a:spcPts val="1215"/>
              </a:spcBef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sz="17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9311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First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divide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cost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into</a:t>
            </a:r>
            <a:r>
              <a:rPr sz="24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2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groups: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fixed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depending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number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guests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25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0347" y="897636"/>
            <a:ext cx="2807335" cy="59436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54305" rIns="0" bIns="0" rtlCol="0">
            <a:spAutoFit/>
          </a:bodyPr>
          <a:lstStyle/>
          <a:p>
            <a:pPr marL="769620">
              <a:lnSpc>
                <a:spcPct val="100000"/>
              </a:lnSpc>
              <a:spcBef>
                <a:spcPts val="1215"/>
              </a:spcBef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Food</a:t>
            </a:r>
            <a:r>
              <a:rPr sz="17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7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Drinks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0347" y="1708404"/>
            <a:ext cx="2807335" cy="59309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543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15"/>
              </a:spcBef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Hotel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0347" y="2517648"/>
            <a:ext cx="280733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Clothes</a:t>
            </a:r>
            <a:r>
              <a:rPr sz="1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(bride</a:t>
            </a:r>
            <a:r>
              <a:rPr sz="17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7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groom)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0347" y="3328415"/>
            <a:ext cx="2807335" cy="59309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543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15"/>
              </a:spcBef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7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band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0347" y="4137659"/>
            <a:ext cx="2807335" cy="59436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55575" rIns="0" bIns="0" rtlCol="0">
            <a:spAutoFit/>
          </a:bodyPr>
          <a:lstStyle/>
          <a:p>
            <a:pPr marL="607695">
              <a:lnSpc>
                <a:spcPct val="100000"/>
              </a:lnSpc>
              <a:spcBef>
                <a:spcPts val="1225"/>
              </a:spcBef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place</a:t>
            </a:r>
            <a:r>
              <a:rPr sz="17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7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venue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5255" y="897636"/>
            <a:ext cx="2809240" cy="59436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5430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215"/>
              </a:spcBef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Flowers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15255" y="1708404"/>
            <a:ext cx="2809240" cy="59309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54305" rIns="0" bIns="0" rtlCol="0">
            <a:spAutoFit/>
          </a:bodyPr>
          <a:lstStyle/>
          <a:p>
            <a:pPr marL="329565">
              <a:lnSpc>
                <a:spcPct val="100000"/>
              </a:lnSpc>
              <a:spcBef>
                <a:spcPts val="1215"/>
              </a:spcBef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Entertainers</a:t>
            </a:r>
            <a:r>
              <a:rPr sz="17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7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15255" y="2517648"/>
            <a:ext cx="280924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54940" rIns="0" bIns="0" rtlCol="0">
            <a:spAutoFit/>
          </a:bodyPr>
          <a:lstStyle/>
          <a:p>
            <a:pPr marL="843280">
              <a:lnSpc>
                <a:spcPct val="100000"/>
              </a:lnSpc>
              <a:spcBef>
                <a:spcPts val="1220"/>
              </a:spcBef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Church</a:t>
            </a:r>
            <a:r>
              <a:rPr sz="17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5255" y="3328415"/>
            <a:ext cx="2809240" cy="59309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54305" rIns="0" bIns="0" rtlCol="0">
            <a:spAutoFit/>
          </a:bodyPr>
          <a:lstStyle/>
          <a:p>
            <a:pPr marL="895350">
              <a:lnSpc>
                <a:spcPct val="100000"/>
              </a:lnSpc>
              <a:spcBef>
                <a:spcPts val="1215"/>
              </a:spcBef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sz="17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3723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 see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we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estimate</a:t>
            </a:r>
            <a:r>
              <a:rPr sz="2200" b="1" spc="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costs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food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&amp;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drinks,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hotel,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place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/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 venue</a:t>
            </a:r>
            <a:endParaRPr sz="22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616196" y="1132332"/>
          <a:ext cx="1440180" cy="25191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0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18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#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rooms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needed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room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#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guests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886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food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drinks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guest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271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848856" y="2680716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Food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drinks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57138" y="2702051"/>
            <a:ext cx="792480" cy="677545"/>
            <a:chOff x="6057138" y="2702051"/>
            <a:chExt cx="792480" cy="677545"/>
          </a:xfrm>
        </p:grpSpPr>
        <p:sp>
          <p:nvSpPr>
            <p:cNvPr id="6" name="object 6"/>
            <p:cNvSpPr/>
            <p:nvPr/>
          </p:nvSpPr>
          <p:spPr>
            <a:xfrm>
              <a:off x="6057138" y="2702051"/>
              <a:ext cx="792480" cy="677545"/>
            </a:xfrm>
            <a:custGeom>
              <a:avLst/>
              <a:gdLst/>
              <a:ahLst/>
              <a:cxnLst/>
              <a:rect l="l" t="t" r="r" b="b"/>
              <a:pathLst>
                <a:path w="792479" h="677545">
                  <a:moveTo>
                    <a:pt x="792099" y="266954"/>
                  </a:moveTo>
                  <a:lnTo>
                    <a:pt x="763143" y="252476"/>
                  </a:lnTo>
                  <a:lnTo>
                    <a:pt x="705231" y="223520"/>
                  </a:lnTo>
                  <a:lnTo>
                    <a:pt x="705231" y="224028"/>
                  </a:lnTo>
                  <a:lnTo>
                    <a:pt x="705231" y="252476"/>
                  </a:lnTo>
                  <a:lnTo>
                    <a:pt x="410464" y="252476"/>
                  </a:lnTo>
                  <a:lnTo>
                    <a:pt x="410464" y="28956"/>
                  </a:lnTo>
                  <a:lnTo>
                    <a:pt x="410464" y="14478"/>
                  </a:lnTo>
                  <a:lnTo>
                    <a:pt x="410464" y="6477"/>
                  </a:lnTo>
                  <a:lnTo>
                    <a:pt x="403987" y="0"/>
                  </a:lnTo>
                  <a:lnTo>
                    <a:pt x="0" y="0"/>
                  </a:lnTo>
                  <a:lnTo>
                    <a:pt x="0" y="28956"/>
                  </a:lnTo>
                  <a:lnTo>
                    <a:pt x="381508" y="28956"/>
                  </a:lnTo>
                  <a:lnTo>
                    <a:pt x="381508" y="259461"/>
                  </a:lnTo>
                  <a:lnTo>
                    <a:pt x="381508" y="274955"/>
                  </a:lnTo>
                  <a:lnTo>
                    <a:pt x="381508" y="648589"/>
                  </a:lnTo>
                  <a:lnTo>
                    <a:pt x="0" y="648589"/>
                  </a:lnTo>
                  <a:lnTo>
                    <a:pt x="0" y="677545"/>
                  </a:lnTo>
                  <a:lnTo>
                    <a:pt x="403987" y="677545"/>
                  </a:lnTo>
                  <a:lnTo>
                    <a:pt x="410464" y="671068"/>
                  </a:lnTo>
                  <a:lnTo>
                    <a:pt x="410464" y="663067"/>
                  </a:lnTo>
                  <a:lnTo>
                    <a:pt x="410464" y="648589"/>
                  </a:lnTo>
                  <a:lnTo>
                    <a:pt x="410464" y="281940"/>
                  </a:lnTo>
                  <a:lnTo>
                    <a:pt x="705231" y="281940"/>
                  </a:lnTo>
                  <a:lnTo>
                    <a:pt x="705231" y="310388"/>
                  </a:lnTo>
                  <a:lnTo>
                    <a:pt x="705231" y="310896"/>
                  </a:lnTo>
                  <a:lnTo>
                    <a:pt x="763143" y="281940"/>
                  </a:lnTo>
                  <a:lnTo>
                    <a:pt x="792099" y="267462"/>
                  </a:lnTo>
                  <a:lnTo>
                    <a:pt x="791591" y="267208"/>
                  </a:lnTo>
                  <a:lnTo>
                    <a:pt x="792099" y="2669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72784" y="28498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1" y="0"/>
                  </a:move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1"/>
                  </a:lnTo>
                  <a:lnTo>
                    <a:pt x="6424" y="227636"/>
                  </a:lnTo>
                  <a:lnTo>
                    <a:pt x="24553" y="270594"/>
                  </a:lnTo>
                  <a:lnTo>
                    <a:pt x="52673" y="306990"/>
                  </a:lnTo>
                  <a:lnTo>
                    <a:pt x="89069" y="335110"/>
                  </a:lnTo>
                  <a:lnTo>
                    <a:pt x="132027" y="353239"/>
                  </a:lnTo>
                  <a:lnTo>
                    <a:pt x="179831" y="359663"/>
                  </a:lnTo>
                  <a:lnTo>
                    <a:pt x="227636" y="353239"/>
                  </a:lnTo>
                  <a:lnTo>
                    <a:pt x="270594" y="335110"/>
                  </a:lnTo>
                  <a:lnTo>
                    <a:pt x="306990" y="306990"/>
                  </a:lnTo>
                  <a:lnTo>
                    <a:pt x="335110" y="270594"/>
                  </a:lnTo>
                  <a:lnTo>
                    <a:pt x="353239" y="227636"/>
                  </a:lnTo>
                  <a:lnTo>
                    <a:pt x="359663" y="179831"/>
                  </a:lnTo>
                  <a:lnTo>
                    <a:pt x="353239" y="132027"/>
                  </a:lnTo>
                  <a:lnTo>
                    <a:pt x="335110" y="89069"/>
                  </a:lnTo>
                  <a:lnTo>
                    <a:pt x="306990" y="52673"/>
                  </a:lnTo>
                  <a:lnTo>
                    <a:pt x="270594" y="24553"/>
                  </a:lnTo>
                  <a:lnTo>
                    <a:pt x="227636" y="642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72784" y="28498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79831"/>
                  </a:moveTo>
                  <a:lnTo>
                    <a:pt x="6424" y="132027"/>
                  </a:lnTo>
                  <a:lnTo>
                    <a:pt x="24553" y="89069"/>
                  </a:lnTo>
                  <a:lnTo>
                    <a:pt x="52673" y="52673"/>
                  </a:lnTo>
                  <a:lnTo>
                    <a:pt x="89069" y="24553"/>
                  </a:lnTo>
                  <a:lnTo>
                    <a:pt x="132027" y="6424"/>
                  </a:lnTo>
                  <a:lnTo>
                    <a:pt x="179831" y="0"/>
                  </a:lnTo>
                  <a:lnTo>
                    <a:pt x="227636" y="6424"/>
                  </a:lnTo>
                  <a:lnTo>
                    <a:pt x="270594" y="24553"/>
                  </a:lnTo>
                  <a:lnTo>
                    <a:pt x="306990" y="52673"/>
                  </a:lnTo>
                  <a:lnTo>
                    <a:pt x="335110" y="89069"/>
                  </a:lnTo>
                  <a:lnTo>
                    <a:pt x="353239" y="132027"/>
                  </a:lnTo>
                  <a:lnTo>
                    <a:pt x="359663" y="179831"/>
                  </a:lnTo>
                  <a:lnTo>
                    <a:pt x="353239" y="227636"/>
                  </a:lnTo>
                  <a:lnTo>
                    <a:pt x="335110" y="270594"/>
                  </a:lnTo>
                  <a:lnTo>
                    <a:pt x="306990" y="306990"/>
                  </a:lnTo>
                  <a:lnTo>
                    <a:pt x="270594" y="335110"/>
                  </a:lnTo>
                  <a:lnTo>
                    <a:pt x="227636" y="353239"/>
                  </a:lnTo>
                  <a:lnTo>
                    <a:pt x="179831" y="359663"/>
                  </a:lnTo>
                  <a:lnTo>
                    <a:pt x="132027" y="353239"/>
                  </a:lnTo>
                  <a:lnTo>
                    <a:pt x="89069" y="335110"/>
                  </a:lnTo>
                  <a:lnTo>
                    <a:pt x="52673" y="306990"/>
                  </a:lnTo>
                  <a:lnTo>
                    <a:pt x="24553" y="270594"/>
                  </a:lnTo>
                  <a:lnTo>
                    <a:pt x="6424" y="227636"/>
                  </a:lnTo>
                  <a:lnTo>
                    <a:pt x="0" y="17983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876288" y="1467611"/>
            <a:ext cx="1412875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Hotel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91147" y="2865501"/>
            <a:ext cx="12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57138" y="1406652"/>
            <a:ext cx="820419" cy="677545"/>
            <a:chOff x="6057138" y="1406652"/>
            <a:chExt cx="820419" cy="677545"/>
          </a:xfrm>
        </p:grpSpPr>
        <p:sp>
          <p:nvSpPr>
            <p:cNvPr id="12" name="object 12"/>
            <p:cNvSpPr/>
            <p:nvPr/>
          </p:nvSpPr>
          <p:spPr>
            <a:xfrm>
              <a:off x="6057138" y="1406651"/>
              <a:ext cx="820419" cy="677545"/>
            </a:xfrm>
            <a:custGeom>
              <a:avLst/>
              <a:gdLst/>
              <a:ahLst/>
              <a:cxnLst/>
              <a:rect l="l" t="t" r="r" b="b"/>
              <a:pathLst>
                <a:path w="820420" h="677544">
                  <a:moveTo>
                    <a:pt x="820166" y="349758"/>
                  </a:moveTo>
                  <a:lnTo>
                    <a:pt x="791210" y="335280"/>
                  </a:lnTo>
                  <a:lnTo>
                    <a:pt x="733298" y="306324"/>
                  </a:lnTo>
                  <a:lnTo>
                    <a:pt x="733298" y="335280"/>
                  </a:lnTo>
                  <a:lnTo>
                    <a:pt x="424561" y="335280"/>
                  </a:lnTo>
                  <a:lnTo>
                    <a:pt x="424561" y="28956"/>
                  </a:lnTo>
                  <a:lnTo>
                    <a:pt x="424561" y="14478"/>
                  </a:lnTo>
                  <a:lnTo>
                    <a:pt x="424561" y="6477"/>
                  </a:lnTo>
                  <a:lnTo>
                    <a:pt x="418084" y="0"/>
                  </a:lnTo>
                  <a:lnTo>
                    <a:pt x="0" y="0"/>
                  </a:lnTo>
                  <a:lnTo>
                    <a:pt x="0" y="28956"/>
                  </a:lnTo>
                  <a:lnTo>
                    <a:pt x="395605" y="28956"/>
                  </a:lnTo>
                  <a:lnTo>
                    <a:pt x="395605" y="341757"/>
                  </a:lnTo>
                  <a:lnTo>
                    <a:pt x="395605" y="357759"/>
                  </a:lnTo>
                  <a:lnTo>
                    <a:pt x="395605" y="648081"/>
                  </a:lnTo>
                  <a:lnTo>
                    <a:pt x="0" y="648081"/>
                  </a:lnTo>
                  <a:lnTo>
                    <a:pt x="0" y="677037"/>
                  </a:lnTo>
                  <a:lnTo>
                    <a:pt x="418084" y="677037"/>
                  </a:lnTo>
                  <a:lnTo>
                    <a:pt x="424561" y="670560"/>
                  </a:lnTo>
                  <a:lnTo>
                    <a:pt x="424561" y="662559"/>
                  </a:lnTo>
                  <a:lnTo>
                    <a:pt x="424561" y="648081"/>
                  </a:lnTo>
                  <a:lnTo>
                    <a:pt x="424561" y="364236"/>
                  </a:lnTo>
                  <a:lnTo>
                    <a:pt x="733298" y="364236"/>
                  </a:lnTo>
                  <a:lnTo>
                    <a:pt x="733298" y="393192"/>
                  </a:lnTo>
                  <a:lnTo>
                    <a:pt x="791210" y="364236"/>
                  </a:lnTo>
                  <a:lnTo>
                    <a:pt x="820166" y="3497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72784" y="1552956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5" h="361314">
                  <a:moveTo>
                    <a:pt x="179831" y="0"/>
                  </a:moveTo>
                  <a:lnTo>
                    <a:pt x="132027" y="6454"/>
                  </a:lnTo>
                  <a:lnTo>
                    <a:pt x="89069" y="24666"/>
                  </a:lnTo>
                  <a:lnTo>
                    <a:pt x="52673" y="52911"/>
                  </a:lnTo>
                  <a:lnTo>
                    <a:pt x="24553" y="89464"/>
                  </a:lnTo>
                  <a:lnTo>
                    <a:pt x="6424" y="132600"/>
                  </a:lnTo>
                  <a:lnTo>
                    <a:pt x="0" y="180594"/>
                  </a:lnTo>
                  <a:lnTo>
                    <a:pt x="6424" y="228587"/>
                  </a:lnTo>
                  <a:lnTo>
                    <a:pt x="24553" y="271723"/>
                  </a:lnTo>
                  <a:lnTo>
                    <a:pt x="52673" y="308276"/>
                  </a:lnTo>
                  <a:lnTo>
                    <a:pt x="89069" y="336521"/>
                  </a:lnTo>
                  <a:lnTo>
                    <a:pt x="132027" y="354733"/>
                  </a:lnTo>
                  <a:lnTo>
                    <a:pt x="179831" y="361188"/>
                  </a:lnTo>
                  <a:lnTo>
                    <a:pt x="227636" y="354733"/>
                  </a:lnTo>
                  <a:lnTo>
                    <a:pt x="270594" y="336521"/>
                  </a:lnTo>
                  <a:lnTo>
                    <a:pt x="306990" y="308276"/>
                  </a:lnTo>
                  <a:lnTo>
                    <a:pt x="335110" y="271723"/>
                  </a:lnTo>
                  <a:lnTo>
                    <a:pt x="353239" y="228587"/>
                  </a:lnTo>
                  <a:lnTo>
                    <a:pt x="359663" y="180594"/>
                  </a:lnTo>
                  <a:lnTo>
                    <a:pt x="353239" y="132600"/>
                  </a:lnTo>
                  <a:lnTo>
                    <a:pt x="335110" y="89464"/>
                  </a:lnTo>
                  <a:lnTo>
                    <a:pt x="306990" y="52911"/>
                  </a:lnTo>
                  <a:lnTo>
                    <a:pt x="270594" y="24666"/>
                  </a:lnTo>
                  <a:lnTo>
                    <a:pt x="227636" y="645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72784" y="1552956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5" h="361314">
                  <a:moveTo>
                    <a:pt x="0" y="180594"/>
                  </a:moveTo>
                  <a:lnTo>
                    <a:pt x="6424" y="132600"/>
                  </a:lnTo>
                  <a:lnTo>
                    <a:pt x="24553" y="89464"/>
                  </a:lnTo>
                  <a:lnTo>
                    <a:pt x="52673" y="52911"/>
                  </a:lnTo>
                  <a:lnTo>
                    <a:pt x="89069" y="24666"/>
                  </a:lnTo>
                  <a:lnTo>
                    <a:pt x="132027" y="6454"/>
                  </a:lnTo>
                  <a:lnTo>
                    <a:pt x="179831" y="0"/>
                  </a:lnTo>
                  <a:lnTo>
                    <a:pt x="227636" y="6454"/>
                  </a:lnTo>
                  <a:lnTo>
                    <a:pt x="270594" y="24666"/>
                  </a:lnTo>
                  <a:lnTo>
                    <a:pt x="306990" y="52911"/>
                  </a:lnTo>
                  <a:lnTo>
                    <a:pt x="335110" y="89464"/>
                  </a:lnTo>
                  <a:lnTo>
                    <a:pt x="353239" y="132600"/>
                  </a:lnTo>
                  <a:lnTo>
                    <a:pt x="359663" y="180594"/>
                  </a:lnTo>
                  <a:lnTo>
                    <a:pt x="353239" y="228587"/>
                  </a:lnTo>
                  <a:lnTo>
                    <a:pt x="335110" y="271723"/>
                  </a:lnTo>
                  <a:lnTo>
                    <a:pt x="306990" y="308276"/>
                  </a:lnTo>
                  <a:lnTo>
                    <a:pt x="270594" y="336521"/>
                  </a:lnTo>
                  <a:lnTo>
                    <a:pt x="227636" y="354733"/>
                  </a:lnTo>
                  <a:lnTo>
                    <a:pt x="179831" y="361188"/>
                  </a:lnTo>
                  <a:lnTo>
                    <a:pt x="132027" y="354733"/>
                  </a:lnTo>
                  <a:lnTo>
                    <a:pt x="89069" y="336521"/>
                  </a:lnTo>
                  <a:lnTo>
                    <a:pt x="52673" y="308276"/>
                  </a:lnTo>
                  <a:lnTo>
                    <a:pt x="24553" y="271723"/>
                  </a:lnTo>
                  <a:lnTo>
                    <a:pt x="6424" y="228587"/>
                  </a:lnTo>
                  <a:lnTo>
                    <a:pt x="0" y="18059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391147" y="1568653"/>
            <a:ext cx="1250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41804" y="1089660"/>
            <a:ext cx="2375535" cy="1642110"/>
          </a:xfrm>
          <a:custGeom>
            <a:avLst/>
            <a:gdLst/>
            <a:ahLst/>
            <a:cxnLst/>
            <a:rect l="l" t="t" r="r" b="b"/>
            <a:pathLst>
              <a:path w="2375535" h="1642110">
                <a:moveTo>
                  <a:pt x="156209" y="28955"/>
                </a:moveTo>
                <a:lnTo>
                  <a:pt x="6476" y="28955"/>
                </a:lnTo>
                <a:lnTo>
                  <a:pt x="0" y="35432"/>
                </a:lnTo>
                <a:lnTo>
                  <a:pt x="0" y="1635633"/>
                </a:lnTo>
                <a:lnTo>
                  <a:pt x="6476" y="1642109"/>
                </a:lnTo>
                <a:lnTo>
                  <a:pt x="2375154" y="1642109"/>
                </a:lnTo>
                <a:lnTo>
                  <a:pt x="2375154" y="1627632"/>
                </a:lnTo>
                <a:lnTo>
                  <a:pt x="28956" y="1627632"/>
                </a:lnTo>
                <a:lnTo>
                  <a:pt x="14477" y="1613153"/>
                </a:lnTo>
                <a:lnTo>
                  <a:pt x="28956" y="1613153"/>
                </a:lnTo>
                <a:lnTo>
                  <a:pt x="28956" y="57912"/>
                </a:lnTo>
                <a:lnTo>
                  <a:pt x="14477" y="57912"/>
                </a:lnTo>
                <a:lnTo>
                  <a:pt x="28956" y="43434"/>
                </a:lnTo>
                <a:lnTo>
                  <a:pt x="156209" y="43434"/>
                </a:lnTo>
                <a:lnTo>
                  <a:pt x="156209" y="28955"/>
                </a:lnTo>
                <a:close/>
              </a:path>
              <a:path w="2375535" h="1642110">
                <a:moveTo>
                  <a:pt x="28956" y="1613153"/>
                </a:moveTo>
                <a:lnTo>
                  <a:pt x="14477" y="1613153"/>
                </a:lnTo>
                <a:lnTo>
                  <a:pt x="28956" y="1627632"/>
                </a:lnTo>
                <a:lnTo>
                  <a:pt x="28956" y="1613153"/>
                </a:lnTo>
                <a:close/>
              </a:path>
              <a:path w="2375535" h="1642110">
                <a:moveTo>
                  <a:pt x="2375154" y="1613153"/>
                </a:moveTo>
                <a:lnTo>
                  <a:pt x="28956" y="1613153"/>
                </a:lnTo>
                <a:lnTo>
                  <a:pt x="28956" y="1627632"/>
                </a:lnTo>
                <a:lnTo>
                  <a:pt x="2375154" y="1627632"/>
                </a:lnTo>
                <a:lnTo>
                  <a:pt x="2375154" y="1613153"/>
                </a:lnTo>
                <a:close/>
              </a:path>
              <a:path w="2375535" h="1642110">
                <a:moveTo>
                  <a:pt x="156209" y="0"/>
                </a:moveTo>
                <a:lnTo>
                  <a:pt x="156209" y="86867"/>
                </a:lnTo>
                <a:lnTo>
                  <a:pt x="214121" y="57912"/>
                </a:lnTo>
                <a:lnTo>
                  <a:pt x="170687" y="57912"/>
                </a:lnTo>
                <a:lnTo>
                  <a:pt x="170687" y="28955"/>
                </a:lnTo>
                <a:lnTo>
                  <a:pt x="214121" y="28955"/>
                </a:lnTo>
                <a:lnTo>
                  <a:pt x="156209" y="0"/>
                </a:lnTo>
                <a:close/>
              </a:path>
              <a:path w="2375535" h="1642110">
                <a:moveTo>
                  <a:pt x="28956" y="43434"/>
                </a:moveTo>
                <a:lnTo>
                  <a:pt x="14477" y="57912"/>
                </a:lnTo>
                <a:lnTo>
                  <a:pt x="28956" y="57912"/>
                </a:lnTo>
                <a:lnTo>
                  <a:pt x="28956" y="43434"/>
                </a:lnTo>
                <a:close/>
              </a:path>
              <a:path w="2375535" h="1642110">
                <a:moveTo>
                  <a:pt x="156209" y="43434"/>
                </a:moveTo>
                <a:lnTo>
                  <a:pt x="28956" y="43434"/>
                </a:lnTo>
                <a:lnTo>
                  <a:pt x="28956" y="57912"/>
                </a:lnTo>
                <a:lnTo>
                  <a:pt x="156209" y="57912"/>
                </a:lnTo>
                <a:lnTo>
                  <a:pt x="156209" y="43434"/>
                </a:lnTo>
                <a:close/>
              </a:path>
              <a:path w="2375535" h="1642110">
                <a:moveTo>
                  <a:pt x="214121" y="28955"/>
                </a:moveTo>
                <a:lnTo>
                  <a:pt x="170687" y="28955"/>
                </a:lnTo>
                <a:lnTo>
                  <a:pt x="170687" y="57912"/>
                </a:lnTo>
                <a:lnTo>
                  <a:pt x="214121" y="57912"/>
                </a:lnTo>
                <a:lnTo>
                  <a:pt x="243077" y="43434"/>
                </a:lnTo>
                <a:lnTo>
                  <a:pt x="214121" y="28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484120" y="1493519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965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6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guests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room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84120" y="844296"/>
            <a:ext cx="1440180" cy="576580"/>
          </a:xfrm>
          <a:custGeom>
            <a:avLst/>
            <a:gdLst/>
            <a:ahLst/>
            <a:cxnLst/>
            <a:rect l="l" t="t" r="r" b="b"/>
            <a:pathLst>
              <a:path w="1440179" h="576580">
                <a:moveTo>
                  <a:pt x="1440180" y="0"/>
                </a:moveTo>
                <a:lnTo>
                  <a:pt x="0" y="0"/>
                </a:lnTo>
                <a:lnTo>
                  <a:pt x="0" y="576072"/>
                </a:lnTo>
                <a:lnTo>
                  <a:pt x="1440180" y="576072"/>
                </a:lnTo>
                <a:lnTo>
                  <a:pt x="144018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484120" y="927353"/>
            <a:ext cx="1440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10858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guest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requiring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hotel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018538" y="1089660"/>
            <a:ext cx="2598420" cy="708025"/>
            <a:chOff x="2018538" y="1089660"/>
            <a:chExt cx="2598420" cy="708025"/>
          </a:xfrm>
        </p:grpSpPr>
        <p:sp>
          <p:nvSpPr>
            <p:cNvPr id="21" name="object 21"/>
            <p:cNvSpPr/>
            <p:nvPr/>
          </p:nvSpPr>
          <p:spPr>
            <a:xfrm>
              <a:off x="2018538" y="1089659"/>
              <a:ext cx="2598420" cy="708025"/>
            </a:xfrm>
            <a:custGeom>
              <a:avLst/>
              <a:gdLst/>
              <a:ahLst/>
              <a:cxnLst/>
              <a:rect l="l" t="t" r="r" b="b"/>
              <a:pathLst>
                <a:path w="2598420" h="708025">
                  <a:moveTo>
                    <a:pt x="465582" y="43434"/>
                  </a:moveTo>
                  <a:lnTo>
                    <a:pt x="436613" y="28956"/>
                  </a:lnTo>
                  <a:lnTo>
                    <a:pt x="378714" y="0"/>
                  </a:lnTo>
                  <a:lnTo>
                    <a:pt x="378714" y="28956"/>
                  </a:lnTo>
                  <a:lnTo>
                    <a:pt x="224790" y="28956"/>
                  </a:lnTo>
                  <a:lnTo>
                    <a:pt x="218313" y="35433"/>
                  </a:lnTo>
                  <a:lnTo>
                    <a:pt x="218313" y="350520"/>
                  </a:lnTo>
                  <a:lnTo>
                    <a:pt x="0" y="350520"/>
                  </a:lnTo>
                  <a:lnTo>
                    <a:pt x="0" y="379476"/>
                  </a:lnTo>
                  <a:lnTo>
                    <a:pt x="240792" y="379476"/>
                  </a:lnTo>
                  <a:lnTo>
                    <a:pt x="247269" y="372999"/>
                  </a:lnTo>
                  <a:lnTo>
                    <a:pt x="247269" y="364998"/>
                  </a:lnTo>
                  <a:lnTo>
                    <a:pt x="247269" y="350520"/>
                  </a:lnTo>
                  <a:lnTo>
                    <a:pt x="247269" y="57912"/>
                  </a:lnTo>
                  <a:lnTo>
                    <a:pt x="378714" y="57912"/>
                  </a:lnTo>
                  <a:lnTo>
                    <a:pt x="378714" y="86868"/>
                  </a:lnTo>
                  <a:lnTo>
                    <a:pt x="436626" y="57912"/>
                  </a:lnTo>
                  <a:lnTo>
                    <a:pt x="465582" y="43434"/>
                  </a:lnTo>
                  <a:close/>
                </a:path>
                <a:path w="2598420" h="708025">
                  <a:moveTo>
                    <a:pt x="2598420" y="331470"/>
                  </a:moveTo>
                  <a:lnTo>
                    <a:pt x="2569464" y="316992"/>
                  </a:lnTo>
                  <a:lnTo>
                    <a:pt x="2511552" y="288036"/>
                  </a:lnTo>
                  <a:lnTo>
                    <a:pt x="2511552" y="316992"/>
                  </a:lnTo>
                  <a:lnTo>
                    <a:pt x="2266950" y="316992"/>
                  </a:lnTo>
                  <a:lnTo>
                    <a:pt x="2266950" y="57912"/>
                  </a:lnTo>
                  <a:lnTo>
                    <a:pt x="2266950" y="43434"/>
                  </a:lnTo>
                  <a:lnTo>
                    <a:pt x="2266950" y="35433"/>
                  </a:lnTo>
                  <a:lnTo>
                    <a:pt x="2260473" y="28956"/>
                  </a:lnTo>
                  <a:lnTo>
                    <a:pt x="1906524" y="28956"/>
                  </a:lnTo>
                  <a:lnTo>
                    <a:pt x="1906524" y="57912"/>
                  </a:lnTo>
                  <a:lnTo>
                    <a:pt x="2237994" y="57912"/>
                  </a:lnTo>
                  <a:lnTo>
                    <a:pt x="2237994" y="323469"/>
                  </a:lnTo>
                  <a:lnTo>
                    <a:pt x="2237994" y="339471"/>
                  </a:lnTo>
                  <a:lnTo>
                    <a:pt x="2237994" y="679069"/>
                  </a:lnTo>
                  <a:lnTo>
                    <a:pt x="1906524" y="679069"/>
                  </a:lnTo>
                  <a:lnTo>
                    <a:pt x="1906524" y="708025"/>
                  </a:lnTo>
                  <a:lnTo>
                    <a:pt x="2260473" y="708025"/>
                  </a:lnTo>
                  <a:lnTo>
                    <a:pt x="2266950" y="701548"/>
                  </a:lnTo>
                  <a:lnTo>
                    <a:pt x="2266950" y="693547"/>
                  </a:lnTo>
                  <a:lnTo>
                    <a:pt x="2266950" y="679069"/>
                  </a:lnTo>
                  <a:lnTo>
                    <a:pt x="2266950" y="345948"/>
                  </a:lnTo>
                  <a:lnTo>
                    <a:pt x="2511552" y="345948"/>
                  </a:lnTo>
                  <a:lnTo>
                    <a:pt x="2511552" y="374904"/>
                  </a:lnTo>
                  <a:lnTo>
                    <a:pt x="2569451" y="345948"/>
                  </a:lnTo>
                  <a:lnTo>
                    <a:pt x="2598420" y="3314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20895" y="121462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1" y="0"/>
                  </a:move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2"/>
                  </a:lnTo>
                  <a:lnTo>
                    <a:pt x="6424" y="227636"/>
                  </a:lnTo>
                  <a:lnTo>
                    <a:pt x="24553" y="270594"/>
                  </a:lnTo>
                  <a:lnTo>
                    <a:pt x="52673" y="306990"/>
                  </a:lnTo>
                  <a:lnTo>
                    <a:pt x="89069" y="335110"/>
                  </a:lnTo>
                  <a:lnTo>
                    <a:pt x="132027" y="353239"/>
                  </a:lnTo>
                  <a:lnTo>
                    <a:pt x="179831" y="359663"/>
                  </a:lnTo>
                  <a:lnTo>
                    <a:pt x="227636" y="353239"/>
                  </a:lnTo>
                  <a:lnTo>
                    <a:pt x="270594" y="335110"/>
                  </a:lnTo>
                  <a:lnTo>
                    <a:pt x="306990" y="306990"/>
                  </a:lnTo>
                  <a:lnTo>
                    <a:pt x="335110" y="270594"/>
                  </a:lnTo>
                  <a:lnTo>
                    <a:pt x="353239" y="227636"/>
                  </a:lnTo>
                  <a:lnTo>
                    <a:pt x="359663" y="179832"/>
                  </a:lnTo>
                  <a:lnTo>
                    <a:pt x="353239" y="132027"/>
                  </a:lnTo>
                  <a:lnTo>
                    <a:pt x="335110" y="89069"/>
                  </a:lnTo>
                  <a:lnTo>
                    <a:pt x="306990" y="52673"/>
                  </a:lnTo>
                  <a:lnTo>
                    <a:pt x="270594" y="24553"/>
                  </a:lnTo>
                  <a:lnTo>
                    <a:pt x="227636" y="642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20895" y="121462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79832"/>
                  </a:moveTo>
                  <a:lnTo>
                    <a:pt x="6424" y="132027"/>
                  </a:lnTo>
                  <a:lnTo>
                    <a:pt x="24553" y="89069"/>
                  </a:lnTo>
                  <a:lnTo>
                    <a:pt x="52673" y="52673"/>
                  </a:lnTo>
                  <a:lnTo>
                    <a:pt x="89069" y="24553"/>
                  </a:lnTo>
                  <a:lnTo>
                    <a:pt x="132027" y="6424"/>
                  </a:lnTo>
                  <a:lnTo>
                    <a:pt x="179831" y="0"/>
                  </a:lnTo>
                  <a:lnTo>
                    <a:pt x="227636" y="6424"/>
                  </a:lnTo>
                  <a:lnTo>
                    <a:pt x="270594" y="24553"/>
                  </a:lnTo>
                  <a:lnTo>
                    <a:pt x="306990" y="52673"/>
                  </a:lnTo>
                  <a:lnTo>
                    <a:pt x="335110" y="89069"/>
                  </a:lnTo>
                  <a:lnTo>
                    <a:pt x="353239" y="132027"/>
                  </a:lnTo>
                  <a:lnTo>
                    <a:pt x="359663" y="179832"/>
                  </a:lnTo>
                  <a:lnTo>
                    <a:pt x="353239" y="227636"/>
                  </a:lnTo>
                  <a:lnTo>
                    <a:pt x="335110" y="270594"/>
                  </a:lnTo>
                  <a:lnTo>
                    <a:pt x="306990" y="306990"/>
                  </a:lnTo>
                  <a:lnTo>
                    <a:pt x="270594" y="335110"/>
                  </a:lnTo>
                  <a:lnTo>
                    <a:pt x="227636" y="353239"/>
                  </a:lnTo>
                  <a:lnTo>
                    <a:pt x="179831" y="359663"/>
                  </a:lnTo>
                  <a:lnTo>
                    <a:pt x="132027" y="353239"/>
                  </a:lnTo>
                  <a:lnTo>
                    <a:pt x="89069" y="335110"/>
                  </a:lnTo>
                  <a:lnTo>
                    <a:pt x="52673" y="306990"/>
                  </a:lnTo>
                  <a:lnTo>
                    <a:pt x="24553" y="270594"/>
                  </a:lnTo>
                  <a:lnTo>
                    <a:pt x="6424" y="227636"/>
                  </a:lnTo>
                  <a:lnTo>
                    <a:pt x="0" y="17983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77595" y="1165860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95250" rIns="0" bIns="0" rtlCol="0">
            <a:spAutoFit/>
          </a:bodyPr>
          <a:lstStyle/>
          <a:p>
            <a:pPr marL="91440" marR="398145">
              <a:lnSpc>
                <a:spcPct val="100000"/>
              </a:lnSpc>
              <a:spcBef>
                <a:spcPts val="75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% of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guest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requiring</a:t>
            </a:r>
            <a:r>
              <a:rPr sz="1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hotel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31894" y="1230248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÷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093722" y="1279905"/>
            <a:ext cx="372745" cy="374015"/>
            <a:chOff x="2093722" y="1279905"/>
            <a:chExt cx="372745" cy="374015"/>
          </a:xfrm>
        </p:grpSpPr>
        <p:sp>
          <p:nvSpPr>
            <p:cNvPr id="27" name="object 27"/>
            <p:cNvSpPr/>
            <p:nvPr/>
          </p:nvSpPr>
          <p:spPr>
            <a:xfrm>
              <a:off x="2100072" y="1286255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4" h="361314">
                  <a:moveTo>
                    <a:pt x="179831" y="0"/>
                  </a:moveTo>
                  <a:lnTo>
                    <a:pt x="132027" y="6454"/>
                  </a:lnTo>
                  <a:lnTo>
                    <a:pt x="89069" y="24666"/>
                  </a:lnTo>
                  <a:lnTo>
                    <a:pt x="52673" y="52911"/>
                  </a:lnTo>
                  <a:lnTo>
                    <a:pt x="24553" y="89464"/>
                  </a:lnTo>
                  <a:lnTo>
                    <a:pt x="6424" y="132600"/>
                  </a:lnTo>
                  <a:lnTo>
                    <a:pt x="0" y="180594"/>
                  </a:lnTo>
                  <a:lnTo>
                    <a:pt x="6424" y="228587"/>
                  </a:lnTo>
                  <a:lnTo>
                    <a:pt x="24553" y="271723"/>
                  </a:lnTo>
                  <a:lnTo>
                    <a:pt x="52673" y="308276"/>
                  </a:lnTo>
                  <a:lnTo>
                    <a:pt x="89069" y="336521"/>
                  </a:lnTo>
                  <a:lnTo>
                    <a:pt x="132027" y="354733"/>
                  </a:lnTo>
                  <a:lnTo>
                    <a:pt x="179831" y="361188"/>
                  </a:lnTo>
                  <a:lnTo>
                    <a:pt x="227636" y="354733"/>
                  </a:lnTo>
                  <a:lnTo>
                    <a:pt x="270594" y="336521"/>
                  </a:lnTo>
                  <a:lnTo>
                    <a:pt x="306990" y="308276"/>
                  </a:lnTo>
                  <a:lnTo>
                    <a:pt x="335110" y="271723"/>
                  </a:lnTo>
                  <a:lnTo>
                    <a:pt x="353239" y="228587"/>
                  </a:lnTo>
                  <a:lnTo>
                    <a:pt x="359663" y="180594"/>
                  </a:lnTo>
                  <a:lnTo>
                    <a:pt x="353239" y="132600"/>
                  </a:lnTo>
                  <a:lnTo>
                    <a:pt x="335110" y="89464"/>
                  </a:lnTo>
                  <a:lnTo>
                    <a:pt x="306990" y="52911"/>
                  </a:lnTo>
                  <a:lnTo>
                    <a:pt x="270594" y="24666"/>
                  </a:lnTo>
                  <a:lnTo>
                    <a:pt x="227636" y="645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100072" y="1286255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4" h="361314">
                  <a:moveTo>
                    <a:pt x="0" y="180594"/>
                  </a:moveTo>
                  <a:lnTo>
                    <a:pt x="6424" y="132600"/>
                  </a:lnTo>
                  <a:lnTo>
                    <a:pt x="24553" y="89464"/>
                  </a:lnTo>
                  <a:lnTo>
                    <a:pt x="52673" y="52911"/>
                  </a:lnTo>
                  <a:lnTo>
                    <a:pt x="89069" y="24666"/>
                  </a:lnTo>
                  <a:lnTo>
                    <a:pt x="132027" y="6454"/>
                  </a:lnTo>
                  <a:lnTo>
                    <a:pt x="179831" y="0"/>
                  </a:lnTo>
                  <a:lnTo>
                    <a:pt x="227636" y="6454"/>
                  </a:lnTo>
                  <a:lnTo>
                    <a:pt x="270594" y="24666"/>
                  </a:lnTo>
                  <a:lnTo>
                    <a:pt x="306990" y="52911"/>
                  </a:lnTo>
                  <a:lnTo>
                    <a:pt x="335110" y="89464"/>
                  </a:lnTo>
                  <a:lnTo>
                    <a:pt x="353239" y="132600"/>
                  </a:lnTo>
                  <a:lnTo>
                    <a:pt x="359663" y="180594"/>
                  </a:lnTo>
                  <a:lnTo>
                    <a:pt x="353239" y="228587"/>
                  </a:lnTo>
                  <a:lnTo>
                    <a:pt x="335110" y="271723"/>
                  </a:lnTo>
                  <a:lnTo>
                    <a:pt x="306990" y="308276"/>
                  </a:lnTo>
                  <a:lnTo>
                    <a:pt x="270594" y="336521"/>
                  </a:lnTo>
                  <a:lnTo>
                    <a:pt x="227636" y="354733"/>
                  </a:lnTo>
                  <a:lnTo>
                    <a:pt x="179831" y="361188"/>
                  </a:lnTo>
                  <a:lnTo>
                    <a:pt x="132027" y="354733"/>
                  </a:lnTo>
                  <a:lnTo>
                    <a:pt x="89069" y="336521"/>
                  </a:lnTo>
                  <a:lnTo>
                    <a:pt x="52673" y="308276"/>
                  </a:lnTo>
                  <a:lnTo>
                    <a:pt x="24553" y="271723"/>
                  </a:lnTo>
                  <a:lnTo>
                    <a:pt x="6424" y="228587"/>
                  </a:lnTo>
                  <a:lnTo>
                    <a:pt x="0" y="18059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218689" y="1302258"/>
            <a:ext cx="12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16196" y="3759708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sq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(space)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16196" y="4408932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sq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848856" y="4012691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Place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venue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6057138" y="4034028"/>
            <a:ext cx="792480" cy="677545"/>
            <a:chOff x="6057138" y="4034028"/>
            <a:chExt cx="792480" cy="677545"/>
          </a:xfrm>
        </p:grpSpPr>
        <p:sp>
          <p:nvSpPr>
            <p:cNvPr id="34" name="object 34"/>
            <p:cNvSpPr/>
            <p:nvPr/>
          </p:nvSpPr>
          <p:spPr>
            <a:xfrm>
              <a:off x="6057138" y="4034028"/>
              <a:ext cx="792480" cy="677545"/>
            </a:xfrm>
            <a:custGeom>
              <a:avLst/>
              <a:gdLst/>
              <a:ahLst/>
              <a:cxnLst/>
              <a:rect l="l" t="t" r="r" b="b"/>
              <a:pathLst>
                <a:path w="792479" h="677545">
                  <a:moveTo>
                    <a:pt x="792099" y="266966"/>
                  </a:moveTo>
                  <a:lnTo>
                    <a:pt x="763143" y="252488"/>
                  </a:lnTo>
                  <a:lnTo>
                    <a:pt x="705231" y="223532"/>
                  </a:lnTo>
                  <a:lnTo>
                    <a:pt x="705231" y="224028"/>
                  </a:lnTo>
                  <a:lnTo>
                    <a:pt x="705231" y="252488"/>
                  </a:lnTo>
                  <a:lnTo>
                    <a:pt x="410464" y="252488"/>
                  </a:lnTo>
                  <a:lnTo>
                    <a:pt x="410464" y="28956"/>
                  </a:lnTo>
                  <a:lnTo>
                    <a:pt x="410464" y="14478"/>
                  </a:lnTo>
                  <a:lnTo>
                    <a:pt x="410464" y="6477"/>
                  </a:lnTo>
                  <a:lnTo>
                    <a:pt x="403987" y="0"/>
                  </a:lnTo>
                  <a:lnTo>
                    <a:pt x="0" y="0"/>
                  </a:lnTo>
                  <a:lnTo>
                    <a:pt x="0" y="28956"/>
                  </a:lnTo>
                  <a:lnTo>
                    <a:pt x="381508" y="28956"/>
                  </a:lnTo>
                  <a:lnTo>
                    <a:pt x="381508" y="259461"/>
                  </a:lnTo>
                  <a:lnTo>
                    <a:pt x="381508" y="274955"/>
                  </a:lnTo>
                  <a:lnTo>
                    <a:pt x="381508" y="648563"/>
                  </a:lnTo>
                  <a:lnTo>
                    <a:pt x="0" y="648563"/>
                  </a:lnTo>
                  <a:lnTo>
                    <a:pt x="0" y="677519"/>
                  </a:lnTo>
                  <a:lnTo>
                    <a:pt x="403987" y="677519"/>
                  </a:lnTo>
                  <a:lnTo>
                    <a:pt x="410464" y="671042"/>
                  </a:lnTo>
                  <a:lnTo>
                    <a:pt x="410464" y="663041"/>
                  </a:lnTo>
                  <a:lnTo>
                    <a:pt x="410464" y="648563"/>
                  </a:lnTo>
                  <a:lnTo>
                    <a:pt x="410464" y="281940"/>
                  </a:lnTo>
                  <a:lnTo>
                    <a:pt x="705231" y="281940"/>
                  </a:lnTo>
                  <a:lnTo>
                    <a:pt x="705231" y="310400"/>
                  </a:lnTo>
                  <a:lnTo>
                    <a:pt x="705231" y="310896"/>
                  </a:lnTo>
                  <a:lnTo>
                    <a:pt x="763143" y="281940"/>
                  </a:lnTo>
                  <a:lnTo>
                    <a:pt x="792099" y="267462"/>
                  </a:lnTo>
                  <a:lnTo>
                    <a:pt x="791603" y="267220"/>
                  </a:lnTo>
                  <a:lnTo>
                    <a:pt x="792099" y="2669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272784" y="4181856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5" h="361314">
                  <a:moveTo>
                    <a:pt x="179831" y="0"/>
                  </a:moveTo>
                  <a:lnTo>
                    <a:pt x="132027" y="6450"/>
                  </a:lnTo>
                  <a:lnTo>
                    <a:pt x="89069" y="24654"/>
                  </a:lnTo>
                  <a:lnTo>
                    <a:pt x="52673" y="52892"/>
                  </a:lnTo>
                  <a:lnTo>
                    <a:pt x="24553" y="89441"/>
                  </a:lnTo>
                  <a:lnTo>
                    <a:pt x="6424" y="132582"/>
                  </a:lnTo>
                  <a:lnTo>
                    <a:pt x="0" y="180594"/>
                  </a:lnTo>
                  <a:lnTo>
                    <a:pt x="6424" y="228600"/>
                  </a:lnTo>
                  <a:lnTo>
                    <a:pt x="24553" y="271740"/>
                  </a:lnTo>
                  <a:lnTo>
                    <a:pt x="52673" y="308290"/>
                  </a:lnTo>
                  <a:lnTo>
                    <a:pt x="89069" y="336530"/>
                  </a:lnTo>
                  <a:lnTo>
                    <a:pt x="132027" y="354736"/>
                  </a:lnTo>
                  <a:lnTo>
                    <a:pt x="179831" y="361188"/>
                  </a:lnTo>
                  <a:lnTo>
                    <a:pt x="227636" y="354736"/>
                  </a:lnTo>
                  <a:lnTo>
                    <a:pt x="270594" y="336530"/>
                  </a:lnTo>
                  <a:lnTo>
                    <a:pt x="306990" y="308290"/>
                  </a:lnTo>
                  <a:lnTo>
                    <a:pt x="335110" y="271740"/>
                  </a:lnTo>
                  <a:lnTo>
                    <a:pt x="353239" y="228600"/>
                  </a:lnTo>
                  <a:lnTo>
                    <a:pt x="359663" y="180594"/>
                  </a:lnTo>
                  <a:lnTo>
                    <a:pt x="353239" y="132582"/>
                  </a:lnTo>
                  <a:lnTo>
                    <a:pt x="335110" y="89441"/>
                  </a:lnTo>
                  <a:lnTo>
                    <a:pt x="306990" y="52892"/>
                  </a:lnTo>
                  <a:lnTo>
                    <a:pt x="270594" y="24654"/>
                  </a:lnTo>
                  <a:lnTo>
                    <a:pt x="227636" y="6450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272784" y="4181856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5" h="361314">
                  <a:moveTo>
                    <a:pt x="0" y="180594"/>
                  </a:moveTo>
                  <a:lnTo>
                    <a:pt x="6424" y="132582"/>
                  </a:lnTo>
                  <a:lnTo>
                    <a:pt x="24553" y="89441"/>
                  </a:lnTo>
                  <a:lnTo>
                    <a:pt x="52673" y="52892"/>
                  </a:lnTo>
                  <a:lnTo>
                    <a:pt x="89069" y="24654"/>
                  </a:lnTo>
                  <a:lnTo>
                    <a:pt x="132027" y="6450"/>
                  </a:lnTo>
                  <a:lnTo>
                    <a:pt x="179831" y="0"/>
                  </a:lnTo>
                  <a:lnTo>
                    <a:pt x="227636" y="6450"/>
                  </a:lnTo>
                  <a:lnTo>
                    <a:pt x="270594" y="24654"/>
                  </a:lnTo>
                  <a:lnTo>
                    <a:pt x="306990" y="52892"/>
                  </a:lnTo>
                  <a:lnTo>
                    <a:pt x="335110" y="89441"/>
                  </a:lnTo>
                  <a:lnTo>
                    <a:pt x="353239" y="132582"/>
                  </a:lnTo>
                  <a:lnTo>
                    <a:pt x="359663" y="180594"/>
                  </a:lnTo>
                  <a:lnTo>
                    <a:pt x="353239" y="228600"/>
                  </a:lnTo>
                  <a:lnTo>
                    <a:pt x="335110" y="271740"/>
                  </a:lnTo>
                  <a:lnTo>
                    <a:pt x="306990" y="308290"/>
                  </a:lnTo>
                  <a:lnTo>
                    <a:pt x="270594" y="336530"/>
                  </a:lnTo>
                  <a:lnTo>
                    <a:pt x="227636" y="354736"/>
                  </a:lnTo>
                  <a:lnTo>
                    <a:pt x="179831" y="361188"/>
                  </a:lnTo>
                  <a:lnTo>
                    <a:pt x="132027" y="354736"/>
                  </a:lnTo>
                  <a:lnTo>
                    <a:pt x="89069" y="336530"/>
                  </a:lnTo>
                  <a:lnTo>
                    <a:pt x="52673" y="308290"/>
                  </a:lnTo>
                  <a:lnTo>
                    <a:pt x="24553" y="271740"/>
                  </a:lnTo>
                  <a:lnTo>
                    <a:pt x="6424" y="228600"/>
                  </a:lnTo>
                  <a:lnTo>
                    <a:pt x="0" y="18059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391147" y="4198416"/>
            <a:ext cx="12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217420" y="4073652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Space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guest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658361" y="2702051"/>
            <a:ext cx="971550" cy="1675130"/>
            <a:chOff x="3658361" y="2702051"/>
            <a:chExt cx="971550" cy="1675130"/>
          </a:xfrm>
        </p:grpSpPr>
        <p:sp>
          <p:nvSpPr>
            <p:cNvPr id="40" name="object 40"/>
            <p:cNvSpPr/>
            <p:nvPr/>
          </p:nvSpPr>
          <p:spPr>
            <a:xfrm>
              <a:off x="3658362" y="2702051"/>
              <a:ext cx="971550" cy="1675130"/>
            </a:xfrm>
            <a:custGeom>
              <a:avLst/>
              <a:gdLst/>
              <a:ahLst/>
              <a:cxnLst/>
              <a:rect l="l" t="t" r="r" b="b"/>
              <a:pathLst>
                <a:path w="971550" h="1675129">
                  <a:moveTo>
                    <a:pt x="971296" y="0"/>
                  </a:moveTo>
                  <a:lnTo>
                    <a:pt x="734695" y="0"/>
                  </a:lnTo>
                  <a:lnTo>
                    <a:pt x="728218" y="6477"/>
                  </a:lnTo>
                  <a:lnTo>
                    <a:pt x="728218" y="1331976"/>
                  </a:lnTo>
                  <a:lnTo>
                    <a:pt x="471551" y="1331976"/>
                  </a:lnTo>
                  <a:lnTo>
                    <a:pt x="465074" y="1338453"/>
                  </a:lnTo>
                  <a:lnTo>
                    <a:pt x="465074" y="1645983"/>
                  </a:lnTo>
                  <a:lnTo>
                    <a:pt x="0" y="1645983"/>
                  </a:lnTo>
                  <a:lnTo>
                    <a:pt x="0" y="1674939"/>
                  </a:lnTo>
                  <a:lnTo>
                    <a:pt x="487553" y="1674939"/>
                  </a:lnTo>
                  <a:lnTo>
                    <a:pt x="494030" y="1668449"/>
                  </a:lnTo>
                  <a:lnTo>
                    <a:pt x="494030" y="1660448"/>
                  </a:lnTo>
                  <a:lnTo>
                    <a:pt x="494030" y="1645983"/>
                  </a:lnTo>
                  <a:lnTo>
                    <a:pt x="494030" y="1360932"/>
                  </a:lnTo>
                  <a:lnTo>
                    <a:pt x="734085" y="1360932"/>
                  </a:lnTo>
                  <a:lnTo>
                    <a:pt x="734695" y="1361541"/>
                  </a:lnTo>
                  <a:lnTo>
                    <a:pt x="871728" y="1361541"/>
                  </a:lnTo>
                  <a:lnTo>
                    <a:pt x="871728" y="1390497"/>
                  </a:lnTo>
                  <a:lnTo>
                    <a:pt x="929640" y="1361541"/>
                  </a:lnTo>
                  <a:lnTo>
                    <a:pt x="958596" y="1347063"/>
                  </a:lnTo>
                  <a:lnTo>
                    <a:pt x="958176" y="1346860"/>
                  </a:lnTo>
                  <a:lnTo>
                    <a:pt x="958977" y="1346454"/>
                  </a:lnTo>
                  <a:lnTo>
                    <a:pt x="930021" y="1331976"/>
                  </a:lnTo>
                  <a:lnTo>
                    <a:pt x="872109" y="1303020"/>
                  </a:lnTo>
                  <a:lnTo>
                    <a:pt x="872109" y="1303820"/>
                  </a:lnTo>
                  <a:lnTo>
                    <a:pt x="871728" y="1303629"/>
                  </a:lnTo>
                  <a:lnTo>
                    <a:pt x="871728" y="1331976"/>
                  </a:lnTo>
                  <a:lnTo>
                    <a:pt x="757174" y="1331976"/>
                  </a:lnTo>
                  <a:lnTo>
                    <a:pt x="757174" y="28956"/>
                  </a:lnTo>
                  <a:lnTo>
                    <a:pt x="971296" y="28956"/>
                  </a:lnTo>
                  <a:lnTo>
                    <a:pt x="971296" y="14478"/>
                  </a:lnTo>
                  <a:lnTo>
                    <a:pt x="971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101083" y="3832859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5">
                  <a:moveTo>
                    <a:pt x="180593" y="0"/>
                  </a:moveTo>
                  <a:lnTo>
                    <a:pt x="132600" y="6424"/>
                  </a:lnTo>
                  <a:lnTo>
                    <a:pt x="89464" y="24553"/>
                  </a:lnTo>
                  <a:lnTo>
                    <a:pt x="52911" y="52673"/>
                  </a:lnTo>
                  <a:lnTo>
                    <a:pt x="24666" y="89069"/>
                  </a:lnTo>
                  <a:lnTo>
                    <a:pt x="6454" y="132027"/>
                  </a:lnTo>
                  <a:lnTo>
                    <a:pt x="0" y="179831"/>
                  </a:lnTo>
                  <a:lnTo>
                    <a:pt x="6454" y="227636"/>
                  </a:lnTo>
                  <a:lnTo>
                    <a:pt x="24666" y="270594"/>
                  </a:lnTo>
                  <a:lnTo>
                    <a:pt x="52911" y="306990"/>
                  </a:lnTo>
                  <a:lnTo>
                    <a:pt x="89464" y="335110"/>
                  </a:lnTo>
                  <a:lnTo>
                    <a:pt x="132600" y="353239"/>
                  </a:lnTo>
                  <a:lnTo>
                    <a:pt x="180593" y="359663"/>
                  </a:lnTo>
                  <a:lnTo>
                    <a:pt x="228587" y="353239"/>
                  </a:lnTo>
                  <a:lnTo>
                    <a:pt x="271723" y="335110"/>
                  </a:lnTo>
                  <a:lnTo>
                    <a:pt x="308276" y="306990"/>
                  </a:lnTo>
                  <a:lnTo>
                    <a:pt x="336521" y="270594"/>
                  </a:lnTo>
                  <a:lnTo>
                    <a:pt x="354733" y="227636"/>
                  </a:lnTo>
                  <a:lnTo>
                    <a:pt x="361188" y="179831"/>
                  </a:lnTo>
                  <a:lnTo>
                    <a:pt x="354733" y="132027"/>
                  </a:lnTo>
                  <a:lnTo>
                    <a:pt x="336521" y="89069"/>
                  </a:lnTo>
                  <a:lnTo>
                    <a:pt x="308276" y="52673"/>
                  </a:lnTo>
                  <a:lnTo>
                    <a:pt x="271723" y="24553"/>
                  </a:lnTo>
                  <a:lnTo>
                    <a:pt x="228587" y="6424"/>
                  </a:lnTo>
                  <a:lnTo>
                    <a:pt x="1805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101083" y="3832859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5">
                  <a:moveTo>
                    <a:pt x="0" y="179831"/>
                  </a:moveTo>
                  <a:lnTo>
                    <a:pt x="6454" y="132027"/>
                  </a:lnTo>
                  <a:lnTo>
                    <a:pt x="24666" y="89069"/>
                  </a:lnTo>
                  <a:lnTo>
                    <a:pt x="52911" y="52673"/>
                  </a:lnTo>
                  <a:lnTo>
                    <a:pt x="89464" y="24553"/>
                  </a:lnTo>
                  <a:lnTo>
                    <a:pt x="132600" y="6424"/>
                  </a:lnTo>
                  <a:lnTo>
                    <a:pt x="180593" y="0"/>
                  </a:lnTo>
                  <a:lnTo>
                    <a:pt x="228587" y="6424"/>
                  </a:lnTo>
                  <a:lnTo>
                    <a:pt x="271723" y="24553"/>
                  </a:lnTo>
                  <a:lnTo>
                    <a:pt x="308276" y="52673"/>
                  </a:lnTo>
                  <a:lnTo>
                    <a:pt x="336521" y="89069"/>
                  </a:lnTo>
                  <a:lnTo>
                    <a:pt x="354733" y="132027"/>
                  </a:lnTo>
                  <a:lnTo>
                    <a:pt x="361188" y="179831"/>
                  </a:lnTo>
                  <a:lnTo>
                    <a:pt x="354733" y="227636"/>
                  </a:lnTo>
                  <a:lnTo>
                    <a:pt x="336521" y="270594"/>
                  </a:lnTo>
                  <a:lnTo>
                    <a:pt x="308276" y="306990"/>
                  </a:lnTo>
                  <a:lnTo>
                    <a:pt x="271723" y="335110"/>
                  </a:lnTo>
                  <a:lnTo>
                    <a:pt x="228587" y="353239"/>
                  </a:lnTo>
                  <a:lnTo>
                    <a:pt x="180593" y="359663"/>
                  </a:lnTo>
                  <a:lnTo>
                    <a:pt x="132600" y="353239"/>
                  </a:lnTo>
                  <a:lnTo>
                    <a:pt x="89464" y="335110"/>
                  </a:lnTo>
                  <a:lnTo>
                    <a:pt x="52911" y="306990"/>
                  </a:lnTo>
                  <a:lnTo>
                    <a:pt x="24666" y="270594"/>
                  </a:lnTo>
                  <a:lnTo>
                    <a:pt x="6454" y="227636"/>
                  </a:lnTo>
                  <a:lnTo>
                    <a:pt x="0" y="17983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220336" y="3848811"/>
            <a:ext cx="12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26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99592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 see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we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estimate</a:t>
            </a:r>
            <a:r>
              <a:rPr sz="2200" b="1" spc="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costs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entertainment</a:t>
            </a:r>
            <a:r>
              <a:rPr sz="2200" b="1" spc="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flower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costs</a:t>
            </a:r>
            <a:endParaRPr sz="22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616196" y="1132332"/>
          <a:ext cx="1440180" cy="25191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0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18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#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kids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#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guests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886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food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drinks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guest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271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848856" y="2680716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Food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drinks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57138" y="2702051"/>
            <a:ext cx="792480" cy="677545"/>
            <a:chOff x="6057138" y="2702051"/>
            <a:chExt cx="792480" cy="677545"/>
          </a:xfrm>
        </p:grpSpPr>
        <p:sp>
          <p:nvSpPr>
            <p:cNvPr id="6" name="object 6"/>
            <p:cNvSpPr/>
            <p:nvPr/>
          </p:nvSpPr>
          <p:spPr>
            <a:xfrm>
              <a:off x="6057138" y="2702051"/>
              <a:ext cx="792480" cy="677545"/>
            </a:xfrm>
            <a:custGeom>
              <a:avLst/>
              <a:gdLst/>
              <a:ahLst/>
              <a:cxnLst/>
              <a:rect l="l" t="t" r="r" b="b"/>
              <a:pathLst>
                <a:path w="792479" h="677545">
                  <a:moveTo>
                    <a:pt x="792099" y="266954"/>
                  </a:moveTo>
                  <a:lnTo>
                    <a:pt x="763143" y="252476"/>
                  </a:lnTo>
                  <a:lnTo>
                    <a:pt x="705231" y="223520"/>
                  </a:lnTo>
                  <a:lnTo>
                    <a:pt x="705231" y="224028"/>
                  </a:lnTo>
                  <a:lnTo>
                    <a:pt x="705231" y="252476"/>
                  </a:lnTo>
                  <a:lnTo>
                    <a:pt x="410464" y="252476"/>
                  </a:lnTo>
                  <a:lnTo>
                    <a:pt x="410464" y="28956"/>
                  </a:lnTo>
                  <a:lnTo>
                    <a:pt x="410464" y="14478"/>
                  </a:lnTo>
                  <a:lnTo>
                    <a:pt x="410464" y="6477"/>
                  </a:lnTo>
                  <a:lnTo>
                    <a:pt x="403987" y="0"/>
                  </a:lnTo>
                  <a:lnTo>
                    <a:pt x="0" y="0"/>
                  </a:lnTo>
                  <a:lnTo>
                    <a:pt x="0" y="28956"/>
                  </a:lnTo>
                  <a:lnTo>
                    <a:pt x="381508" y="28956"/>
                  </a:lnTo>
                  <a:lnTo>
                    <a:pt x="381508" y="259461"/>
                  </a:lnTo>
                  <a:lnTo>
                    <a:pt x="381508" y="274955"/>
                  </a:lnTo>
                  <a:lnTo>
                    <a:pt x="381508" y="648589"/>
                  </a:lnTo>
                  <a:lnTo>
                    <a:pt x="0" y="648589"/>
                  </a:lnTo>
                  <a:lnTo>
                    <a:pt x="0" y="677545"/>
                  </a:lnTo>
                  <a:lnTo>
                    <a:pt x="403987" y="677545"/>
                  </a:lnTo>
                  <a:lnTo>
                    <a:pt x="410464" y="671068"/>
                  </a:lnTo>
                  <a:lnTo>
                    <a:pt x="410464" y="663067"/>
                  </a:lnTo>
                  <a:lnTo>
                    <a:pt x="410464" y="648589"/>
                  </a:lnTo>
                  <a:lnTo>
                    <a:pt x="410464" y="281940"/>
                  </a:lnTo>
                  <a:lnTo>
                    <a:pt x="705231" y="281940"/>
                  </a:lnTo>
                  <a:lnTo>
                    <a:pt x="705231" y="310388"/>
                  </a:lnTo>
                  <a:lnTo>
                    <a:pt x="705231" y="310896"/>
                  </a:lnTo>
                  <a:lnTo>
                    <a:pt x="763143" y="281940"/>
                  </a:lnTo>
                  <a:lnTo>
                    <a:pt x="792099" y="267462"/>
                  </a:lnTo>
                  <a:lnTo>
                    <a:pt x="791591" y="267208"/>
                  </a:lnTo>
                  <a:lnTo>
                    <a:pt x="792099" y="2669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72784" y="28498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1" y="0"/>
                  </a:move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1"/>
                  </a:lnTo>
                  <a:lnTo>
                    <a:pt x="6424" y="227636"/>
                  </a:lnTo>
                  <a:lnTo>
                    <a:pt x="24553" y="270594"/>
                  </a:lnTo>
                  <a:lnTo>
                    <a:pt x="52673" y="306990"/>
                  </a:lnTo>
                  <a:lnTo>
                    <a:pt x="89069" y="335110"/>
                  </a:lnTo>
                  <a:lnTo>
                    <a:pt x="132027" y="353239"/>
                  </a:lnTo>
                  <a:lnTo>
                    <a:pt x="179831" y="359663"/>
                  </a:lnTo>
                  <a:lnTo>
                    <a:pt x="227636" y="353239"/>
                  </a:lnTo>
                  <a:lnTo>
                    <a:pt x="270594" y="335110"/>
                  </a:lnTo>
                  <a:lnTo>
                    <a:pt x="306990" y="306990"/>
                  </a:lnTo>
                  <a:lnTo>
                    <a:pt x="335110" y="270594"/>
                  </a:lnTo>
                  <a:lnTo>
                    <a:pt x="353239" y="227636"/>
                  </a:lnTo>
                  <a:lnTo>
                    <a:pt x="359663" y="179831"/>
                  </a:lnTo>
                  <a:lnTo>
                    <a:pt x="353239" y="132027"/>
                  </a:lnTo>
                  <a:lnTo>
                    <a:pt x="335110" y="89069"/>
                  </a:lnTo>
                  <a:lnTo>
                    <a:pt x="306990" y="52673"/>
                  </a:lnTo>
                  <a:lnTo>
                    <a:pt x="270594" y="24553"/>
                  </a:lnTo>
                  <a:lnTo>
                    <a:pt x="227636" y="642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72784" y="28498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79831"/>
                  </a:moveTo>
                  <a:lnTo>
                    <a:pt x="6424" y="132027"/>
                  </a:lnTo>
                  <a:lnTo>
                    <a:pt x="24553" y="89069"/>
                  </a:lnTo>
                  <a:lnTo>
                    <a:pt x="52673" y="52673"/>
                  </a:lnTo>
                  <a:lnTo>
                    <a:pt x="89069" y="24553"/>
                  </a:lnTo>
                  <a:lnTo>
                    <a:pt x="132027" y="6424"/>
                  </a:lnTo>
                  <a:lnTo>
                    <a:pt x="179831" y="0"/>
                  </a:lnTo>
                  <a:lnTo>
                    <a:pt x="227636" y="6424"/>
                  </a:lnTo>
                  <a:lnTo>
                    <a:pt x="270594" y="24553"/>
                  </a:lnTo>
                  <a:lnTo>
                    <a:pt x="306990" y="52673"/>
                  </a:lnTo>
                  <a:lnTo>
                    <a:pt x="335110" y="89069"/>
                  </a:lnTo>
                  <a:lnTo>
                    <a:pt x="353239" y="132027"/>
                  </a:lnTo>
                  <a:lnTo>
                    <a:pt x="359663" y="179831"/>
                  </a:lnTo>
                  <a:lnTo>
                    <a:pt x="353239" y="227636"/>
                  </a:lnTo>
                  <a:lnTo>
                    <a:pt x="335110" y="270594"/>
                  </a:lnTo>
                  <a:lnTo>
                    <a:pt x="306990" y="306990"/>
                  </a:lnTo>
                  <a:lnTo>
                    <a:pt x="270594" y="335110"/>
                  </a:lnTo>
                  <a:lnTo>
                    <a:pt x="227636" y="353239"/>
                  </a:lnTo>
                  <a:lnTo>
                    <a:pt x="179831" y="359663"/>
                  </a:lnTo>
                  <a:lnTo>
                    <a:pt x="132027" y="353239"/>
                  </a:lnTo>
                  <a:lnTo>
                    <a:pt x="89069" y="335110"/>
                  </a:lnTo>
                  <a:lnTo>
                    <a:pt x="52673" y="306990"/>
                  </a:lnTo>
                  <a:lnTo>
                    <a:pt x="24553" y="270594"/>
                  </a:lnTo>
                  <a:lnTo>
                    <a:pt x="6424" y="227636"/>
                  </a:lnTo>
                  <a:lnTo>
                    <a:pt x="0" y="17983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876288" y="1467611"/>
            <a:ext cx="1412875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9588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5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Entertainment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91147" y="2865501"/>
            <a:ext cx="12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57138" y="1406652"/>
            <a:ext cx="820419" cy="677545"/>
            <a:chOff x="6057138" y="1406652"/>
            <a:chExt cx="820419" cy="677545"/>
          </a:xfrm>
        </p:grpSpPr>
        <p:sp>
          <p:nvSpPr>
            <p:cNvPr id="12" name="object 12"/>
            <p:cNvSpPr/>
            <p:nvPr/>
          </p:nvSpPr>
          <p:spPr>
            <a:xfrm>
              <a:off x="6057138" y="1406651"/>
              <a:ext cx="820419" cy="677545"/>
            </a:xfrm>
            <a:custGeom>
              <a:avLst/>
              <a:gdLst/>
              <a:ahLst/>
              <a:cxnLst/>
              <a:rect l="l" t="t" r="r" b="b"/>
              <a:pathLst>
                <a:path w="820420" h="677544">
                  <a:moveTo>
                    <a:pt x="820166" y="349758"/>
                  </a:moveTo>
                  <a:lnTo>
                    <a:pt x="791210" y="335280"/>
                  </a:lnTo>
                  <a:lnTo>
                    <a:pt x="733298" y="306324"/>
                  </a:lnTo>
                  <a:lnTo>
                    <a:pt x="733298" y="335280"/>
                  </a:lnTo>
                  <a:lnTo>
                    <a:pt x="424561" y="335280"/>
                  </a:lnTo>
                  <a:lnTo>
                    <a:pt x="424561" y="28956"/>
                  </a:lnTo>
                  <a:lnTo>
                    <a:pt x="424561" y="14478"/>
                  </a:lnTo>
                  <a:lnTo>
                    <a:pt x="424561" y="6477"/>
                  </a:lnTo>
                  <a:lnTo>
                    <a:pt x="418084" y="0"/>
                  </a:lnTo>
                  <a:lnTo>
                    <a:pt x="0" y="0"/>
                  </a:lnTo>
                  <a:lnTo>
                    <a:pt x="0" y="28956"/>
                  </a:lnTo>
                  <a:lnTo>
                    <a:pt x="395605" y="28956"/>
                  </a:lnTo>
                  <a:lnTo>
                    <a:pt x="395605" y="341757"/>
                  </a:lnTo>
                  <a:lnTo>
                    <a:pt x="395605" y="357759"/>
                  </a:lnTo>
                  <a:lnTo>
                    <a:pt x="395605" y="648081"/>
                  </a:lnTo>
                  <a:lnTo>
                    <a:pt x="0" y="648081"/>
                  </a:lnTo>
                  <a:lnTo>
                    <a:pt x="0" y="677037"/>
                  </a:lnTo>
                  <a:lnTo>
                    <a:pt x="418084" y="677037"/>
                  </a:lnTo>
                  <a:lnTo>
                    <a:pt x="424561" y="670560"/>
                  </a:lnTo>
                  <a:lnTo>
                    <a:pt x="424561" y="662559"/>
                  </a:lnTo>
                  <a:lnTo>
                    <a:pt x="424561" y="648081"/>
                  </a:lnTo>
                  <a:lnTo>
                    <a:pt x="424561" y="364236"/>
                  </a:lnTo>
                  <a:lnTo>
                    <a:pt x="733298" y="364236"/>
                  </a:lnTo>
                  <a:lnTo>
                    <a:pt x="733298" y="393192"/>
                  </a:lnTo>
                  <a:lnTo>
                    <a:pt x="791210" y="364236"/>
                  </a:lnTo>
                  <a:lnTo>
                    <a:pt x="820166" y="3497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72784" y="1552956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5" h="361314">
                  <a:moveTo>
                    <a:pt x="179831" y="0"/>
                  </a:moveTo>
                  <a:lnTo>
                    <a:pt x="132027" y="6454"/>
                  </a:lnTo>
                  <a:lnTo>
                    <a:pt x="89069" y="24666"/>
                  </a:lnTo>
                  <a:lnTo>
                    <a:pt x="52673" y="52911"/>
                  </a:lnTo>
                  <a:lnTo>
                    <a:pt x="24553" y="89464"/>
                  </a:lnTo>
                  <a:lnTo>
                    <a:pt x="6424" y="132600"/>
                  </a:lnTo>
                  <a:lnTo>
                    <a:pt x="0" y="180594"/>
                  </a:lnTo>
                  <a:lnTo>
                    <a:pt x="6424" y="228587"/>
                  </a:lnTo>
                  <a:lnTo>
                    <a:pt x="24553" y="271723"/>
                  </a:lnTo>
                  <a:lnTo>
                    <a:pt x="52673" y="308276"/>
                  </a:lnTo>
                  <a:lnTo>
                    <a:pt x="89069" y="336521"/>
                  </a:lnTo>
                  <a:lnTo>
                    <a:pt x="132027" y="354733"/>
                  </a:lnTo>
                  <a:lnTo>
                    <a:pt x="179831" y="361188"/>
                  </a:lnTo>
                  <a:lnTo>
                    <a:pt x="227636" y="354733"/>
                  </a:lnTo>
                  <a:lnTo>
                    <a:pt x="270594" y="336521"/>
                  </a:lnTo>
                  <a:lnTo>
                    <a:pt x="306990" y="308276"/>
                  </a:lnTo>
                  <a:lnTo>
                    <a:pt x="335110" y="271723"/>
                  </a:lnTo>
                  <a:lnTo>
                    <a:pt x="353239" y="228587"/>
                  </a:lnTo>
                  <a:lnTo>
                    <a:pt x="359663" y="180594"/>
                  </a:lnTo>
                  <a:lnTo>
                    <a:pt x="353239" y="132600"/>
                  </a:lnTo>
                  <a:lnTo>
                    <a:pt x="335110" y="89464"/>
                  </a:lnTo>
                  <a:lnTo>
                    <a:pt x="306990" y="52911"/>
                  </a:lnTo>
                  <a:lnTo>
                    <a:pt x="270594" y="24666"/>
                  </a:lnTo>
                  <a:lnTo>
                    <a:pt x="227636" y="645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72784" y="1552956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5" h="361314">
                  <a:moveTo>
                    <a:pt x="0" y="180594"/>
                  </a:moveTo>
                  <a:lnTo>
                    <a:pt x="6424" y="132600"/>
                  </a:lnTo>
                  <a:lnTo>
                    <a:pt x="24553" y="89464"/>
                  </a:lnTo>
                  <a:lnTo>
                    <a:pt x="52673" y="52911"/>
                  </a:lnTo>
                  <a:lnTo>
                    <a:pt x="89069" y="24666"/>
                  </a:lnTo>
                  <a:lnTo>
                    <a:pt x="132027" y="6454"/>
                  </a:lnTo>
                  <a:lnTo>
                    <a:pt x="179831" y="0"/>
                  </a:lnTo>
                  <a:lnTo>
                    <a:pt x="227636" y="6454"/>
                  </a:lnTo>
                  <a:lnTo>
                    <a:pt x="270594" y="24666"/>
                  </a:lnTo>
                  <a:lnTo>
                    <a:pt x="306990" y="52911"/>
                  </a:lnTo>
                  <a:lnTo>
                    <a:pt x="335110" y="89464"/>
                  </a:lnTo>
                  <a:lnTo>
                    <a:pt x="353239" y="132600"/>
                  </a:lnTo>
                  <a:lnTo>
                    <a:pt x="359663" y="180594"/>
                  </a:lnTo>
                  <a:lnTo>
                    <a:pt x="353239" y="228587"/>
                  </a:lnTo>
                  <a:lnTo>
                    <a:pt x="335110" y="271723"/>
                  </a:lnTo>
                  <a:lnTo>
                    <a:pt x="306990" y="308276"/>
                  </a:lnTo>
                  <a:lnTo>
                    <a:pt x="270594" y="336521"/>
                  </a:lnTo>
                  <a:lnTo>
                    <a:pt x="227636" y="354733"/>
                  </a:lnTo>
                  <a:lnTo>
                    <a:pt x="179831" y="361188"/>
                  </a:lnTo>
                  <a:lnTo>
                    <a:pt x="132027" y="354733"/>
                  </a:lnTo>
                  <a:lnTo>
                    <a:pt x="89069" y="336521"/>
                  </a:lnTo>
                  <a:lnTo>
                    <a:pt x="52673" y="308276"/>
                  </a:lnTo>
                  <a:lnTo>
                    <a:pt x="24553" y="271723"/>
                  </a:lnTo>
                  <a:lnTo>
                    <a:pt x="6424" y="228587"/>
                  </a:lnTo>
                  <a:lnTo>
                    <a:pt x="0" y="18059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391147" y="1568653"/>
            <a:ext cx="1250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41804" y="1089660"/>
            <a:ext cx="2375535" cy="1642110"/>
          </a:xfrm>
          <a:custGeom>
            <a:avLst/>
            <a:gdLst/>
            <a:ahLst/>
            <a:cxnLst/>
            <a:rect l="l" t="t" r="r" b="b"/>
            <a:pathLst>
              <a:path w="2375535" h="1642110">
                <a:moveTo>
                  <a:pt x="156209" y="28955"/>
                </a:moveTo>
                <a:lnTo>
                  <a:pt x="6476" y="28955"/>
                </a:lnTo>
                <a:lnTo>
                  <a:pt x="0" y="35432"/>
                </a:lnTo>
                <a:lnTo>
                  <a:pt x="0" y="1635633"/>
                </a:lnTo>
                <a:lnTo>
                  <a:pt x="6476" y="1642109"/>
                </a:lnTo>
                <a:lnTo>
                  <a:pt x="2375154" y="1642109"/>
                </a:lnTo>
                <a:lnTo>
                  <a:pt x="2375154" y="1627632"/>
                </a:lnTo>
                <a:lnTo>
                  <a:pt x="28956" y="1627632"/>
                </a:lnTo>
                <a:lnTo>
                  <a:pt x="14477" y="1613153"/>
                </a:lnTo>
                <a:lnTo>
                  <a:pt x="28956" y="1613153"/>
                </a:lnTo>
                <a:lnTo>
                  <a:pt x="28956" y="57912"/>
                </a:lnTo>
                <a:lnTo>
                  <a:pt x="14477" y="57912"/>
                </a:lnTo>
                <a:lnTo>
                  <a:pt x="28956" y="43434"/>
                </a:lnTo>
                <a:lnTo>
                  <a:pt x="156209" y="43434"/>
                </a:lnTo>
                <a:lnTo>
                  <a:pt x="156209" y="28955"/>
                </a:lnTo>
                <a:close/>
              </a:path>
              <a:path w="2375535" h="1642110">
                <a:moveTo>
                  <a:pt x="28956" y="1613153"/>
                </a:moveTo>
                <a:lnTo>
                  <a:pt x="14477" y="1613153"/>
                </a:lnTo>
                <a:lnTo>
                  <a:pt x="28956" y="1627632"/>
                </a:lnTo>
                <a:lnTo>
                  <a:pt x="28956" y="1613153"/>
                </a:lnTo>
                <a:close/>
              </a:path>
              <a:path w="2375535" h="1642110">
                <a:moveTo>
                  <a:pt x="2375154" y="1613153"/>
                </a:moveTo>
                <a:lnTo>
                  <a:pt x="28956" y="1613153"/>
                </a:lnTo>
                <a:lnTo>
                  <a:pt x="28956" y="1627632"/>
                </a:lnTo>
                <a:lnTo>
                  <a:pt x="2375154" y="1627632"/>
                </a:lnTo>
                <a:lnTo>
                  <a:pt x="2375154" y="1613153"/>
                </a:lnTo>
                <a:close/>
              </a:path>
              <a:path w="2375535" h="1642110">
                <a:moveTo>
                  <a:pt x="156209" y="0"/>
                </a:moveTo>
                <a:lnTo>
                  <a:pt x="156209" y="86867"/>
                </a:lnTo>
                <a:lnTo>
                  <a:pt x="214121" y="57912"/>
                </a:lnTo>
                <a:lnTo>
                  <a:pt x="170687" y="57912"/>
                </a:lnTo>
                <a:lnTo>
                  <a:pt x="170687" y="28955"/>
                </a:lnTo>
                <a:lnTo>
                  <a:pt x="214121" y="28955"/>
                </a:lnTo>
                <a:lnTo>
                  <a:pt x="156209" y="0"/>
                </a:lnTo>
                <a:close/>
              </a:path>
              <a:path w="2375535" h="1642110">
                <a:moveTo>
                  <a:pt x="28956" y="43434"/>
                </a:moveTo>
                <a:lnTo>
                  <a:pt x="14477" y="57912"/>
                </a:lnTo>
                <a:lnTo>
                  <a:pt x="28956" y="57912"/>
                </a:lnTo>
                <a:lnTo>
                  <a:pt x="28956" y="43434"/>
                </a:lnTo>
                <a:close/>
              </a:path>
              <a:path w="2375535" h="1642110">
                <a:moveTo>
                  <a:pt x="156209" y="43434"/>
                </a:moveTo>
                <a:lnTo>
                  <a:pt x="28956" y="43434"/>
                </a:lnTo>
                <a:lnTo>
                  <a:pt x="28956" y="57912"/>
                </a:lnTo>
                <a:lnTo>
                  <a:pt x="156209" y="57912"/>
                </a:lnTo>
                <a:lnTo>
                  <a:pt x="156209" y="43434"/>
                </a:lnTo>
                <a:close/>
              </a:path>
              <a:path w="2375535" h="1642110">
                <a:moveTo>
                  <a:pt x="214121" y="28955"/>
                </a:moveTo>
                <a:lnTo>
                  <a:pt x="170687" y="28955"/>
                </a:lnTo>
                <a:lnTo>
                  <a:pt x="170687" y="57912"/>
                </a:lnTo>
                <a:lnTo>
                  <a:pt x="214121" y="57912"/>
                </a:lnTo>
                <a:lnTo>
                  <a:pt x="243077" y="43434"/>
                </a:lnTo>
                <a:lnTo>
                  <a:pt x="214121" y="28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484120" y="1493519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965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6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guest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84120" y="844296"/>
            <a:ext cx="1440180" cy="576580"/>
          </a:xfrm>
          <a:custGeom>
            <a:avLst/>
            <a:gdLst/>
            <a:ahLst/>
            <a:cxnLst/>
            <a:rect l="l" t="t" r="r" b="b"/>
            <a:pathLst>
              <a:path w="1440179" h="576580">
                <a:moveTo>
                  <a:pt x="1440180" y="0"/>
                </a:moveTo>
                <a:lnTo>
                  <a:pt x="0" y="0"/>
                </a:lnTo>
                <a:lnTo>
                  <a:pt x="0" y="576072"/>
                </a:lnTo>
                <a:lnTo>
                  <a:pt x="1440180" y="576072"/>
                </a:lnTo>
                <a:lnTo>
                  <a:pt x="144018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484120" y="927353"/>
            <a:ext cx="1440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33972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guests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018538" y="1089660"/>
            <a:ext cx="2598420" cy="708025"/>
            <a:chOff x="2018538" y="1089660"/>
            <a:chExt cx="2598420" cy="708025"/>
          </a:xfrm>
        </p:grpSpPr>
        <p:sp>
          <p:nvSpPr>
            <p:cNvPr id="21" name="object 21"/>
            <p:cNvSpPr/>
            <p:nvPr/>
          </p:nvSpPr>
          <p:spPr>
            <a:xfrm>
              <a:off x="2018538" y="1089659"/>
              <a:ext cx="2598420" cy="708025"/>
            </a:xfrm>
            <a:custGeom>
              <a:avLst/>
              <a:gdLst/>
              <a:ahLst/>
              <a:cxnLst/>
              <a:rect l="l" t="t" r="r" b="b"/>
              <a:pathLst>
                <a:path w="2598420" h="708025">
                  <a:moveTo>
                    <a:pt x="465582" y="43434"/>
                  </a:moveTo>
                  <a:lnTo>
                    <a:pt x="436613" y="28956"/>
                  </a:lnTo>
                  <a:lnTo>
                    <a:pt x="378714" y="0"/>
                  </a:lnTo>
                  <a:lnTo>
                    <a:pt x="378714" y="28956"/>
                  </a:lnTo>
                  <a:lnTo>
                    <a:pt x="224790" y="28956"/>
                  </a:lnTo>
                  <a:lnTo>
                    <a:pt x="218313" y="35433"/>
                  </a:lnTo>
                  <a:lnTo>
                    <a:pt x="218313" y="350520"/>
                  </a:lnTo>
                  <a:lnTo>
                    <a:pt x="0" y="350520"/>
                  </a:lnTo>
                  <a:lnTo>
                    <a:pt x="0" y="379476"/>
                  </a:lnTo>
                  <a:lnTo>
                    <a:pt x="240792" y="379476"/>
                  </a:lnTo>
                  <a:lnTo>
                    <a:pt x="247269" y="372999"/>
                  </a:lnTo>
                  <a:lnTo>
                    <a:pt x="247269" y="364998"/>
                  </a:lnTo>
                  <a:lnTo>
                    <a:pt x="247269" y="350520"/>
                  </a:lnTo>
                  <a:lnTo>
                    <a:pt x="247269" y="57912"/>
                  </a:lnTo>
                  <a:lnTo>
                    <a:pt x="378714" y="57912"/>
                  </a:lnTo>
                  <a:lnTo>
                    <a:pt x="378714" y="86868"/>
                  </a:lnTo>
                  <a:lnTo>
                    <a:pt x="436626" y="57912"/>
                  </a:lnTo>
                  <a:lnTo>
                    <a:pt x="465582" y="43434"/>
                  </a:lnTo>
                  <a:close/>
                </a:path>
                <a:path w="2598420" h="708025">
                  <a:moveTo>
                    <a:pt x="2598420" y="331470"/>
                  </a:moveTo>
                  <a:lnTo>
                    <a:pt x="2569464" y="316992"/>
                  </a:lnTo>
                  <a:lnTo>
                    <a:pt x="2511552" y="288036"/>
                  </a:lnTo>
                  <a:lnTo>
                    <a:pt x="2511552" y="316992"/>
                  </a:lnTo>
                  <a:lnTo>
                    <a:pt x="2266950" y="316992"/>
                  </a:lnTo>
                  <a:lnTo>
                    <a:pt x="2266950" y="57912"/>
                  </a:lnTo>
                  <a:lnTo>
                    <a:pt x="2266950" y="43434"/>
                  </a:lnTo>
                  <a:lnTo>
                    <a:pt x="2266950" y="35433"/>
                  </a:lnTo>
                  <a:lnTo>
                    <a:pt x="2260473" y="28956"/>
                  </a:lnTo>
                  <a:lnTo>
                    <a:pt x="1906524" y="28956"/>
                  </a:lnTo>
                  <a:lnTo>
                    <a:pt x="1906524" y="57912"/>
                  </a:lnTo>
                  <a:lnTo>
                    <a:pt x="2237994" y="57912"/>
                  </a:lnTo>
                  <a:lnTo>
                    <a:pt x="2237994" y="323469"/>
                  </a:lnTo>
                  <a:lnTo>
                    <a:pt x="2237994" y="339471"/>
                  </a:lnTo>
                  <a:lnTo>
                    <a:pt x="2237994" y="679069"/>
                  </a:lnTo>
                  <a:lnTo>
                    <a:pt x="1906524" y="679069"/>
                  </a:lnTo>
                  <a:lnTo>
                    <a:pt x="1906524" y="708025"/>
                  </a:lnTo>
                  <a:lnTo>
                    <a:pt x="2260473" y="708025"/>
                  </a:lnTo>
                  <a:lnTo>
                    <a:pt x="2266950" y="701548"/>
                  </a:lnTo>
                  <a:lnTo>
                    <a:pt x="2266950" y="693547"/>
                  </a:lnTo>
                  <a:lnTo>
                    <a:pt x="2266950" y="679069"/>
                  </a:lnTo>
                  <a:lnTo>
                    <a:pt x="2266950" y="345948"/>
                  </a:lnTo>
                  <a:lnTo>
                    <a:pt x="2511552" y="345948"/>
                  </a:lnTo>
                  <a:lnTo>
                    <a:pt x="2511552" y="374904"/>
                  </a:lnTo>
                  <a:lnTo>
                    <a:pt x="2569451" y="345948"/>
                  </a:lnTo>
                  <a:lnTo>
                    <a:pt x="2598420" y="3314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20895" y="121462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1" y="0"/>
                  </a:move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2"/>
                  </a:lnTo>
                  <a:lnTo>
                    <a:pt x="6424" y="227636"/>
                  </a:lnTo>
                  <a:lnTo>
                    <a:pt x="24553" y="270594"/>
                  </a:lnTo>
                  <a:lnTo>
                    <a:pt x="52673" y="306990"/>
                  </a:lnTo>
                  <a:lnTo>
                    <a:pt x="89069" y="335110"/>
                  </a:lnTo>
                  <a:lnTo>
                    <a:pt x="132027" y="353239"/>
                  </a:lnTo>
                  <a:lnTo>
                    <a:pt x="179831" y="359663"/>
                  </a:lnTo>
                  <a:lnTo>
                    <a:pt x="227636" y="353239"/>
                  </a:lnTo>
                  <a:lnTo>
                    <a:pt x="270594" y="335110"/>
                  </a:lnTo>
                  <a:lnTo>
                    <a:pt x="306990" y="306990"/>
                  </a:lnTo>
                  <a:lnTo>
                    <a:pt x="335110" y="270594"/>
                  </a:lnTo>
                  <a:lnTo>
                    <a:pt x="353239" y="227636"/>
                  </a:lnTo>
                  <a:lnTo>
                    <a:pt x="359663" y="179832"/>
                  </a:lnTo>
                  <a:lnTo>
                    <a:pt x="353239" y="132027"/>
                  </a:lnTo>
                  <a:lnTo>
                    <a:pt x="335110" y="89069"/>
                  </a:lnTo>
                  <a:lnTo>
                    <a:pt x="306990" y="52673"/>
                  </a:lnTo>
                  <a:lnTo>
                    <a:pt x="270594" y="24553"/>
                  </a:lnTo>
                  <a:lnTo>
                    <a:pt x="227636" y="642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20895" y="121462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79832"/>
                  </a:moveTo>
                  <a:lnTo>
                    <a:pt x="6424" y="132027"/>
                  </a:lnTo>
                  <a:lnTo>
                    <a:pt x="24553" y="89069"/>
                  </a:lnTo>
                  <a:lnTo>
                    <a:pt x="52673" y="52673"/>
                  </a:lnTo>
                  <a:lnTo>
                    <a:pt x="89069" y="24553"/>
                  </a:lnTo>
                  <a:lnTo>
                    <a:pt x="132027" y="6424"/>
                  </a:lnTo>
                  <a:lnTo>
                    <a:pt x="179831" y="0"/>
                  </a:lnTo>
                  <a:lnTo>
                    <a:pt x="227636" y="6424"/>
                  </a:lnTo>
                  <a:lnTo>
                    <a:pt x="270594" y="24553"/>
                  </a:lnTo>
                  <a:lnTo>
                    <a:pt x="306990" y="52673"/>
                  </a:lnTo>
                  <a:lnTo>
                    <a:pt x="335110" y="89069"/>
                  </a:lnTo>
                  <a:lnTo>
                    <a:pt x="353239" y="132027"/>
                  </a:lnTo>
                  <a:lnTo>
                    <a:pt x="359663" y="179832"/>
                  </a:lnTo>
                  <a:lnTo>
                    <a:pt x="353239" y="227636"/>
                  </a:lnTo>
                  <a:lnTo>
                    <a:pt x="335110" y="270594"/>
                  </a:lnTo>
                  <a:lnTo>
                    <a:pt x="306990" y="306990"/>
                  </a:lnTo>
                  <a:lnTo>
                    <a:pt x="270594" y="335110"/>
                  </a:lnTo>
                  <a:lnTo>
                    <a:pt x="227636" y="353239"/>
                  </a:lnTo>
                  <a:lnTo>
                    <a:pt x="179831" y="359663"/>
                  </a:lnTo>
                  <a:lnTo>
                    <a:pt x="132027" y="353239"/>
                  </a:lnTo>
                  <a:lnTo>
                    <a:pt x="89069" y="335110"/>
                  </a:lnTo>
                  <a:lnTo>
                    <a:pt x="52673" y="306990"/>
                  </a:lnTo>
                  <a:lnTo>
                    <a:pt x="24553" y="270594"/>
                  </a:lnTo>
                  <a:lnTo>
                    <a:pt x="6424" y="227636"/>
                  </a:lnTo>
                  <a:lnTo>
                    <a:pt x="0" y="17983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77595" y="1165860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95250" rIns="0" bIns="0" rtlCol="0">
            <a:spAutoFit/>
          </a:bodyPr>
          <a:lstStyle/>
          <a:p>
            <a:pPr marL="91440" marR="304165">
              <a:lnSpc>
                <a:spcPct val="100000"/>
              </a:lnSpc>
              <a:spcBef>
                <a:spcPts val="75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guests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200" b="1" spc="-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39895" y="1230248"/>
            <a:ext cx="12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093722" y="1279905"/>
            <a:ext cx="372745" cy="374015"/>
            <a:chOff x="2093722" y="1279905"/>
            <a:chExt cx="372745" cy="374015"/>
          </a:xfrm>
        </p:grpSpPr>
        <p:sp>
          <p:nvSpPr>
            <p:cNvPr id="27" name="object 27"/>
            <p:cNvSpPr/>
            <p:nvPr/>
          </p:nvSpPr>
          <p:spPr>
            <a:xfrm>
              <a:off x="2100072" y="1286255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4" h="361314">
                  <a:moveTo>
                    <a:pt x="179831" y="0"/>
                  </a:moveTo>
                  <a:lnTo>
                    <a:pt x="132027" y="6454"/>
                  </a:lnTo>
                  <a:lnTo>
                    <a:pt x="89069" y="24666"/>
                  </a:lnTo>
                  <a:lnTo>
                    <a:pt x="52673" y="52911"/>
                  </a:lnTo>
                  <a:lnTo>
                    <a:pt x="24553" y="89464"/>
                  </a:lnTo>
                  <a:lnTo>
                    <a:pt x="6424" y="132600"/>
                  </a:lnTo>
                  <a:lnTo>
                    <a:pt x="0" y="180594"/>
                  </a:lnTo>
                  <a:lnTo>
                    <a:pt x="6424" y="228587"/>
                  </a:lnTo>
                  <a:lnTo>
                    <a:pt x="24553" y="271723"/>
                  </a:lnTo>
                  <a:lnTo>
                    <a:pt x="52673" y="308276"/>
                  </a:lnTo>
                  <a:lnTo>
                    <a:pt x="89069" y="336521"/>
                  </a:lnTo>
                  <a:lnTo>
                    <a:pt x="132027" y="354733"/>
                  </a:lnTo>
                  <a:lnTo>
                    <a:pt x="179831" y="361188"/>
                  </a:lnTo>
                  <a:lnTo>
                    <a:pt x="227636" y="354733"/>
                  </a:lnTo>
                  <a:lnTo>
                    <a:pt x="270594" y="336521"/>
                  </a:lnTo>
                  <a:lnTo>
                    <a:pt x="306990" y="308276"/>
                  </a:lnTo>
                  <a:lnTo>
                    <a:pt x="335110" y="271723"/>
                  </a:lnTo>
                  <a:lnTo>
                    <a:pt x="353239" y="228587"/>
                  </a:lnTo>
                  <a:lnTo>
                    <a:pt x="359663" y="180594"/>
                  </a:lnTo>
                  <a:lnTo>
                    <a:pt x="353239" y="132600"/>
                  </a:lnTo>
                  <a:lnTo>
                    <a:pt x="335110" y="89464"/>
                  </a:lnTo>
                  <a:lnTo>
                    <a:pt x="306990" y="52911"/>
                  </a:lnTo>
                  <a:lnTo>
                    <a:pt x="270594" y="24666"/>
                  </a:lnTo>
                  <a:lnTo>
                    <a:pt x="227636" y="645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100072" y="1286255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4" h="361314">
                  <a:moveTo>
                    <a:pt x="0" y="180594"/>
                  </a:moveTo>
                  <a:lnTo>
                    <a:pt x="6424" y="132600"/>
                  </a:lnTo>
                  <a:lnTo>
                    <a:pt x="24553" y="89464"/>
                  </a:lnTo>
                  <a:lnTo>
                    <a:pt x="52673" y="52911"/>
                  </a:lnTo>
                  <a:lnTo>
                    <a:pt x="89069" y="24666"/>
                  </a:lnTo>
                  <a:lnTo>
                    <a:pt x="132027" y="6454"/>
                  </a:lnTo>
                  <a:lnTo>
                    <a:pt x="179831" y="0"/>
                  </a:lnTo>
                  <a:lnTo>
                    <a:pt x="227636" y="6454"/>
                  </a:lnTo>
                  <a:lnTo>
                    <a:pt x="270594" y="24666"/>
                  </a:lnTo>
                  <a:lnTo>
                    <a:pt x="306990" y="52911"/>
                  </a:lnTo>
                  <a:lnTo>
                    <a:pt x="335110" y="89464"/>
                  </a:lnTo>
                  <a:lnTo>
                    <a:pt x="353239" y="132600"/>
                  </a:lnTo>
                  <a:lnTo>
                    <a:pt x="359663" y="180594"/>
                  </a:lnTo>
                  <a:lnTo>
                    <a:pt x="353239" y="228587"/>
                  </a:lnTo>
                  <a:lnTo>
                    <a:pt x="335110" y="271723"/>
                  </a:lnTo>
                  <a:lnTo>
                    <a:pt x="306990" y="308276"/>
                  </a:lnTo>
                  <a:lnTo>
                    <a:pt x="270594" y="336521"/>
                  </a:lnTo>
                  <a:lnTo>
                    <a:pt x="227636" y="354733"/>
                  </a:lnTo>
                  <a:lnTo>
                    <a:pt x="179831" y="361188"/>
                  </a:lnTo>
                  <a:lnTo>
                    <a:pt x="132027" y="354733"/>
                  </a:lnTo>
                  <a:lnTo>
                    <a:pt x="89069" y="336521"/>
                  </a:lnTo>
                  <a:lnTo>
                    <a:pt x="52673" y="308276"/>
                  </a:lnTo>
                  <a:lnTo>
                    <a:pt x="24553" y="271723"/>
                  </a:lnTo>
                  <a:lnTo>
                    <a:pt x="6424" y="228587"/>
                  </a:lnTo>
                  <a:lnTo>
                    <a:pt x="0" y="18059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218689" y="1302258"/>
            <a:ext cx="12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16196" y="3759708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vases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16196" y="4408932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vase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848856" y="4012691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Flower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6057138" y="4034028"/>
            <a:ext cx="792480" cy="677545"/>
            <a:chOff x="6057138" y="4034028"/>
            <a:chExt cx="792480" cy="677545"/>
          </a:xfrm>
        </p:grpSpPr>
        <p:sp>
          <p:nvSpPr>
            <p:cNvPr id="34" name="object 34"/>
            <p:cNvSpPr/>
            <p:nvPr/>
          </p:nvSpPr>
          <p:spPr>
            <a:xfrm>
              <a:off x="6057138" y="4034028"/>
              <a:ext cx="792480" cy="677545"/>
            </a:xfrm>
            <a:custGeom>
              <a:avLst/>
              <a:gdLst/>
              <a:ahLst/>
              <a:cxnLst/>
              <a:rect l="l" t="t" r="r" b="b"/>
              <a:pathLst>
                <a:path w="792479" h="677545">
                  <a:moveTo>
                    <a:pt x="792099" y="266966"/>
                  </a:moveTo>
                  <a:lnTo>
                    <a:pt x="763143" y="252488"/>
                  </a:lnTo>
                  <a:lnTo>
                    <a:pt x="705231" y="223532"/>
                  </a:lnTo>
                  <a:lnTo>
                    <a:pt x="705231" y="224028"/>
                  </a:lnTo>
                  <a:lnTo>
                    <a:pt x="705231" y="252488"/>
                  </a:lnTo>
                  <a:lnTo>
                    <a:pt x="410464" y="252488"/>
                  </a:lnTo>
                  <a:lnTo>
                    <a:pt x="410464" y="28956"/>
                  </a:lnTo>
                  <a:lnTo>
                    <a:pt x="410464" y="14478"/>
                  </a:lnTo>
                  <a:lnTo>
                    <a:pt x="410464" y="6477"/>
                  </a:lnTo>
                  <a:lnTo>
                    <a:pt x="403987" y="0"/>
                  </a:lnTo>
                  <a:lnTo>
                    <a:pt x="0" y="0"/>
                  </a:lnTo>
                  <a:lnTo>
                    <a:pt x="0" y="28956"/>
                  </a:lnTo>
                  <a:lnTo>
                    <a:pt x="381508" y="28956"/>
                  </a:lnTo>
                  <a:lnTo>
                    <a:pt x="381508" y="259461"/>
                  </a:lnTo>
                  <a:lnTo>
                    <a:pt x="381508" y="274955"/>
                  </a:lnTo>
                  <a:lnTo>
                    <a:pt x="381508" y="648563"/>
                  </a:lnTo>
                  <a:lnTo>
                    <a:pt x="0" y="648563"/>
                  </a:lnTo>
                  <a:lnTo>
                    <a:pt x="0" y="677519"/>
                  </a:lnTo>
                  <a:lnTo>
                    <a:pt x="403987" y="677519"/>
                  </a:lnTo>
                  <a:lnTo>
                    <a:pt x="410464" y="671042"/>
                  </a:lnTo>
                  <a:lnTo>
                    <a:pt x="410464" y="663041"/>
                  </a:lnTo>
                  <a:lnTo>
                    <a:pt x="410464" y="648563"/>
                  </a:lnTo>
                  <a:lnTo>
                    <a:pt x="410464" y="281940"/>
                  </a:lnTo>
                  <a:lnTo>
                    <a:pt x="705231" y="281940"/>
                  </a:lnTo>
                  <a:lnTo>
                    <a:pt x="705231" y="310400"/>
                  </a:lnTo>
                  <a:lnTo>
                    <a:pt x="705231" y="310896"/>
                  </a:lnTo>
                  <a:lnTo>
                    <a:pt x="763143" y="281940"/>
                  </a:lnTo>
                  <a:lnTo>
                    <a:pt x="792099" y="267462"/>
                  </a:lnTo>
                  <a:lnTo>
                    <a:pt x="791603" y="267220"/>
                  </a:lnTo>
                  <a:lnTo>
                    <a:pt x="792099" y="2669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272784" y="4181856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5" h="361314">
                  <a:moveTo>
                    <a:pt x="179831" y="0"/>
                  </a:moveTo>
                  <a:lnTo>
                    <a:pt x="132027" y="6450"/>
                  </a:lnTo>
                  <a:lnTo>
                    <a:pt x="89069" y="24654"/>
                  </a:lnTo>
                  <a:lnTo>
                    <a:pt x="52673" y="52892"/>
                  </a:lnTo>
                  <a:lnTo>
                    <a:pt x="24553" y="89441"/>
                  </a:lnTo>
                  <a:lnTo>
                    <a:pt x="6424" y="132582"/>
                  </a:lnTo>
                  <a:lnTo>
                    <a:pt x="0" y="180594"/>
                  </a:lnTo>
                  <a:lnTo>
                    <a:pt x="6424" y="228600"/>
                  </a:lnTo>
                  <a:lnTo>
                    <a:pt x="24553" y="271740"/>
                  </a:lnTo>
                  <a:lnTo>
                    <a:pt x="52673" y="308290"/>
                  </a:lnTo>
                  <a:lnTo>
                    <a:pt x="89069" y="336530"/>
                  </a:lnTo>
                  <a:lnTo>
                    <a:pt x="132027" y="354736"/>
                  </a:lnTo>
                  <a:lnTo>
                    <a:pt x="179831" y="361188"/>
                  </a:lnTo>
                  <a:lnTo>
                    <a:pt x="227636" y="354736"/>
                  </a:lnTo>
                  <a:lnTo>
                    <a:pt x="270594" y="336530"/>
                  </a:lnTo>
                  <a:lnTo>
                    <a:pt x="306990" y="308290"/>
                  </a:lnTo>
                  <a:lnTo>
                    <a:pt x="335110" y="271740"/>
                  </a:lnTo>
                  <a:lnTo>
                    <a:pt x="353239" y="228600"/>
                  </a:lnTo>
                  <a:lnTo>
                    <a:pt x="359663" y="180594"/>
                  </a:lnTo>
                  <a:lnTo>
                    <a:pt x="353239" y="132582"/>
                  </a:lnTo>
                  <a:lnTo>
                    <a:pt x="335110" y="89441"/>
                  </a:lnTo>
                  <a:lnTo>
                    <a:pt x="306990" y="52892"/>
                  </a:lnTo>
                  <a:lnTo>
                    <a:pt x="270594" y="24654"/>
                  </a:lnTo>
                  <a:lnTo>
                    <a:pt x="227636" y="6450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272784" y="4181856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5" h="361314">
                  <a:moveTo>
                    <a:pt x="0" y="180594"/>
                  </a:moveTo>
                  <a:lnTo>
                    <a:pt x="6424" y="132582"/>
                  </a:lnTo>
                  <a:lnTo>
                    <a:pt x="24553" y="89441"/>
                  </a:lnTo>
                  <a:lnTo>
                    <a:pt x="52673" y="52892"/>
                  </a:lnTo>
                  <a:lnTo>
                    <a:pt x="89069" y="24654"/>
                  </a:lnTo>
                  <a:lnTo>
                    <a:pt x="132027" y="6450"/>
                  </a:lnTo>
                  <a:lnTo>
                    <a:pt x="179831" y="0"/>
                  </a:lnTo>
                  <a:lnTo>
                    <a:pt x="227636" y="6450"/>
                  </a:lnTo>
                  <a:lnTo>
                    <a:pt x="270594" y="24654"/>
                  </a:lnTo>
                  <a:lnTo>
                    <a:pt x="306990" y="52892"/>
                  </a:lnTo>
                  <a:lnTo>
                    <a:pt x="335110" y="89441"/>
                  </a:lnTo>
                  <a:lnTo>
                    <a:pt x="353239" y="132582"/>
                  </a:lnTo>
                  <a:lnTo>
                    <a:pt x="359663" y="180594"/>
                  </a:lnTo>
                  <a:lnTo>
                    <a:pt x="353239" y="228600"/>
                  </a:lnTo>
                  <a:lnTo>
                    <a:pt x="335110" y="271740"/>
                  </a:lnTo>
                  <a:lnTo>
                    <a:pt x="306990" y="308290"/>
                  </a:lnTo>
                  <a:lnTo>
                    <a:pt x="270594" y="336530"/>
                  </a:lnTo>
                  <a:lnTo>
                    <a:pt x="227636" y="354736"/>
                  </a:lnTo>
                  <a:lnTo>
                    <a:pt x="179831" y="361188"/>
                  </a:lnTo>
                  <a:lnTo>
                    <a:pt x="132027" y="354736"/>
                  </a:lnTo>
                  <a:lnTo>
                    <a:pt x="89069" y="336530"/>
                  </a:lnTo>
                  <a:lnTo>
                    <a:pt x="52673" y="308290"/>
                  </a:lnTo>
                  <a:lnTo>
                    <a:pt x="24553" y="271740"/>
                  </a:lnTo>
                  <a:lnTo>
                    <a:pt x="6424" y="228600"/>
                  </a:lnTo>
                  <a:lnTo>
                    <a:pt x="0" y="18059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391147" y="4198416"/>
            <a:ext cx="12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217420" y="4073652"/>
            <a:ext cx="1440180" cy="5765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97790" rIns="0" bIns="0" rtlCol="0">
            <a:spAutoFit/>
          </a:bodyPr>
          <a:lstStyle/>
          <a:p>
            <a:pPr marL="90805" marR="302895">
              <a:lnSpc>
                <a:spcPct val="100000"/>
              </a:lnSpc>
              <a:spcBef>
                <a:spcPts val="77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guests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vase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658361" y="2702051"/>
            <a:ext cx="971550" cy="1675130"/>
            <a:chOff x="3658361" y="2702051"/>
            <a:chExt cx="971550" cy="1675130"/>
          </a:xfrm>
        </p:grpSpPr>
        <p:sp>
          <p:nvSpPr>
            <p:cNvPr id="40" name="object 40"/>
            <p:cNvSpPr/>
            <p:nvPr/>
          </p:nvSpPr>
          <p:spPr>
            <a:xfrm>
              <a:off x="3658362" y="2702051"/>
              <a:ext cx="971550" cy="1675130"/>
            </a:xfrm>
            <a:custGeom>
              <a:avLst/>
              <a:gdLst/>
              <a:ahLst/>
              <a:cxnLst/>
              <a:rect l="l" t="t" r="r" b="b"/>
              <a:pathLst>
                <a:path w="971550" h="1675129">
                  <a:moveTo>
                    <a:pt x="971296" y="0"/>
                  </a:moveTo>
                  <a:lnTo>
                    <a:pt x="734695" y="0"/>
                  </a:lnTo>
                  <a:lnTo>
                    <a:pt x="728218" y="6477"/>
                  </a:lnTo>
                  <a:lnTo>
                    <a:pt x="728218" y="1331976"/>
                  </a:lnTo>
                  <a:lnTo>
                    <a:pt x="471551" y="1331976"/>
                  </a:lnTo>
                  <a:lnTo>
                    <a:pt x="465074" y="1338453"/>
                  </a:lnTo>
                  <a:lnTo>
                    <a:pt x="465074" y="1645983"/>
                  </a:lnTo>
                  <a:lnTo>
                    <a:pt x="0" y="1645983"/>
                  </a:lnTo>
                  <a:lnTo>
                    <a:pt x="0" y="1674939"/>
                  </a:lnTo>
                  <a:lnTo>
                    <a:pt x="487553" y="1674939"/>
                  </a:lnTo>
                  <a:lnTo>
                    <a:pt x="494030" y="1668449"/>
                  </a:lnTo>
                  <a:lnTo>
                    <a:pt x="494030" y="1660448"/>
                  </a:lnTo>
                  <a:lnTo>
                    <a:pt x="494030" y="1645983"/>
                  </a:lnTo>
                  <a:lnTo>
                    <a:pt x="494030" y="1360932"/>
                  </a:lnTo>
                  <a:lnTo>
                    <a:pt x="734085" y="1360932"/>
                  </a:lnTo>
                  <a:lnTo>
                    <a:pt x="734695" y="1361541"/>
                  </a:lnTo>
                  <a:lnTo>
                    <a:pt x="871728" y="1361541"/>
                  </a:lnTo>
                  <a:lnTo>
                    <a:pt x="871728" y="1390497"/>
                  </a:lnTo>
                  <a:lnTo>
                    <a:pt x="929640" y="1361541"/>
                  </a:lnTo>
                  <a:lnTo>
                    <a:pt x="958596" y="1347063"/>
                  </a:lnTo>
                  <a:lnTo>
                    <a:pt x="958176" y="1346860"/>
                  </a:lnTo>
                  <a:lnTo>
                    <a:pt x="958977" y="1346454"/>
                  </a:lnTo>
                  <a:lnTo>
                    <a:pt x="930021" y="1331976"/>
                  </a:lnTo>
                  <a:lnTo>
                    <a:pt x="872109" y="1303020"/>
                  </a:lnTo>
                  <a:lnTo>
                    <a:pt x="872109" y="1303820"/>
                  </a:lnTo>
                  <a:lnTo>
                    <a:pt x="871728" y="1303629"/>
                  </a:lnTo>
                  <a:lnTo>
                    <a:pt x="871728" y="1331976"/>
                  </a:lnTo>
                  <a:lnTo>
                    <a:pt x="757174" y="1331976"/>
                  </a:lnTo>
                  <a:lnTo>
                    <a:pt x="757174" y="28956"/>
                  </a:lnTo>
                  <a:lnTo>
                    <a:pt x="971296" y="28956"/>
                  </a:lnTo>
                  <a:lnTo>
                    <a:pt x="971296" y="14478"/>
                  </a:lnTo>
                  <a:lnTo>
                    <a:pt x="971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101083" y="3832859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5">
                  <a:moveTo>
                    <a:pt x="180593" y="0"/>
                  </a:moveTo>
                  <a:lnTo>
                    <a:pt x="132600" y="6424"/>
                  </a:lnTo>
                  <a:lnTo>
                    <a:pt x="89464" y="24553"/>
                  </a:lnTo>
                  <a:lnTo>
                    <a:pt x="52911" y="52673"/>
                  </a:lnTo>
                  <a:lnTo>
                    <a:pt x="24666" y="89069"/>
                  </a:lnTo>
                  <a:lnTo>
                    <a:pt x="6454" y="132027"/>
                  </a:lnTo>
                  <a:lnTo>
                    <a:pt x="0" y="179831"/>
                  </a:lnTo>
                  <a:lnTo>
                    <a:pt x="6454" y="227636"/>
                  </a:lnTo>
                  <a:lnTo>
                    <a:pt x="24666" y="270594"/>
                  </a:lnTo>
                  <a:lnTo>
                    <a:pt x="52911" y="306990"/>
                  </a:lnTo>
                  <a:lnTo>
                    <a:pt x="89464" y="335110"/>
                  </a:lnTo>
                  <a:lnTo>
                    <a:pt x="132600" y="353239"/>
                  </a:lnTo>
                  <a:lnTo>
                    <a:pt x="180593" y="359663"/>
                  </a:lnTo>
                  <a:lnTo>
                    <a:pt x="228587" y="353239"/>
                  </a:lnTo>
                  <a:lnTo>
                    <a:pt x="271723" y="335110"/>
                  </a:lnTo>
                  <a:lnTo>
                    <a:pt x="308276" y="306990"/>
                  </a:lnTo>
                  <a:lnTo>
                    <a:pt x="336521" y="270594"/>
                  </a:lnTo>
                  <a:lnTo>
                    <a:pt x="354733" y="227636"/>
                  </a:lnTo>
                  <a:lnTo>
                    <a:pt x="361188" y="179831"/>
                  </a:lnTo>
                  <a:lnTo>
                    <a:pt x="354733" y="132027"/>
                  </a:lnTo>
                  <a:lnTo>
                    <a:pt x="336521" y="89069"/>
                  </a:lnTo>
                  <a:lnTo>
                    <a:pt x="308276" y="52673"/>
                  </a:lnTo>
                  <a:lnTo>
                    <a:pt x="271723" y="24553"/>
                  </a:lnTo>
                  <a:lnTo>
                    <a:pt x="228587" y="6424"/>
                  </a:lnTo>
                  <a:lnTo>
                    <a:pt x="1805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101083" y="3832859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5">
                  <a:moveTo>
                    <a:pt x="0" y="179831"/>
                  </a:moveTo>
                  <a:lnTo>
                    <a:pt x="6454" y="132027"/>
                  </a:lnTo>
                  <a:lnTo>
                    <a:pt x="24666" y="89069"/>
                  </a:lnTo>
                  <a:lnTo>
                    <a:pt x="52911" y="52673"/>
                  </a:lnTo>
                  <a:lnTo>
                    <a:pt x="89464" y="24553"/>
                  </a:lnTo>
                  <a:lnTo>
                    <a:pt x="132600" y="6424"/>
                  </a:lnTo>
                  <a:lnTo>
                    <a:pt x="180593" y="0"/>
                  </a:lnTo>
                  <a:lnTo>
                    <a:pt x="228587" y="6424"/>
                  </a:lnTo>
                  <a:lnTo>
                    <a:pt x="271723" y="24553"/>
                  </a:lnTo>
                  <a:lnTo>
                    <a:pt x="308276" y="52673"/>
                  </a:lnTo>
                  <a:lnTo>
                    <a:pt x="336521" y="89069"/>
                  </a:lnTo>
                  <a:lnTo>
                    <a:pt x="354733" y="132027"/>
                  </a:lnTo>
                  <a:lnTo>
                    <a:pt x="361188" y="179831"/>
                  </a:lnTo>
                  <a:lnTo>
                    <a:pt x="354733" y="227636"/>
                  </a:lnTo>
                  <a:lnTo>
                    <a:pt x="336521" y="270594"/>
                  </a:lnTo>
                  <a:lnTo>
                    <a:pt x="308276" y="306990"/>
                  </a:lnTo>
                  <a:lnTo>
                    <a:pt x="271723" y="335110"/>
                  </a:lnTo>
                  <a:lnTo>
                    <a:pt x="228587" y="353239"/>
                  </a:lnTo>
                  <a:lnTo>
                    <a:pt x="180593" y="359663"/>
                  </a:lnTo>
                  <a:lnTo>
                    <a:pt x="132600" y="353239"/>
                  </a:lnTo>
                  <a:lnTo>
                    <a:pt x="89464" y="335110"/>
                  </a:lnTo>
                  <a:lnTo>
                    <a:pt x="52911" y="306990"/>
                  </a:lnTo>
                  <a:lnTo>
                    <a:pt x="24666" y="270594"/>
                  </a:lnTo>
                  <a:lnTo>
                    <a:pt x="6454" y="227636"/>
                  </a:lnTo>
                  <a:lnTo>
                    <a:pt x="0" y="17983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212463" y="3848811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÷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27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69810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After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we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calculated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every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cost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position</a:t>
            </a:r>
            <a:r>
              <a:rPr sz="22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we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sum them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up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 to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get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total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cost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wedding</a:t>
            </a:r>
            <a:endParaRPr sz="22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51459" y="1234439"/>
          <a:ext cx="1728470" cy="33512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8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07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Food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drinks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Hotel</a:t>
                      </a:r>
                      <a:r>
                        <a:rPr sz="14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Place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venue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2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Entertainment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Flower</a:t>
                      </a:r>
                      <a:r>
                        <a:rPr sz="14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843783" y="2427732"/>
            <a:ext cx="1728470" cy="6159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838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66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depending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14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guests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80438" y="1528572"/>
            <a:ext cx="864235" cy="2764790"/>
            <a:chOff x="1980438" y="1528572"/>
            <a:chExt cx="864235" cy="2764790"/>
          </a:xfrm>
        </p:grpSpPr>
        <p:sp>
          <p:nvSpPr>
            <p:cNvPr id="6" name="object 6"/>
            <p:cNvSpPr/>
            <p:nvPr/>
          </p:nvSpPr>
          <p:spPr>
            <a:xfrm>
              <a:off x="1980438" y="1528571"/>
              <a:ext cx="864235" cy="2764790"/>
            </a:xfrm>
            <a:custGeom>
              <a:avLst/>
              <a:gdLst/>
              <a:ahLst/>
              <a:cxnLst/>
              <a:rect l="l" t="t" r="r" b="b"/>
              <a:pathLst>
                <a:path w="864235" h="2764790">
                  <a:moveTo>
                    <a:pt x="864108" y="1207262"/>
                  </a:moveTo>
                  <a:lnTo>
                    <a:pt x="835152" y="1192784"/>
                  </a:lnTo>
                  <a:lnTo>
                    <a:pt x="777240" y="1163828"/>
                  </a:lnTo>
                  <a:lnTo>
                    <a:pt x="777240" y="1164336"/>
                  </a:lnTo>
                  <a:lnTo>
                    <a:pt x="777240" y="1192784"/>
                  </a:lnTo>
                  <a:lnTo>
                    <a:pt x="446532" y="1192784"/>
                  </a:lnTo>
                  <a:lnTo>
                    <a:pt x="446532" y="713232"/>
                  </a:lnTo>
                  <a:lnTo>
                    <a:pt x="446532" y="698754"/>
                  </a:lnTo>
                  <a:lnTo>
                    <a:pt x="446532" y="690753"/>
                  </a:lnTo>
                  <a:lnTo>
                    <a:pt x="446532" y="28956"/>
                  </a:lnTo>
                  <a:lnTo>
                    <a:pt x="446532" y="14478"/>
                  </a:lnTo>
                  <a:lnTo>
                    <a:pt x="446532" y="6477"/>
                  </a:lnTo>
                  <a:lnTo>
                    <a:pt x="440055" y="0"/>
                  </a:lnTo>
                  <a:lnTo>
                    <a:pt x="0" y="0"/>
                  </a:lnTo>
                  <a:lnTo>
                    <a:pt x="0" y="28956"/>
                  </a:lnTo>
                  <a:lnTo>
                    <a:pt x="417576" y="28956"/>
                  </a:lnTo>
                  <a:lnTo>
                    <a:pt x="417576" y="684276"/>
                  </a:lnTo>
                  <a:lnTo>
                    <a:pt x="0" y="684276"/>
                  </a:lnTo>
                  <a:lnTo>
                    <a:pt x="0" y="713232"/>
                  </a:lnTo>
                  <a:lnTo>
                    <a:pt x="417576" y="713232"/>
                  </a:lnTo>
                  <a:lnTo>
                    <a:pt x="417576" y="1199769"/>
                  </a:lnTo>
                  <a:lnTo>
                    <a:pt x="417576" y="1215263"/>
                  </a:lnTo>
                  <a:lnTo>
                    <a:pt x="417576" y="1215771"/>
                  </a:lnTo>
                  <a:lnTo>
                    <a:pt x="417576" y="1368044"/>
                  </a:lnTo>
                  <a:lnTo>
                    <a:pt x="0" y="1368044"/>
                  </a:lnTo>
                  <a:lnTo>
                    <a:pt x="0" y="1397000"/>
                  </a:lnTo>
                  <a:lnTo>
                    <a:pt x="417576" y="1397000"/>
                  </a:lnTo>
                  <a:lnTo>
                    <a:pt x="417576" y="2051812"/>
                  </a:lnTo>
                  <a:lnTo>
                    <a:pt x="0" y="2051812"/>
                  </a:lnTo>
                  <a:lnTo>
                    <a:pt x="0" y="2080768"/>
                  </a:lnTo>
                  <a:lnTo>
                    <a:pt x="417576" y="2080768"/>
                  </a:lnTo>
                  <a:lnTo>
                    <a:pt x="417576" y="2735643"/>
                  </a:lnTo>
                  <a:lnTo>
                    <a:pt x="0" y="2735643"/>
                  </a:lnTo>
                  <a:lnTo>
                    <a:pt x="0" y="2764599"/>
                  </a:lnTo>
                  <a:lnTo>
                    <a:pt x="440055" y="2764599"/>
                  </a:lnTo>
                  <a:lnTo>
                    <a:pt x="446532" y="2758122"/>
                  </a:lnTo>
                  <a:lnTo>
                    <a:pt x="446532" y="2750121"/>
                  </a:lnTo>
                  <a:lnTo>
                    <a:pt x="446532" y="2735643"/>
                  </a:lnTo>
                  <a:lnTo>
                    <a:pt x="446532" y="1222248"/>
                  </a:lnTo>
                  <a:lnTo>
                    <a:pt x="777240" y="1222248"/>
                  </a:lnTo>
                  <a:lnTo>
                    <a:pt x="777240" y="1250696"/>
                  </a:lnTo>
                  <a:lnTo>
                    <a:pt x="777240" y="1251204"/>
                  </a:lnTo>
                  <a:lnTo>
                    <a:pt x="835152" y="1222248"/>
                  </a:lnTo>
                  <a:lnTo>
                    <a:pt x="864108" y="1207770"/>
                  </a:lnTo>
                  <a:lnTo>
                    <a:pt x="863587" y="1207516"/>
                  </a:lnTo>
                  <a:lnTo>
                    <a:pt x="864108" y="12072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31136" y="2602991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180594" y="0"/>
                  </a:moveTo>
                  <a:lnTo>
                    <a:pt x="132600" y="6424"/>
                  </a:lnTo>
                  <a:lnTo>
                    <a:pt x="89464" y="24553"/>
                  </a:lnTo>
                  <a:lnTo>
                    <a:pt x="52911" y="52673"/>
                  </a:lnTo>
                  <a:lnTo>
                    <a:pt x="24666" y="89069"/>
                  </a:lnTo>
                  <a:lnTo>
                    <a:pt x="6454" y="132027"/>
                  </a:lnTo>
                  <a:lnTo>
                    <a:pt x="0" y="179831"/>
                  </a:lnTo>
                  <a:lnTo>
                    <a:pt x="6454" y="227636"/>
                  </a:lnTo>
                  <a:lnTo>
                    <a:pt x="24666" y="270594"/>
                  </a:lnTo>
                  <a:lnTo>
                    <a:pt x="52911" y="306990"/>
                  </a:lnTo>
                  <a:lnTo>
                    <a:pt x="89464" y="335110"/>
                  </a:lnTo>
                  <a:lnTo>
                    <a:pt x="132600" y="353239"/>
                  </a:lnTo>
                  <a:lnTo>
                    <a:pt x="180594" y="359663"/>
                  </a:lnTo>
                  <a:lnTo>
                    <a:pt x="228587" y="353239"/>
                  </a:lnTo>
                  <a:lnTo>
                    <a:pt x="271723" y="335110"/>
                  </a:lnTo>
                  <a:lnTo>
                    <a:pt x="308276" y="306990"/>
                  </a:lnTo>
                  <a:lnTo>
                    <a:pt x="336521" y="270594"/>
                  </a:lnTo>
                  <a:lnTo>
                    <a:pt x="354733" y="227636"/>
                  </a:lnTo>
                  <a:lnTo>
                    <a:pt x="361188" y="179831"/>
                  </a:lnTo>
                  <a:lnTo>
                    <a:pt x="354733" y="132027"/>
                  </a:lnTo>
                  <a:lnTo>
                    <a:pt x="336521" y="89069"/>
                  </a:lnTo>
                  <a:lnTo>
                    <a:pt x="308276" y="52673"/>
                  </a:lnTo>
                  <a:lnTo>
                    <a:pt x="271723" y="24553"/>
                  </a:lnTo>
                  <a:lnTo>
                    <a:pt x="228587" y="6424"/>
                  </a:lnTo>
                  <a:lnTo>
                    <a:pt x="180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31136" y="2602991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0" y="179831"/>
                  </a:moveTo>
                  <a:lnTo>
                    <a:pt x="6454" y="132027"/>
                  </a:lnTo>
                  <a:lnTo>
                    <a:pt x="24666" y="89069"/>
                  </a:lnTo>
                  <a:lnTo>
                    <a:pt x="52911" y="52673"/>
                  </a:lnTo>
                  <a:lnTo>
                    <a:pt x="89464" y="24553"/>
                  </a:lnTo>
                  <a:lnTo>
                    <a:pt x="132600" y="6424"/>
                  </a:lnTo>
                  <a:lnTo>
                    <a:pt x="180594" y="0"/>
                  </a:lnTo>
                  <a:lnTo>
                    <a:pt x="228587" y="6424"/>
                  </a:lnTo>
                  <a:lnTo>
                    <a:pt x="271723" y="24553"/>
                  </a:lnTo>
                  <a:lnTo>
                    <a:pt x="308276" y="52673"/>
                  </a:lnTo>
                  <a:lnTo>
                    <a:pt x="336521" y="89069"/>
                  </a:lnTo>
                  <a:lnTo>
                    <a:pt x="354733" y="132027"/>
                  </a:lnTo>
                  <a:lnTo>
                    <a:pt x="361188" y="179831"/>
                  </a:lnTo>
                  <a:lnTo>
                    <a:pt x="354733" y="227636"/>
                  </a:lnTo>
                  <a:lnTo>
                    <a:pt x="336521" y="270594"/>
                  </a:lnTo>
                  <a:lnTo>
                    <a:pt x="308276" y="306990"/>
                  </a:lnTo>
                  <a:lnTo>
                    <a:pt x="271723" y="335110"/>
                  </a:lnTo>
                  <a:lnTo>
                    <a:pt x="228587" y="353239"/>
                  </a:lnTo>
                  <a:lnTo>
                    <a:pt x="180594" y="359663"/>
                  </a:lnTo>
                  <a:lnTo>
                    <a:pt x="132600" y="353239"/>
                  </a:lnTo>
                  <a:lnTo>
                    <a:pt x="89464" y="335110"/>
                  </a:lnTo>
                  <a:lnTo>
                    <a:pt x="52911" y="306990"/>
                  </a:lnTo>
                  <a:lnTo>
                    <a:pt x="24666" y="270594"/>
                  </a:lnTo>
                  <a:lnTo>
                    <a:pt x="6454" y="227636"/>
                  </a:lnTo>
                  <a:lnTo>
                    <a:pt x="0" y="17983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42133" y="2618358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+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7235952" y="1234439"/>
          <a:ext cx="1728470" cy="26685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8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0748">
                <a:tc>
                  <a:txBody>
                    <a:bodyPr/>
                    <a:lstStyle/>
                    <a:p>
                      <a:pPr marL="92710" marR="27559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Clothes</a:t>
                      </a:r>
                      <a:r>
                        <a:rPr sz="14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(bride</a:t>
                      </a:r>
                      <a:r>
                        <a:rPr sz="14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groom)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382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band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Church</a:t>
                      </a:r>
                      <a:r>
                        <a:rPr sz="14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7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Other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4788408" y="2427732"/>
            <a:ext cx="1728470" cy="6159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Fixed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517385" y="1528572"/>
            <a:ext cx="720090" cy="2080895"/>
            <a:chOff x="6517385" y="1528572"/>
            <a:chExt cx="720090" cy="2080895"/>
          </a:xfrm>
        </p:grpSpPr>
        <p:sp>
          <p:nvSpPr>
            <p:cNvPr id="13" name="object 13"/>
            <p:cNvSpPr/>
            <p:nvPr/>
          </p:nvSpPr>
          <p:spPr>
            <a:xfrm>
              <a:off x="6517373" y="1528571"/>
              <a:ext cx="720725" cy="2080895"/>
            </a:xfrm>
            <a:custGeom>
              <a:avLst/>
              <a:gdLst/>
              <a:ahLst/>
              <a:cxnLst/>
              <a:rect l="l" t="t" r="r" b="b"/>
              <a:pathLst>
                <a:path w="720725" h="2080895">
                  <a:moveTo>
                    <a:pt x="720102" y="0"/>
                  </a:moveTo>
                  <a:lnTo>
                    <a:pt x="352056" y="0"/>
                  </a:lnTo>
                  <a:lnTo>
                    <a:pt x="345579" y="6477"/>
                  </a:lnTo>
                  <a:lnTo>
                    <a:pt x="345579" y="690753"/>
                  </a:lnTo>
                  <a:lnTo>
                    <a:pt x="345579" y="1192784"/>
                  </a:lnTo>
                  <a:lnTo>
                    <a:pt x="86880" y="1192784"/>
                  </a:lnTo>
                  <a:lnTo>
                    <a:pt x="86880" y="1164336"/>
                  </a:lnTo>
                  <a:lnTo>
                    <a:pt x="86880" y="1163828"/>
                  </a:lnTo>
                  <a:lnTo>
                    <a:pt x="0" y="1207262"/>
                  </a:lnTo>
                  <a:lnTo>
                    <a:pt x="508" y="1207516"/>
                  </a:lnTo>
                  <a:lnTo>
                    <a:pt x="0" y="1207770"/>
                  </a:lnTo>
                  <a:lnTo>
                    <a:pt x="86880" y="1251204"/>
                  </a:lnTo>
                  <a:lnTo>
                    <a:pt x="86880" y="1250696"/>
                  </a:lnTo>
                  <a:lnTo>
                    <a:pt x="86880" y="1222248"/>
                  </a:lnTo>
                  <a:lnTo>
                    <a:pt x="345579" y="1222248"/>
                  </a:lnTo>
                  <a:lnTo>
                    <a:pt x="345579" y="1390523"/>
                  </a:lnTo>
                  <a:lnTo>
                    <a:pt x="345579" y="2074291"/>
                  </a:lnTo>
                  <a:lnTo>
                    <a:pt x="352056" y="2080768"/>
                  </a:lnTo>
                  <a:lnTo>
                    <a:pt x="720102" y="2080768"/>
                  </a:lnTo>
                  <a:lnTo>
                    <a:pt x="720102" y="2066290"/>
                  </a:lnTo>
                  <a:lnTo>
                    <a:pt x="720102" y="2051812"/>
                  </a:lnTo>
                  <a:lnTo>
                    <a:pt x="374535" y="2051812"/>
                  </a:lnTo>
                  <a:lnTo>
                    <a:pt x="374535" y="1397000"/>
                  </a:lnTo>
                  <a:lnTo>
                    <a:pt x="720102" y="1397000"/>
                  </a:lnTo>
                  <a:lnTo>
                    <a:pt x="720102" y="1382522"/>
                  </a:lnTo>
                  <a:lnTo>
                    <a:pt x="720102" y="1368044"/>
                  </a:lnTo>
                  <a:lnTo>
                    <a:pt x="374535" y="1368044"/>
                  </a:lnTo>
                  <a:lnTo>
                    <a:pt x="374535" y="1222248"/>
                  </a:lnTo>
                  <a:lnTo>
                    <a:pt x="374535" y="713232"/>
                  </a:lnTo>
                  <a:lnTo>
                    <a:pt x="720102" y="713232"/>
                  </a:lnTo>
                  <a:lnTo>
                    <a:pt x="720102" y="698754"/>
                  </a:lnTo>
                  <a:lnTo>
                    <a:pt x="720102" y="684276"/>
                  </a:lnTo>
                  <a:lnTo>
                    <a:pt x="374535" y="684276"/>
                  </a:lnTo>
                  <a:lnTo>
                    <a:pt x="374535" y="28956"/>
                  </a:lnTo>
                  <a:lnTo>
                    <a:pt x="720102" y="28956"/>
                  </a:lnTo>
                  <a:lnTo>
                    <a:pt x="720102" y="14478"/>
                  </a:lnTo>
                  <a:lnTo>
                    <a:pt x="7201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31507" y="2596896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4">
                  <a:moveTo>
                    <a:pt x="180594" y="0"/>
                  </a:moveTo>
                  <a:lnTo>
                    <a:pt x="132600" y="6454"/>
                  </a:lnTo>
                  <a:lnTo>
                    <a:pt x="89464" y="24666"/>
                  </a:lnTo>
                  <a:lnTo>
                    <a:pt x="52911" y="52911"/>
                  </a:lnTo>
                  <a:lnTo>
                    <a:pt x="24666" y="89464"/>
                  </a:lnTo>
                  <a:lnTo>
                    <a:pt x="6454" y="132600"/>
                  </a:lnTo>
                  <a:lnTo>
                    <a:pt x="0" y="180594"/>
                  </a:lnTo>
                  <a:lnTo>
                    <a:pt x="6454" y="228587"/>
                  </a:lnTo>
                  <a:lnTo>
                    <a:pt x="24666" y="271723"/>
                  </a:lnTo>
                  <a:lnTo>
                    <a:pt x="52911" y="308276"/>
                  </a:lnTo>
                  <a:lnTo>
                    <a:pt x="89464" y="336521"/>
                  </a:lnTo>
                  <a:lnTo>
                    <a:pt x="132600" y="354733"/>
                  </a:lnTo>
                  <a:lnTo>
                    <a:pt x="180594" y="361188"/>
                  </a:lnTo>
                  <a:lnTo>
                    <a:pt x="228587" y="354733"/>
                  </a:lnTo>
                  <a:lnTo>
                    <a:pt x="271723" y="336521"/>
                  </a:lnTo>
                  <a:lnTo>
                    <a:pt x="308276" y="308276"/>
                  </a:lnTo>
                  <a:lnTo>
                    <a:pt x="336521" y="271723"/>
                  </a:lnTo>
                  <a:lnTo>
                    <a:pt x="354733" y="228587"/>
                  </a:lnTo>
                  <a:lnTo>
                    <a:pt x="361188" y="180594"/>
                  </a:lnTo>
                  <a:lnTo>
                    <a:pt x="354733" y="132600"/>
                  </a:lnTo>
                  <a:lnTo>
                    <a:pt x="336521" y="89464"/>
                  </a:lnTo>
                  <a:lnTo>
                    <a:pt x="308276" y="52911"/>
                  </a:lnTo>
                  <a:lnTo>
                    <a:pt x="271723" y="24666"/>
                  </a:lnTo>
                  <a:lnTo>
                    <a:pt x="228587" y="6454"/>
                  </a:lnTo>
                  <a:lnTo>
                    <a:pt x="180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31507" y="2596896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4">
                  <a:moveTo>
                    <a:pt x="0" y="180594"/>
                  </a:moveTo>
                  <a:lnTo>
                    <a:pt x="6454" y="132600"/>
                  </a:lnTo>
                  <a:lnTo>
                    <a:pt x="24666" y="89464"/>
                  </a:lnTo>
                  <a:lnTo>
                    <a:pt x="52911" y="52911"/>
                  </a:lnTo>
                  <a:lnTo>
                    <a:pt x="89464" y="24666"/>
                  </a:lnTo>
                  <a:lnTo>
                    <a:pt x="132600" y="6454"/>
                  </a:lnTo>
                  <a:lnTo>
                    <a:pt x="180594" y="0"/>
                  </a:lnTo>
                  <a:lnTo>
                    <a:pt x="228587" y="6454"/>
                  </a:lnTo>
                  <a:lnTo>
                    <a:pt x="271723" y="24666"/>
                  </a:lnTo>
                  <a:lnTo>
                    <a:pt x="308276" y="52911"/>
                  </a:lnTo>
                  <a:lnTo>
                    <a:pt x="336521" y="89464"/>
                  </a:lnTo>
                  <a:lnTo>
                    <a:pt x="354733" y="132600"/>
                  </a:lnTo>
                  <a:lnTo>
                    <a:pt x="361188" y="180594"/>
                  </a:lnTo>
                  <a:lnTo>
                    <a:pt x="354733" y="228587"/>
                  </a:lnTo>
                  <a:lnTo>
                    <a:pt x="336521" y="271723"/>
                  </a:lnTo>
                  <a:lnTo>
                    <a:pt x="308276" y="308276"/>
                  </a:lnTo>
                  <a:lnTo>
                    <a:pt x="271723" y="336521"/>
                  </a:lnTo>
                  <a:lnTo>
                    <a:pt x="228587" y="354733"/>
                  </a:lnTo>
                  <a:lnTo>
                    <a:pt x="180594" y="361188"/>
                  </a:lnTo>
                  <a:lnTo>
                    <a:pt x="132600" y="354733"/>
                  </a:lnTo>
                  <a:lnTo>
                    <a:pt x="89464" y="336521"/>
                  </a:lnTo>
                  <a:lnTo>
                    <a:pt x="52911" y="308276"/>
                  </a:lnTo>
                  <a:lnTo>
                    <a:pt x="24666" y="271723"/>
                  </a:lnTo>
                  <a:lnTo>
                    <a:pt x="6454" y="228587"/>
                  </a:lnTo>
                  <a:lnTo>
                    <a:pt x="0" y="18059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837432" y="3755135"/>
            <a:ext cx="1728470" cy="61722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84455" rIns="0" bIns="0" rtlCol="0">
            <a:spAutoFit/>
          </a:bodyPr>
          <a:lstStyle/>
          <a:p>
            <a:pPr marL="92075" marR="450215">
              <a:lnSpc>
                <a:spcPct val="100000"/>
              </a:lnSpc>
              <a:spcBef>
                <a:spcPts val="665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wedding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694176" y="3044189"/>
            <a:ext cx="1972945" cy="711835"/>
            <a:chOff x="3694176" y="3044189"/>
            <a:chExt cx="1972945" cy="711835"/>
          </a:xfrm>
        </p:grpSpPr>
        <p:sp>
          <p:nvSpPr>
            <p:cNvPr id="18" name="object 18"/>
            <p:cNvSpPr/>
            <p:nvPr/>
          </p:nvSpPr>
          <p:spPr>
            <a:xfrm>
              <a:off x="3694176" y="3044189"/>
              <a:ext cx="1972945" cy="711835"/>
            </a:xfrm>
            <a:custGeom>
              <a:avLst/>
              <a:gdLst/>
              <a:ahLst/>
              <a:cxnLst/>
              <a:rect l="l" t="t" r="r" b="b"/>
              <a:pathLst>
                <a:path w="1972945" h="711835">
                  <a:moveTo>
                    <a:pt x="1972564" y="0"/>
                  </a:moveTo>
                  <a:lnTo>
                    <a:pt x="1943608" y="0"/>
                  </a:lnTo>
                  <a:lnTo>
                    <a:pt x="1943608" y="341376"/>
                  </a:lnTo>
                  <a:lnTo>
                    <a:pt x="1016762" y="341376"/>
                  </a:lnTo>
                  <a:lnTo>
                    <a:pt x="1000125" y="341376"/>
                  </a:lnTo>
                  <a:lnTo>
                    <a:pt x="28956" y="341376"/>
                  </a:lnTo>
                  <a:lnTo>
                    <a:pt x="28956" y="0"/>
                  </a:lnTo>
                  <a:lnTo>
                    <a:pt x="0" y="0"/>
                  </a:lnTo>
                  <a:lnTo>
                    <a:pt x="0" y="363855"/>
                  </a:lnTo>
                  <a:lnTo>
                    <a:pt x="6477" y="370332"/>
                  </a:lnTo>
                  <a:lnTo>
                    <a:pt x="993648" y="370332"/>
                  </a:lnTo>
                  <a:lnTo>
                    <a:pt x="993648" y="624967"/>
                  </a:lnTo>
                  <a:lnTo>
                    <a:pt x="965327" y="624967"/>
                  </a:lnTo>
                  <a:lnTo>
                    <a:pt x="964692" y="624967"/>
                  </a:lnTo>
                  <a:lnTo>
                    <a:pt x="1008126" y="711835"/>
                  </a:lnTo>
                  <a:lnTo>
                    <a:pt x="1008443" y="711200"/>
                  </a:lnTo>
                  <a:lnTo>
                    <a:pt x="1008761" y="711835"/>
                  </a:lnTo>
                  <a:lnTo>
                    <a:pt x="1044956" y="639445"/>
                  </a:lnTo>
                  <a:lnTo>
                    <a:pt x="1052195" y="624967"/>
                  </a:lnTo>
                  <a:lnTo>
                    <a:pt x="1051560" y="624967"/>
                  </a:lnTo>
                  <a:lnTo>
                    <a:pt x="1023239" y="624967"/>
                  </a:lnTo>
                  <a:lnTo>
                    <a:pt x="1023239" y="370332"/>
                  </a:lnTo>
                  <a:lnTo>
                    <a:pt x="1966087" y="370332"/>
                  </a:lnTo>
                  <a:lnTo>
                    <a:pt x="1972564" y="363855"/>
                  </a:lnTo>
                  <a:lnTo>
                    <a:pt x="1972564" y="341376"/>
                  </a:lnTo>
                  <a:lnTo>
                    <a:pt x="19725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26280" y="3240023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832" y="0"/>
                  </a:move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1"/>
                  </a:lnTo>
                  <a:lnTo>
                    <a:pt x="6424" y="227636"/>
                  </a:lnTo>
                  <a:lnTo>
                    <a:pt x="24553" y="270594"/>
                  </a:lnTo>
                  <a:lnTo>
                    <a:pt x="52673" y="306990"/>
                  </a:lnTo>
                  <a:lnTo>
                    <a:pt x="89069" y="335110"/>
                  </a:lnTo>
                  <a:lnTo>
                    <a:pt x="132027" y="353239"/>
                  </a:lnTo>
                  <a:lnTo>
                    <a:pt x="179832" y="359663"/>
                  </a:lnTo>
                  <a:lnTo>
                    <a:pt x="227636" y="353239"/>
                  </a:lnTo>
                  <a:lnTo>
                    <a:pt x="270594" y="335110"/>
                  </a:lnTo>
                  <a:lnTo>
                    <a:pt x="306990" y="306990"/>
                  </a:lnTo>
                  <a:lnTo>
                    <a:pt x="335110" y="270594"/>
                  </a:lnTo>
                  <a:lnTo>
                    <a:pt x="353239" y="227636"/>
                  </a:lnTo>
                  <a:lnTo>
                    <a:pt x="359664" y="179831"/>
                  </a:lnTo>
                  <a:lnTo>
                    <a:pt x="353239" y="132027"/>
                  </a:lnTo>
                  <a:lnTo>
                    <a:pt x="335110" y="89069"/>
                  </a:lnTo>
                  <a:lnTo>
                    <a:pt x="306990" y="52673"/>
                  </a:lnTo>
                  <a:lnTo>
                    <a:pt x="270594" y="24553"/>
                  </a:lnTo>
                  <a:lnTo>
                    <a:pt x="227636" y="6424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26280" y="3240023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0" y="179831"/>
                  </a:moveTo>
                  <a:lnTo>
                    <a:pt x="6424" y="132027"/>
                  </a:lnTo>
                  <a:lnTo>
                    <a:pt x="24553" y="89069"/>
                  </a:lnTo>
                  <a:lnTo>
                    <a:pt x="52673" y="52673"/>
                  </a:lnTo>
                  <a:lnTo>
                    <a:pt x="89069" y="24553"/>
                  </a:lnTo>
                  <a:lnTo>
                    <a:pt x="132027" y="6424"/>
                  </a:lnTo>
                  <a:lnTo>
                    <a:pt x="179832" y="0"/>
                  </a:lnTo>
                  <a:lnTo>
                    <a:pt x="227636" y="6424"/>
                  </a:lnTo>
                  <a:lnTo>
                    <a:pt x="270594" y="24553"/>
                  </a:lnTo>
                  <a:lnTo>
                    <a:pt x="306990" y="52673"/>
                  </a:lnTo>
                  <a:lnTo>
                    <a:pt x="335110" y="89069"/>
                  </a:lnTo>
                  <a:lnTo>
                    <a:pt x="353239" y="132027"/>
                  </a:lnTo>
                  <a:lnTo>
                    <a:pt x="359664" y="179831"/>
                  </a:lnTo>
                  <a:lnTo>
                    <a:pt x="353239" y="227636"/>
                  </a:lnTo>
                  <a:lnTo>
                    <a:pt x="335110" y="270594"/>
                  </a:lnTo>
                  <a:lnTo>
                    <a:pt x="306990" y="306990"/>
                  </a:lnTo>
                  <a:lnTo>
                    <a:pt x="270594" y="335110"/>
                  </a:lnTo>
                  <a:lnTo>
                    <a:pt x="227636" y="353239"/>
                  </a:lnTo>
                  <a:lnTo>
                    <a:pt x="179832" y="359663"/>
                  </a:lnTo>
                  <a:lnTo>
                    <a:pt x="132027" y="353239"/>
                  </a:lnTo>
                  <a:lnTo>
                    <a:pt x="89069" y="335110"/>
                  </a:lnTo>
                  <a:lnTo>
                    <a:pt x="52673" y="306990"/>
                  </a:lnTo>
                  <a:lnTo>
                    <a:pt x="24553" y="270594"/>
                  </a:lnTo>
                  <a:lnTo>
                    <a:pt x="6424" y="227636"/>
                  </a:lnTo>
                  <a:lnTo>
                    <a:pt x="0" y="17983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843521" y="2613405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+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28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36770" y="3256026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+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4197" y="1772488"/>
            <a:ext cx="619125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70" dirty="0"/>
              <a:t>Top-down</a:t>
            </a:r>
            <a:r>
              <a:rPr sz="6000" spc="-85" dirty="0"/>
              <a:t> </a:t>
            </a:r>
            <a:r>
              <a:rPr sz="6000" spc="-15" dirty="0"/>
              <a:t>approach</a:t>
            </a:r>
            <a:endParaRPr sz="6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5353" y="2091639"/>
            <a:ext cx="6271895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Case</a:t>
            </a:r>
            <a:r>
              <a:rPr spc="-50" dirty="0"/>
              <a:t> </a:t>
            </a:r>
            <a:r>
              <a:rPr spc="-10" dirty="0"/>
              <a:t>studies</a:t>
            </a:r>
            <a:r>
              <a:rPr spc="-45" dirty="0"/>
              <a:t> </a:t>
            </a:r>
            <a:r>
              <a:rPr spc="-10" dirty="0"/>
              <a:t>overview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46735"/>
            <a:ext cx="4333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When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use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top-down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approach?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30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6571" y="758540"/>
            <a:ext cx="6456680" cy="292163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295"/>
              </a:spcBef>
              <a:buFont typeface="Wingdings"/>
              <a:buChar char=""/>
              <a:tabLst>
                <a:tab pos="185420" algn="l"/>
              </a:tabLst>
            </a:pPr>
            <a:r>
              <a:rPr sz="2500" spc="-75" dirty="0">
                <a:latin typeface="Calibri"/>
                <a:cs typeface="Calibri"/>
              </a:rPr>
              <a:t>You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know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20" dirty="0">
                <a:latin typeface="Calibri"/>
                <a:cs typeface="Calibri"/>
              </a:rPr>
              <a:t>size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of</a:t>
            </a:r>
            <a:r>
              <a:rPr sz="2500" spc="-2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the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whole </a:t>
            </a:r>
            <a:r>
              <a:rPr sz="2500" spc="-20" dirty="0">
                <a:latin typeface="Calibri"/>
                <a:cs typeface="Calibri"/>
              </a:rPr>
              <a:t>market</a:t>
            </a:r>
            <a:endParaRPr sz="2500">
              <a:latin typeface="Calibri"/>
              <a:cs typeface="Calibri"/>
            </a:endParaRPr>
          </a:p>
          <a:p>
            <a:pPr marL="184785" marR="332105" indent="-172720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185420" algn="l"/>
              </a:tabLst>
            </a:pPr>
            <a:r>
              <a:rPr sz="2500" spc="-70" dirty="0">
                <a:latin typeface="Calibri"/>
                <a:cs typeface="Calibri"/>
              </a:rPr>
              <a:t>You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are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interested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in a specific</a:t>
            </a:r>
            <a:r>
              <a:rPr sz="2500" spc="2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segment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of the </a:t>
            </a:r>
            <a:r>
              <a:rPr sz="2500" spc="-55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market</a:t>
            </a:r>
            <a:endParaRPr sz="25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205"/>
              </a:spcBef>
              <a:buFont typeface="Wingdings"/>
              <a:buChar char=""/>
              <a:tabLst>
                <a:tab pos="185420" algn="l"/>
              </a:tabLst>
            </a:pPr>
            <a:r>
              <a:rPr sz="2500" spc="-10" dirty="0">
                <a:latin typeface="Calibri"/>
                <a:cs typeface="Calibri"/>
              </a:rPr>
              <a:t>Segment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is big enough</a:t>
            </a:r>
            <a:endParaRPr sz="25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185420" algn="l"/>
              </a:tabLst>
            </a:pPr>
            <a:r>
              <a:rPr sz="2500" spc="-75" dirty="0">
                <a:latin typeface="Calibri"/>
                <a:cs typeface="Calibri"/>
              </a:rPr>
              <a:t>You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are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thinking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about </a:t>
            </a:r>
            <a:r>
              <a:rPr sz="2500" spc="-10" dirty="0">
                <a:latin typeface="Calibri"/>
                <a:cs typeface="Calibri"/>
              </a:rPr>
              <a:t>niche</a:t>
            </a:r>
            <a:r>
              <a:rPr sz="2500" spc="2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strategy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or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low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cost </a:t>
            </a:r>
            <a:r>
              <a:rPr sz="2500" spc="-55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strategy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(market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re-segmenting)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32130"/>
            <a:ext cx="70319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For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change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lets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see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how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it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would work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with top-down </a:t>
            </a:r>
            <a:r>
              <a:rPr sz="2400" b="1" spc="-5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approach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4220" y="2836291"/>
            <a:ext cx="226695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400" spc="-40" dirty="0">
                <a:latin typeface="Calibri"/>
                <a:cs typeface="Calibri"/>
              </a:rPr>
              <a:t>You</a:t>
            </a:r>
            <a:r>
              <a:rPr sz="1400" spc="-5" dirty="0">
                <a:latin typeface="Calibri"/>
                <a:cs typeface="Calibri"/>
              </a:rPr>
              <a:t> use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total </a:t>
            </a:r>
            <a:r>
              <a:rPr sz="1400" spc="-15" dirty="0">
                <a:latin typeface="Calibri"/>
                <a:cs typeface="Calibri"/>
              </a:rPr>
              <a:t>market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size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 get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size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segment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-5" dirty="0">
                <a:latin typeface="Calibri"/>
                <a:cs typeface="Calibri"/>
              </a:rPr>
              <a:t>which you </a:t>
            </a:r>
            <a:r>
              <a:rPr sz="1400" spc="-10" dirty="0">
                <a:latin typeface="Calibri"/>
                <a:cs typeface="Calibri"/>
              </a:rPr>
              <a:t>are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interested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99230" y="2792095"/>
            <a:ext cx="1761489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400" spc="-40" dirty="0">
                <a:latin typeface="Calibri"/>
                <a:cs typeface="Calibri"/>
              </a:rPr>
              <a:t>You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have</a:t>
            </a:r>
            <a:r>
              <a:rPr sz="1400" spc="-10" dirty="0">
                <a:latin typeface="Calibri"/>
                <a:cs typeface="Calibri"/>
              </a:rPr>
              <a:t> 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some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sort of </a:t>
            </a:r>
            <a:r>
              <a:rPr sz="1400" spc="-5" dirty="0">
                <a:latin typeface="Calibri"/>
                <a:cs typeface="Calibri"/>
              </a:rPr>
              <a:t>sample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measure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40143" y="2755519"/>
            <a:ext cx="215519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400" spc="-5" dirty="0">
                <a:latin typeface="Calibri"/>
                <a:cs typeface="Calibri"/>
              </a:rPr>
              <a:t>By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applying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the result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the sample you can </a:t>
            </a:r>
            <a:r>
              <a:rPr sz="1400" spc="-10" dirty="0">
                <a:latin typeface="Calibri"/>
                <a:cs typeface="Calibri"/>
              </a:rPr>
              <a:t>get to </a:t>
            </a:r>
            <a:r>
              <a:rPr sz="1400" spc="-5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size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the segment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which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you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interested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527" y="1488947"/>
            <a:ext cx="1464563" cy="90068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484120" y="1758695"/>
            <a:ext cx="1080770" cy="513715"/>
          </a:xfrm>
          <a:custGeom>
            <a:avLst/>
            <a:gdLst/>
            <a:ahLst/>
            <a:cxnLst/>
            <a:rect l="l" t="t" r="r" b="b"/>
            <a:pathLst>
              <a:path w="1080770" h="513714">
                <a:moveTo>
                  <a:pt x="823721" y="0"/>
                </a:moveTo>
                <a:lnTo>
                  <a:pt x="823721" y="128396"/>
                </a:lnTo>
                <a:lnTo>
                  <a:pt x="0" y="128396"/>
                </a:lnTo>
                <a:lnTo>
                  <a:pt x="0" y="385190"/>
                </a:lnTo>
                <a:lnTo>
                  <a:pt x="823721" y="385190"/>
                </a:lnTo>
                <a:lnTo>
                  <a:pt x="823721" y="513587"/>
                </a:lnTo>
                <a:lnTo>
                  <a:pt x="1080516" y="256793"/>
                </a:lnTo>
                <a:lnTo>
                  <a:pt x="823721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52515" y="1758695"/>
            <a:ext cx="1079500" cy="513715"/>
          </a:xfrm>
          <a:custGeom>
            <a:avLst/>
            <a:gdLst/>
            <a:ahLst/>
            <a:cxnLst/>
            <a:rect l="l" t="t" r="r" b="b"/>
            <a:pathLst>
              <a:path w="1079500" h="513714">
                <a:moveTo>
                  <a:pt x="822198" y="0"/>
                </a:moveTo>
                <a:lnTo>
                  <a:pt x="822198" y="128396"/>
                </a:lnTo>
                <a:lnTo>
                  <a:pt x="0" y="128396"/>
                </a:lnTo>
                <a:lnTo>
                  <a:pt x="0" y="385190"/>
                </a:lnTo>
                <a:lnTo>
                  <a:pt x="822198" y="385190"/>
                </a:lnTo>
                <a:lnTo>
                  <a:pt x="822198" y="513587"/>
                </a:lnTo>
                <a:lnTo>
                  <a:pt x="1078991" y="256793"/>
                </a:lnTo>
                <a:lnTo>
                  <a:pt x="82219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79792" y="1607819"/>
            <a:ext cx="806450" cy="681355"/>
          </a:xfrm>
          <a:custGeom>
            <a:avLst/>
            <a:gdLst/>
            <a:ahLst/>
            <a:cxnLst/>
            <a:rect l="l" t="t" r="r" b="b"/>
            <a:pathLst>
              <a:path w="806450" h="681355">
                <a:moveTo>
                  <a:pt x="423799" y="0"/>
                </a:moveTo>
                <a:lnTo>
                  <a:pt x="399923" y="0"/>
                </a:lnTo>
                <a:lnTo>
                  <a:pt x="382397" y="507"/>
                </a:lnTo>
                <a:lnTo>
                  <a:pt x="342137" y="12572"/>
                </a:lnTo>
                <a:lnTo>
                  <a:pt x="315849" y="41655"/>
                </a:lnTo>
                <a:lnTo>
                  <a:pt x="310768" y="60070"/>
                </a:lnTo>
                <a:lnTo>
                  <a:pt x="312674" y="73532"/>
                </a:lnTo>
                <a:lnTo>
                  <a:pt x="317118" y="86232"/>
                </a:lnTo>
                <a:lnTo>
                  <a:pt x="323976" y="108457"/>
                </a:lnTo>
                <a:lnTo>
                  <a:pt x="323976" y="119125"/>
                </a:lnTo>
                <a:lnTo>
                  <a:pt x="320801" y="127380"/>
                </a:lnTo>
                <a:lnTo>
                  <a:pt x="282575" y="153542"/>
                </a:lnTo>
                <a:lnTo>
                  <a:pt x="244221" y="159765"/>
                </a:lnTo>
                <a:lnTo>
                  <a:pt x="222250" y="164083"/>
                </a:lnTo>
                <a:lnTo>
                  <a:pt x="187705" y="181609"/>
                </a:lnTo>
                <a:lnTo>
                  <a:pt x="181482" y="206755"/>
                </a:lnTo>
                <a:lnTo>
                  <a:pt x="182117" y="216915"/>
                </a:lnTo>
                <a:lnTo>
                  <a:pt x="182752" y="222250"/>
                </a:lnTo>
                <a:lnTo>
                  <a:pt x="181482" y="229488"/>
                </a:lnTo>
                <a:lnTo>
                  <a:pt x="145668" y="255142"/>
                </a:lnTo>
                <a:lnTo>
                  <a:pt x="119252" y="258571"/>
                </a:lnTo>
                <a:lnTo>
                  <a:pt x="83565" y="257047"/>
                </a:lnTo>
                <a:lnTo>
                  <a:pt x="69723" y="255650"/>
                </a:lnTo>
                <a:lnTo>
                  <a:pt x="59689" y="255142"/>
                </a:lnTo>
                <a:lnTo>
                  <a:pt x="19430" y="265302"/>
                </a:lnTo>
                <a:lnTo>
                  <a:pt x="3809" y="304545"/>
                </a:lnTo>
                <a:lnTo>
                  <a:pt x="1269" y="342772"/>
                </a:lnTo>
                <a:lnTo>
                  <a:pt x="0" y="355345"/>
                </a:lnTo>
                <a:lnTo>
                  <a:pt x="6223" y="404240"/>
                </a:lnTo>
                <a:lnTo>
                  <a:pt x="42036" y="425068"/>
                </a:lnTo>
                <a:lnTo>
                  <a:pt x="52069" y="425576"/>
                </a:lnTo>
                <a:lnTo>
                  <a:pt x="67817" y="425576"/>
                </a:lnTo>
                <a:lnTo>
                  <a:pt x="86613" y="423671"/>
                </a:lnTo>
                <a:lnTo>
                  <a:pt x="96011" y="423163"/>
                </a:lnTo>
                <a:lnTo>
                  <a:pt x="105536" y="422147"/>
                </a:lnTo>
                <a:lnTo>
                  <a:pt x="116204" y="422147"/>
                </a:lnTo>
                <a:lnTo>
                  <a:pt x="156972" y="429894"/>
                </a:lnTo>
                <a:lnTo>
                  <a:pt x="179577" y="459993"/>
                </a:lnTo>
                <a:lnTo>
                  <a:pt x="178307" y="466724"/>
                </a:lnTo>
                <a:lnTo>
                  <a:pt x="177673" y="475487"/>
                </a:lnTo>
                <a:lnTo>
                  <a:pt x="197738" y="510285"/>
                </a:lnTo>
                <a:lnTo>
                  <a:pt x="217931" y="515619"/>
                </a:lnTo>
                <a:lnTo>
                  <a:pt x="227329" y="518540"/>
                </a:lnTo>
                <a:lnTo>
                  <a:pt x="238632" y="520445"/>
                </a:lnTo>
                <a:lnTo>
                  <a:pt x="248030" y="522477"/>
                </a:lnTo>
                <a:lnTo>
                  <a:pt x="258063" y="523366"/>
                </a:lnTo>
                <a:lnTo>
                  <a:pt x="302005" y="537971"/>
                </a:lnTo>
                <a:lnTo>
                  <a:pt x="320801" y="566927"/>
                </a:lnTo>
                <a:lnTo>
                  <a:pt x="320166" y="574166"/>
                </a:lnTo>
                <a:lnTo>
                  <a:pt x="318388" y="581913"/>
                </a:lnTo>
                <a:lnTo>
                  <a:pt x="315213" y="590676"/>
                </a:lnTo>
                <a:lnTo>
                  <a:pt x="312674" y="599947"/>
                </a:lnTo>
                <a:lnTo>
                  <a:pt x="309499" y="607694"/>
                </a:lnTo>
                <a:lnTo>
                  <a:pt x="308863" y="614933"/>
                </a:lnTo>
                <a:lnTo>
                  <a:pt x="308863" y="623569"/>
                </a:lnTo>
                <a:lnTo>
                  <a:pt x="325247" y="658494"/>
                </a:lnTo>
                <a:lnTo>
                  <a:pt x="365378" y="679322"/>
                </a:lnTo>
                <a:lnTo>
                  <a:pt x="376047" y="680719"/>
                </a:lnTo>
                <a:lnTo>
                  <a:pt x="384301" y="680719"/>
                </a:lnTo>
                <a:lnTo>
                  <a:pt x="401827" y="681227"/>
                </a:lnTo>
                <a:lnTo>
                  <a:pt x="444500" y="675893"/>
                </a:lnTo>
                <a:lnTo>
                  <a:pt x="482218" y="645413"/>
                </a:lnTo>
                <a:lnTo>
                  <a:pt x="497331" y="610488"/>
                </a:lnTo>
                <a:lnTo>
                  <a:pt x="497331" y="599947"/>
                </a:lnTo>
                <a:lnTo>
                  <a:pt x="492886" y="581024"/>
                </a:lnTo>
                <a:lnTo>
                  <a:pt x="490347" y="571753"/>
                </a:lnTo>
                <a:lnTo>
                  <a:pt x="487172" y="563625"/>
                </a:lnTo>
                <a:lnTo>
                  <a:pt x="485393" y="555878"/>
                </a:lnTo>
                <a:lnTo>
                  <a:pt x="504189" y="519556"/>
                </a:lnTo>
                <a:lnTo>
                  <a:pt x="523621" y="511809"/>
                </a:lnTo>
                <a:lnTo>
                  <a:pt x="532383" y="508380"/>
                </a:lnTo>
                <a:lnTo>
                  <a:pt x="553847" y="504951"/>
                </a:lnTo>
                <a:lnTo>
                  <a:pt x="565657" y="503554"/>
                </a:lnTo>
                <a:lnTo>
                  <a:pt x="575817" y="501141"/>
                </a:lnTo>
                <a:lnTo>
                  <a:pt x="613409" y="489965"/>
                </a:lnTo>
                <a:lnTo>
                  <a:pt x="627252" y="458977"/>
                </a:lnTo>
                <a:lnTo>
                  <a:pt x="627252" y="448309"/>
                </a:lnTo>
                <a:lnTo>
                  <a:pt x="626617" y="442086"/>
                </a:lnTo>
                <a:lnTo>
                  <a:pt x="627252" y="436244"/>
                </a:lnTo>
                <a:lnTo>
                  <a:pt x="661161" y="408685"/>
                </a:lnTo>
                <a:lnTo>
                  <a:pt x="690626" y="405256"/>
                </a:lnTo>
                <a:lnTo>
                  <a:pt x="700658" y="405256"/>
                </a:lnTo>
                <a:lnTo>
                  <a:pt x="722122" y="406272"/>
                </a:lnTo>
                <a:lnTo>
                  <a:pt x="733425" y="407669"/>
                </a:lnTo>
                <a:lnTo>
                  <a:pt x="747140" y="408177"/>
                </a:lnTo>
                <a:lnTo>
                  <a:pt x="786764" y="400938"/>
                </a:lnTo>
                <a:lnTo>
                  <a:pt x="804290" y="359790"/>
                </a:lnTo>
                <a:lnTo>
                  <a:pt x="806196" y="339343"/>
                </a:lnTo>
                <a:lnTo>
                  <a:pt x="805560" y="321944"/>
                </a:lnTo>
                <a:lnTo>
                  <a:pt x="806196" y="305561"/>
                </a:lnTo>
                <a:lnTo>
                  <a:pt x="791717" y="265302"/>
                </a:lnTo>
                <a:lnTo>
                  <a:pt x="751585" y="255142"/>
                </a:lnTo>
                <a:lnTo>
                  <a:pt x="741552" y="255650"/>
                </a:lnTo>
                <a:lnTo>
                  <a:pt x="730884" y="256666"/>
                </a:lnTo>
                <a:lnTo>
                  <a:pt x="720216" y="257047"/>
                </a:lnTo>
                <a:lnTo>
                  <a:pt x="706374" y="258063"/>
                </a:lnTo>
                <a:lnTo>
                  <a:pt x="695071" y="258571"/>
                </a:lnTo>
                <a:lnTo>
                  <a:pt x="685037" y="258063"/>
                </a:lnTo>
                <a:lnTo>
                  <a:pt x="645413" y="247395"/>
                </a:lnTo>
                <a:lnTo>
                  <a:pt x="627887" y="222757"/>
                </a:lnTo>
                <a:lnTo>
                  <a:pt x="627887" y="216407"/>
                </a:lnTo>
                <a:lnTo>
                  <a:pt x="629157" y="208152"/>
                </a:lnTo>
                <a:lnTo>
                  <a:pt x="629157" y="200913"/>
                </a:lnTo>
                <a:lnTo>
                  <a:pt x="599058" y="166496"/>
                </a:lnTo>
                <a:lnTo>
                  <a:pt x="559434" y="159257"/>
                </a:lnTo>
                <a:lnTo>
                  <a:pt x="546226" y="156844"/>
                </a:lnTo>
                <a:lnTo>
                  <a:pt x="509269" y="144271"/>
                </a:lnTo>
                <a:lnTo>
                  <a:pt x="485393" y="116204"/>
                </a:lnTo>
                <a:lnTo>
                  <a:pt x="487172" y="107950"/>
                </a:lnTo>
                <a:lnTo>
                  <a:pt x="491616" y="94868"/>
                </a:lnTo>
                <a:lnTo>
                  <a:pt x="494791" y="82295"/>
                </a:lnTo>
                <a:lnTo>
                  <a:pt x="497331" y="74549"/>
                </a:lnTo>
                <a:lnTo>
                  <a:pt x="499109" y="64388"/>
                </a:lnTo>
                <a:lnTo>
                  <a:pt x="499109" y="54228"/>
                </a:lnTo>
                <a:lnTo>
                  <a:pt x="479043" y="19303"/>
                </a:lnTo>
                <a:lnTo>
                  <a:pt x="442594" y="1396"/>
                </a:lnTo>
                <a:lnTo>
                  <a:pt x="423799" y="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9487" y="1565424"/>
            <a:ext cx="1023885" cy="9241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31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0"/>
            <a:ext cx="780478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…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use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top-down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approach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estimate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market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for </a:t>
            </a:r>
            <a:r>
              <a:rPr sz="2400" b="1" spc="-5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science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fiction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books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sold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Poland….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370" y="2326385"/>
            <a:ext cx="3079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30" dirty="0">
                <a:latin typeface="Calibri"/>
                <a:cs typeface="Calibri"/>
              </a:rPr>
              <a:t>You </a:t>
            </a:r>
            <a:r>
              <a:rPr sz="1200" spc="-5" dirty="0">
                <a:latin typeface="Calibri"/>
                <a:cs typeface="Calibri"/>
              </a:rPr>
              <a:t>use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5" dirty="0">
                <a:latin typeface="Calibri"/>
                <a:cs typeface="Calibri"/>
              </a:rPr>
              <a:t>total </a:t>
            </a:r>
            <a:r>
              <a:rPr sz="1200" dirty="0">
                <a:latin typeface="Calibri"/>
                <a:cs typeface="Calibri"/>
              </a:rPr>
              <a:t>number </a:t>
            </a:r>
            <a:r>
              <a:rPr sz="1200" spc="-5" dirty="0">
                <a:latin typeface="Calibri"/>
                <a:cs typeface="Calibri"/>
              </a:rPr>
              <a:t>of books sold </a:t>
            </a:r>
            <a:r>
              <a:rPr sz="1200" dirty="0">
                <a:latin typeface="Calibri"/>
                <a:cs typeface="Calibri"/>
              </a:rPr>
              <a:t>in </a:t>
            </a:r>
            <a:r>
              <a:rPr sz="1200" spc="-5" dirty="0">
                <a:latin typeface="Calibri"/>
                <a:cs typeface="Calibri"/>
              </a:rPr>
              <a:t>your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country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20540" y="1367027"/>
            <a:ext cx="1079500" cy="515620"/>
          </a:xfrm>
          <a:custGeom>
            <a:avLst/>
            <a:gdLst/>
            <a:ahLst/>
            <a:cxnLst/>
            <a:rect l="l" t="t" r="r" b="b"/>
            <a:pathLst>
              <a:path w="1079500" h="515619">
                <a:moveTo>
                  <a:pt x="821436" y="0"/>
                </a:moveTo>
                <a:lnTo>
                  <a:pt x="821436" y="128777"/>
                </a:lnTo>
                <a:lnTo>
                  <a:pt x="0" y="128777"/>
                </a:lnTo>
                <a:lnTo>
                  <a:pt x="0" y="386334"/>
                </a:lnTo>
                <a:lnTo>
                  <a:pt x="821436" y="386334"/>
                </a:lnTo>
                <a:lnTo>
                  <a:pt x="821436" y="515112"/>
                </a:lnTo>
                <a:lnTo>
                  <a:pt x="1078992" y="257556"/>
                </a:lnTo>
                <a:lnTo>
                  <a:pt x="821436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27701" y="2327529"/>
            <a:ext cx="371030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Then </a:t>
            </a:r>
            <a:r>
              <a:rPr sz="1200" spc="-10" dirty="0">
                <a:latin typeface="Calibri"/>
                <a:cs typeface="Calibri"/>
              </a:rPr>
              <a:t>you go </a:t>
            </a:r>
            <a:r>
              <a:rPr sz="1200" spc="-5" dirty="0">
                <a:latin typeface="Calibri"/>
                <a:cs typeface="Calibri"/>
              </a:rPr>
              <a:t>to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10" dirty="0">
                <a:latin typeface="Calibri"/>
                <a:cs typeface="Calibri"/>
              </a:rPr>
              <a:t>bookstore </a:t>
            </a:r>
            <a:r>
              <a:rPr sz="1200" spc="-5" dirty="0">
                <a:latin typeface="Calibri"/>
                <a:cs typeface="Calibri"/>
              </a:rPr>
              <a:t>that </a:t>
            </a:r>
            <a:r>
              <a:rPr sz="1200" dirty="0">
                <a:latin typeface="Calibri"/>
                <a:cs typeface="Calibri"/>
              </a:rPr>
              <a:t>belongs </a:t>
            </a:r>
            <a:r>
              <a:rPr sz="1200" spc="-5" dirty="0">
                <a:latin typeface="Calibri"/>
                <a:cs typeface="Calibri"/>
              </a:rPr>
              <a:t>to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5" dirty="0">
                <a:latin typeface="Calibri"/>
                <a:cs typeface="Calibri"/>
              </a:rPr>
              <a:t>biggest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chain of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bookstore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check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what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percentage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shelves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are </a:t>
            </a:r>
            <a:r>
              <a:rPr sz="1200" spc="-15" dirty="0">
                <a:latin typeface="Calibri"/>
                <a:cs typeface="Calibri"/>
              </a:rPr>
              <a:t>take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science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fiction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books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06640" y="3060191"/>
            <a:ext cx="909955" cy="1188720"/>
          </a:xfrm>
          <a:custGeom>
            <a:avLst/>
            <a:gdLst/>
            <a:ahLst/>
            <a:cxnLst/>
            <a:rect l="l" t="t" r="r" b="b"/>
            <a:pathLst>
              <a:path w="909954" h="1188720">
                <a:moveTo>
                  <a:pt x="909828" y="0"/>
                </a:moveTo>
                <a:lnTo>
                  <a:pt x="566928" y="0"/>
                </a:lnTo>
                <a:lnTo>
                  <a:pt x="566928" y="802386"/>
                </a:lnTo>
                <a:lnTo>
                  <a:pt x="257556" y="802386"/>
                </a:lnTo>
                <a:lnTo>
                  <a:pt x="257556" y="673608"/>
                </a:lnTo>
                <a:lnTo>
                  <a:pt x="0" y="931164"/>
                </a:lnTo>
                <a:lnTo>
                  <a:pt x="257556" y="1188720"/>
                </a:lnTo>
                <a:lnTo>
                  <a:pt x="257556" y="1059942"/>
                </a:lnTo>
                <a:lnTo>
                  <a:pt x="909828" y="1059942"/>
                </a:lnTo>
                <a:lnTo>
                  <a:pt x="909828" y="921626"/>
                </a:lnTo>
                <a:lnTo>
                  <a:pt x="909828" y="802386"/>
                </a:lnTo>
                <a:lnTo>
                  <a:pt x="90982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43147" y="4275835"/>
            <a:ext cx="3765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If </a:t>
            </a:r>
            <a:r>
              <a:rPr sz="1200" spc="-10" dirty="0">
                <a:latin typeface="Calibri"/>
                <a:cs typeface="Calibri"/>
              </a:rPr>
              <a:t>you </a:t>
            </a:r>
            <a:r>
              <a:rPr sz="1200" spc="-5" dirty="0">
                <a:latin typeface="Calibri"/>
                <a:cs typeface="Calibri"/>
              </a:rPr>
              <a:t>use </a:t>
            </a:r>
            <a:r>
              <a:rPr sz="1200" dirty="0">
                <a:latin typeface="Calibri"/>
                <a:cs typeface="Calibri"/>
              </a:rPr>
              <a:t>this </a:t>
            </a:r>
            <a:r>
              <a:rPr sz="1200" spc="-5" dirty="0">
                <a:latin typeface="Calibri"/>
                <a:cs typeface="Calibri"/>
              </a:rPr>
              <a:t>proportion to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5" dirty="0">
                <a:latin typeface="Calibri"/>
                <a:cs typeface="Calibri"/>
              </a:rPr>
              <a:t>whole </a:t>
            </a:r>
            <a:r>
              <a:rPr sz="1200" spc="-10" dirty="0">
                <a:latin typeface="Calibri"/>
                <a:cs typeface="Calibri"/>
              </a:rPr>
              <a:t>market you </a:t>
            </a:r>
            <a:r>
              <a:rPr sz="1200" spc="-5" dirty="0">
                <a:latin typeface="Calibri"/>
                <a:cs typeface="Calibri"/>
              </a:rPr>
              <a:t>should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get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5" dirty="0">
                <a:latin typeface="Calibri"/>
                <a:cs typeface="Calibri"/>
              </a:rPr>
              <a:t>rough estimation of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5" dirty="0">
                <a:latin typeface="Calibri"/>
                <a:cs typeface="Calibri"/>
              </a:rPr>
              <a:t>science fiction </a:t>
            </a:r>
            <a:r>
              <a:rPr sz="1200" dirty="0">
                <a:latin typeface="Calibri"/>
                <a:cs typeface="Calibri"/>
              </a:rPr>
              <a:t>book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segment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710" y="1040179"/>
            <a:ext cx="2764874" cy="8793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6564" y="839724"/>
            <a:ext cx="2476499" cy="13929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3561" y="3210813"/>
            <a:ext cx="2679371" cy="85128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32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988060" marR="5080" indent="252729">
              <a:lnSpc>
                <a:spcPct val="100000"/>
              </a:lnSpc>
              <a:spcBef>
                <a:spcPts val="100"/>
              </a:spcBef>
            </a:pPr>
            <a:r>
              <a:rPr sz="4500" spc="-40" dirty="0"/>
              <a:t>Average </a:t>
            </a:r>
            <a:r>
              <a:rPr sz="4500" spc="-5" dirty="0"/>
              <a:t>salaries </a:t>
            </a:r>
            <a:r>
              <a:rPr sz="4500" spc="-10" dirty="0"/>
              <a:t>in </a:t>
            </a:r>
            <a:r>
              <a:rPr sz="4500" spc="-5" dirty="0"/>
              <a:t>other </a:t>
            </a:r>
            <a:r>
              <a:rPr sz="4500" dirty="0"/>
              <a:t> </a:t>
            </a:r>
            <a:r>
              <a:rPr sz="4500" spc="-5" dirty="0"/>
              <a:t>department</a:t>
            </a:r>
            <a:r>
              <a:rPr sz="4500" spc="-40" dirty="0"/>
              <a:t> </a:t>
            </a:r>
            <a:r>
              <a:rPr sz="4500" dirty="0"/>
              <a:t>–</a:t>
            </a:r>
            <a:r>
              <a:rPr sz="4500" spc="-15" dirty="0"/>
              <a:t> Introduction</a:t>
            </a:r>
            <a:endParaRPr sz="45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46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30555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latin typeface="Calibri"/>
                <a:cs typeface="Calibri"/>
              </a:rPr>
              <a:t>Imagine </a:t>
            </a:r>
            <a:r>
              <a:rPr sz="1700" b="1" spc="-5" dirty="0">
                <a:latin typeface="Calibri"/>
                <a:cs typeface="Calibri"/>
              </a:rPr>
              <a:t>that </a:t>
            </a:r>
            <a:r>
              <a:rPr sz="1700" b="1" spc="-10" dirty="0">
                <a:latin typeface="Calibri"/>
                <a:cs typeface="Calibri"/>
              </a:rPr>
              <a:t>Lukas </a:t>
            </a:r>
            <a:r>
              <a:rPr sz="1700" b="1" spc="-5" dirty="0">
                <a:latin typeface="Calibri"/>
                <a:cs typeface="Calibri"/>
              </a:rPr>
              <a:t>would </a:t>
            </a:r>
            <a:r>
              <a:rPr sz="1700" b="1" spc="-15" dirty="0">
                <a:latin typeface="Calibri"/>
                <a:cs typeface="Calibri"/>
              </a:rPr>
              <a:t>like </a:t>
            </a:r>
            <a:r>
              <a:rPr sz="1700" b="1" spc="-10" dirty="0">
                <a:latin typeface="Calibri"/>
                <a:cs typeface="Calibri"/>
              </a:rPr>
              <a:t>to </a:t>
            </a:r>
            <a:r>
              <a:rPr sz="1700" b="1" spc="-5" dirty="0">
                <a:latin typeface="Calibri"/>
                <a:cs typeface="Calibri"/>
              </a:rPr>
              <a:t>know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how much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his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colleagues </a:t>
            </a:r>
            <a:r>
              <a:rPr sz="1700" b="1" dirty="0">
                <a:latin typeface="Calibri"/>
                <a:cs typeface="Calibri"/>
              </a:rPr>
              <a:t>in </a:t>
            </a:r>
            <a:r>
              <a:rPr sz="1700" b="1" spc="-5" dirty="0">
                <a:latin typeface="Calibri"/>
                <a:cs typeface="Calibri"/>
              </a:rPr>
              <a:t>the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other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department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earn</a:t>
            </a:r>
            <a:r>
              <a:rPr sz="1700" b="1" spc="-5" dirty="0">
                <a:latin typeface="Calibri"/>
                <a:cs typeface="Calibri"/>
              </a:rPr>
              <a:t>.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Use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the top-down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approach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7784" y="4970779"/>
            <a:ext cx="1016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47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788909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Imagine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Lukas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would</a:t>
            </a:r>
            <a:r>
              <a:rPr sz="21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like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know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much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his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colleagues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other</a:t>
            </a:r>
            <a:r>
              <a:rPr sz="21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department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earn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62355" y="2767583"/>
          <a:ext cx="2620010" cy="2258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0163">
                <a:tc>
                  <a:txBody>
                    <a:bodyPr/>
                    <a:lstStyle/>
                    <a:p>
                      <a:pPr marL="1061720" marR="144145" indent="-9118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EUR 101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5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There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Business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Analysts,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Associates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Manager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Associate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50%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more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Business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Analyst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736">
                <a:tc>
                  <a:txBody>
                    <a:bodyPr/>
                    <a:lstStyle/>
                    <a:p>
                      <a:pPr marL="767715" marR="226695" indent="-53657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manager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50%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more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than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Associate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562355" y="448055"/>
            <a:ext cx="8114030" cy="4447540"/>
            <a:chOff x="562355" y="448055"/>
            <a:chExt cx="8114030" cy="444754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0063" y="448055"/>
              <a:ext cx="5116068" cy="44470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355" y="902207"/>
              <a:ext cx="3217164" cy="16672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1474470" marR="5080" indent="-233679">
              <a:lnSpc>
                <a:spcPct val="100000"/>
              </a:lnSpc>
              <a:spcBef>
                <a:spcPts val="100"/>
              </a:spcBef>
            </a:pPr>
            <a:r>
              <a:rPr sz="4500" spc="-40" dirty="0"/>
              <a:t>Average </a:t>
            </a:r>
            <a:r>
              <a:rPr sz="4500" spc="-5" dirty="0"/>
              <a:t>salaries </a:t>
            </a:r>
            <a:r>
              <a:rPr sz="4500" spc="-10" dirty="0"/>
              <a:t>in </a:t>
            </a:r>
            <a:r>
              <a:rPr sz="4500" spc="-5" dirty="0"/>
              <a:t>other </a:t>
            </a:r>
            <a:r>
              <a:rPr sz="4500" spc="-1005" dirty="0"/>
              <a:t> </a:t>
            </a:r>
            <a:r>
              <a:rPr sz="4500" spc="-5" dirty="0"/>
              <a:t>department</a:t>
            </a:r>
            <a:r>
              <a:rPr sz="4500" spc="-40" dirty="0"/>
              <a:t> </a:t>
            </a:r>
            <a:r>
              <a:rPr sz="4500" dirty="0"/>
              <a:t>–</a:t>
            </a:r>
            <a:r>
              <a:rPr sz="4500" spc="-30" dirty="0"/>
              <a:t> </a:t>
            </a:r>
            <a:r>
              <a:rPr sz="4500" spc="-5" dirty="0"/>
              <a:t>Solution</a:t>
            </a:r>
            <a:endParaRPr sz="4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50442" y="7442"/>
            <a:ext cx="768667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Just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as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a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reminder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would</a:t>
            </a:r>
            <a:r>
              <a:rPr sz="21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like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know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much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hiscolleagues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in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other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department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earn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62355" y="2767583"/>
          <a:ext cx="2620010" cy="2258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0163">
                <a:tc>
                  <a:txBody>
                    <a:bodyPr/>
                    <a:lstStyle/>
                    <a:p>
                      <a:pPr marL="1061720" marR="144145" indent="-9118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EUR 101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5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There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Business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Analysts,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Associates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Manager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Associate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50%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more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Business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Analyst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736">
                <a:tc>
                  <a:txBody>
                    <a:bodyPr/>
                    <a:lstStyle/>
                    <a:p>
                      <a:pPr marL="767715" marR="226695" indent="-53657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manager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50%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more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than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Associate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" name="object 6"/>
          <p:cNvGrpSpPr/>
          <p:nvPr/>
        </p:nvGrpSpPr>
        <p:grpSpPr>
          <a:xfrm>
            <a:off x="562355" y="448055"/>
            <a:ext cx="8114030" cy="4447540"/>
            <a:chOff x="562355" y="448055"/>
            <a:chExt cx="8114030" cy="444754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0063" y="448055"/>
              <a:ext cx="5116068" cy="4447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355" y="902207"/>
              <a:ext cx="3217164" cy="166725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37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27177"/>
            <a:ext cx="4227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start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with</a:t>
            </a:r>
            <a:r>
              <a:rPr sz="20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things</a:t>
            </a:r>
            <a:r>
              <a:rPr sz="20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we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know</a:t>
            </a:r>
            <a:r>
              <a:rPr sz="20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now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2311" y="915924"/>
            <a:ext cx="1403985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685" rIns="0" bIns="0" rtlCol="0">
            <a:spAutoFit/>
          </a:bodyPr>
          <a:lstStyle/>
          <a:p>
            <a:pPr marL="180975" marR="173355" indent="199390">
              <a:lnSpc>
                <a:spcPct val="100000"/>
              </a:lnSpc>
              <a:spcBef>
                <a:spcPts val="15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 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Anal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85135" y="1029081"/>
            <a:ext cx="3911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+</a:t>
            </a:r>
            <a:r>
              <a:rPr sz="1400" b="1" spc="4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87039" y="915924"/>
            <a:ext cx="1423670" cy="489584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26364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994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Associate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18884" y="1029081"/>
            <a:ext cx="1143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=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16623" y="915924"/>
            <a:ext cx="1423670" cy="489584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26364" rIns="0" bIns="0" rtlCol="0">
            <a:spAutoFit/>
          </a:bodyPr>
          <a:lstStyle/>
          <a:p>
            <a:pPr marL="224790">
              <a:lnSpc>
                <a:spcPct val="100000"/>
              </a:lnSpc>
              <a:spcBef>
                <a:spcPts val="994"/>
              </a:spcBef>
            </a:pPr>
            <a:r>
              <a:rPr sz="1400" b="1" spc="-1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88408" y="915924"/>
            <a:ext cx="1423670" cy="489584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126364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994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r>
              <a:rPr sz="1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5246" y="1029081"/>
            <a:ext cx="2870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20x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34661" y="1029081"/>
            <a:ext cx="1143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+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2311" y="1780032"/>
            <a:ext cx="1423670" cy="489584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126364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994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r>
              <a:rPr sz="1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87039" y="1780032"/>
            <a:ext cx="1423670" cy="489584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26364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994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Associate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42464" y="1897507"/>
            <a:ext cx="4667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baseline="1984" dirty="0">
                <a:latin typeface="Calibri"/>
                <a:cs typeface="Calibri"/>
              </a:rPr>
              <a:t>=</a:t>
            </a:r>
            <a:r>
              <a:rPr sz="2100" b="1" spc="-89" baseline="1984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1.5x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2311" y="2529839"/>
            <a:ext cx="1423670" cy="489584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26364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994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Associate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87039" y="2529839"/>
            <a:ext cx="1423670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Analyst</a:t>
            </a:r>
            <a:endParaRPr sz="14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42464" y="2647315"/>
            <a:ext cx="4667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baseline="1984" dirty="0">
                <a:latin typeface="Calibri"/>
                <a:cs typeface="Calibri"/>
              </a:rPr>
              <a:t>=</a:t>
            </a:r>
            <a:r>
              <a:rPr sz="2100" b="1" spc="-89" baseline="1984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1.5x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14469" y="1897507"/>
            <a:ext cx="8312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baseline="1984" dirty="0">
                <a:latin typeface="Calibri"/>
                <a:cs typeface="Calibri"/>
              </a:rPr>
              <a:t>=</a:t>
            </a:r>
            <a:r>
              <a:rPr sz="2100" b="1" spc="-15" baseline="1984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1.5x</a:t>
            </a:r>
            <a:r>
              <a:rPr sz="1400" b="1" spc="8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1.5x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64479" y="1776983"/>
            <a:ext cx="1423670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Analyst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85531" y="1769364"/>
            <a:ext cx="1423670" cy="489584"/>
          </a:xfrm>
          <a:custGeom>
            <a:avLst/>
            <a:gdLst/>
            <a:ahLst/>
            <a:cxnLst/>
            <a:rect l="l" t="t" r="r" b="b"/>
            <a:pathLst>
              <a:path w="1423670" h="489585">
                <a:moveTo>
                  <a:pt x="1423416" y="0"/>
                </a:moveTo>
                <a:lnTo>
                  <a:pt x="0" y="0"/>
                </a:lnTo>
                <a:lnTo>
                  <a:pt x="0" y="489204"/>
                </a:lnTo>
                <a:lnTo>
                  <a:pt x="1423416" y="489204"/>
                </a:lnTo>
                <a:lnTo>
                  <a:pt x="142341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770114" y="1776476"/>
            <a:ext cx="125349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Analyst</a:t>
            </a:r>
            <a:endParaRPr sz="14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38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80046" y="1886788"/>
            <a:ext cx="5715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baseline="1984" dirty="0">
                <a:latin typeface="Calibri"/>
                <a:cs typeface="Calibri"/>
              </a:rPr>
              <a:t>=</a:t>
            </a:r>
            <a:r>
              <a:rPr sz="2100" b="1" spc="97" baseline="1984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2.25x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72311" y="4155947"/>
            <a:ext cx="1403985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0955" rIns="0" bIns="0" rtlCol="0">
            <a:spAutoFit/>
          </a:bodyPr>
          <a:lstStyle/>
          <a:p>
            <a:pPr marL="180975" marR="173355" indent="199390">
              <a:lnSpc>
                <a:spcPct val="100000"/>
              </a:lnSpc>
              <a:spcBef>
                <a:spcPts val="16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 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Anal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85135" y="4270349"/>
            <a:ext cx="1143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+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5246" y="4270349"/>
            <a:ext cx="2870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20x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79319" y="4284675"/>
            <a:ext cx="5594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baseline="1984" dirty="0">
                <a:latin typeface="Calibri"/>
                <a:cs typeface="Calibri"/>
              </a:rPr>
              <a:t>2x</a:t>
            </a:r>
            <a:r>
              <a:rPr sz="2100" b="1" spc="44" baseline="1984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1.5x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17747" y="4166615"/>
            <a:ext cx="1423670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0955" rIns="0" bIns="0" rtlCol="0">
            <a:spAutoFit/>
          </a:bodyPr>
          <a:lstStyle/>
          <a:p>
            <a:pPr marL="485775" marR="90170" indent="-389255">
              <a:lnSpc>
                <a:spcPct val="100000"/>
              </a:lnSpc>
              <a:spcBef>
                <a:spcPts val="16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Anal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  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19141" y="4289552"/>
            <a:ext cx="6083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100" b="1" baseline="7936" dirty="0">
                <a:latin typeface="Calibri"/>
                <a:cs typeface="Calibri"/>
              </a:rPr>
              <a:t>+</a:t>
            </a:r>
            <a:r>
              <a:rPr sz="2100" b="1" spc="-30" baseline="7936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2.25x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36691" y="4171188"/>
            <a:ext cx="1423670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09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Analyst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95819" y="4284979"/>
            <a:ext cx="1143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=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92923" y="4171188"/>
            <a:ext cx="1423670" cy="489584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27000" rIns="0" bIns="0" rtlCol="0">
            <a:spAutoFit/>
          </a:bodyPr>
          <a:lstStyle/>
          <a:p>
            <a:pPr marL="225425">
              <a:lnSpc>
                <a:spcPct val="100000"/>
              </a:lnSpc>
              <a:spcBef>
                <a:spcPts val="1000"/>
              </a:spcBef>
            </a:pPr>
            <a:r>
              <a:rPr sz="1400" b="1" spc="-1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ies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27177"/>
            <a:ext cx="61639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From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this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we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calculate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salary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Business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Analyst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39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2311" y="684276"/>
            <a:ext cx="1403985" cy="49085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Analyst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85135" y="798321"/>
            <a:ext cx="1143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+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5246" y="798321"/>
            <a:ext cx="2870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20x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9319" y="813053"/>
            <a:ext cx="5594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-7" baseline="1984" dirty="0">
                <a:latin typeface="Calibri"/>
                <a:cs typeface="Calibri"/>
              </a:rPr>
              <a:t>2x</a:t>
            </a:r>
            <a:r>
              <a:rPr sz="2100" b="1" spc="52" baseline="1984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1.5x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17747" y="694944"/>
            <a:ext cx="1423670" cy="49085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0320" rIns="0" bIns="0" rtlCol="0">
            <a:spAutoFit/>
          </a:bodyPr>
          <a:lstStyle/>
          <a:p>
            <a:pPr marL="485775" marR="90170" indent="-389255">
              <a:lnSpc>
                <a:spcPct val="100000"/>
              </a:lnSpc>
              <a:spcBef>
                <a:spcPts val="16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Anal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  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19141" y="818133"/>
            <a:ext cx="6083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100" b="1" baseline="7936" dirty="0">
                <a:latin typeface="Calibri"/>
                <a:cs typeface="Calibri"/>
              </a:rPr>
              <a:t>+</a:t>
            </a:r>
            <a:r>
              <a:rPr sz="2100" b="1" spc="-30" baseline="7936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2.25x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36691" y="701040"/>
            <a:ext cx="1423670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0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Analyst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5819" y="813053"/>
            <a:ext cx="1143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=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92923" y="699516"/>
            <a:ext cx="1423670" cy="489584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26364" rIns="0" bIns="0" rtlCol="0">
            <a:spAutoFit/>
          </a:bodyPr>
          <a:lstStyle/>
          <a:p>
            <a:pPr marL="225425">
              <a:lnSpc>
                <a:spcPct val="100000"/>
              </a:lnSpc>
              <a:spcBef>
                <a:spcPts val="994"/>
              </a:spcBef>
            </a:pPr>
            <a:r>
              <a:rPr sz="1400" b="1" spc="-1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2311" y="1406652"/>
            <a:ext cx="1403985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685" rIns="0" bIns="0" rtlCol="0">
            <a:spAutoFit/>
          </a:bodyPr>
          <a:lstStyle/>
          <a:p>
            <a:pPr marL="180975" marR="173355" indent="199390">
              <a:lnSpc>
                <a:spcPct val="100000"/>
              </a:lnSpc>
              <a:spcBef>
                <a:spcPts val="15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 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Anal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85135" y="1519808"/>
            <a:ext cx="512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27660" algn="l"/>
              </a:tabLst>
            </a:pPr>
            <a:r>
              <a:rPr sz="1400" b="1" dirty="0">
                <a:latin typeface="Calibri"/>
                <a:cs typeface="Calibri"/>
              </a:rPr>
              <a:t>+	</a:t>
            </a:r>
            <a:r>
              <a:rPr sz="1400" b="1" spc="-5" dirty="0">
                <a:latin typeface="Calibri"/>
                <a:cs typeface="Calibri"/>
              </a:rPr>
              <a:t>3x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5246" y="1519808"/>
            <a:ext cx="2870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20x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17747" y="1406652"/>
            <a:ext cx="1423670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685" rIns="0" bIns="0" rtlCol="0">
            <a:spAutoFit/>
          </a:bodyPr>
          <a:lstStyle/>
          <a:p>
            <a:pPr marL="485775" marR="90170" indent="-389255">
              <a:lnSpc>
                <a:spcPct val="100000"/>
              </a:lnSpc>
              <a:spcBef>
                <a:spcPts val="15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Anal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  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44541" y="1519808"/>
            <a:ext cx="5575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+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2.25x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36691" y="1406652"/>
            <a:ext cx="1423670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685" rIns="0" bIns="0" rtlCol="0">
            <a:spAutoFit/>
          </a:bodyPr>
          <a:lstStyle/>
          <a:p>
            <a:pPr marL="485140" marR="90805" indent="-388620">
              <a:lnSpc>
                <a:spcPct val="100000"/>
              </a:lnSpc>
              <a:spcBef>
                <a:spcPts val="15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Anal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  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95819" y="1519808"/>
            <a:ext cx="1143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=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92923" y="1406652"/>
            <a:ext cx="1423670" cy="489584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26365" rIns="0" bIns="0" rtlCol="0">
            <a:spAutoFit/>
          </a:bodyPr>
          <a:lstStyle/>
          <a:p>
            <a:pPr marL="225425">
              <a:lnSpc>
                <a:spcPct val="100000"/>
              </a:lnSpc>
              <a:spcBef>
                <a:spcPts val="995"/>
              </a:spcBef>
            </a:pPr>
            <a:r>
              <a:rPr sz="1400" b="1" spc="-1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72311" y="2284476"/>
            <a:ext cx="1403985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685" rIns="0" bIns="0" rtlCol="0">
            <a:spAutoFit/>
          </a:bodyPr>
          <a:lstStyle/>
          <a:p>
            <a:pPr marL="180975" marR="173355" indent="199390">
              <a:lnSpc>
                <a:spcPct val="100000"/>
              </a:lnSpc>
              <a:spcBef>
                <a:spcPts val="15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 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Anal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3961" y="2397633"/>
            <a:ext cx="5137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25.25x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01900" y="2397633"/>
            <a:ext cx="1143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=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00527" y="2284476"/>
            <a:ext cx="1423670" cy="489584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26364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994"/>
              </a:spcBef>
            </a:pPr>
            <a:r>
              <a:rPr sz="1400" b="1" spc="-1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72311" y="3157727"/>
            <a:ext cx="1403985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0955" rIns="0" bIns="0" rtlCol="0">
            <a:spAutoFit/>
          </a:bodyPr>
          <a:lstStyle/>
          <a:p>
            <a:pPr marL="180975" marR="173355" indent="199390">
              <a:lnSpc>
                <a:spcPct val="100000"/>
              </a:lnSpc>
              <a:spcBef>
                <a:spcPts val="16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 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Anal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3961" y="3272154"/>
            <a:ext cx="5137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25.25x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01900" y="3272154"/>
            <a:ext cx="1143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=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00527" y="3157727"/>
            <a:ext cx="1423670" cy="489584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27635" rIns="0" bIns="0" rtlCol="0">
            <a:spAutoFit/>
          </a:bodyPr>
          <a:lstStyle/>
          <a:p>
            <a:pPr marL="249554">
              <a:lnSpc>
                <a:spcPct val="100000"/>
              </a:lnSpc>
              <a:spcBef>
                <a:spcPts val="10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EUR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101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000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72311" y="3916679"/>
            <a:ext cx="1403985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0320" rIns="0" bIns="0" rtlCol="0">
            <a:spAutoFit/>
          </a:bodyPr>
          <a:lstStyle/>
          <a:p>
            <a:pPr marL="180975" marR="173355" indent="199390">
              <a:lnSpc>
                <a:spcPct val="100000"/>
              </a:lnSpc>
              <a:spcBef>
                <a:spcPts val="16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 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Anal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01900" y="4030776"/>
            <a:ext cx="1143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=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00527" y="3916679"/>
            <a:ext cx="1423670" cy="489584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27000" rIns="0" bIns="0" rtlCol="0">
            <a:spAutoFit/>
          </a:bodyPr>
          <a:lstStyle/>
          <a:p>
            <a:pPr marL="339725">
              <a:lnSpc>
                <a:spcPct val="100000"/>
              </a:lnSpc>
              <a:spcBef>
                <a:spcPts val="10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EUR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000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14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64635" y="4549140"/>
              <a:ext cx="5579745" cy="353695"/>
            </a:xfrm>
            <a:custGeom>
              <a:avLst/>
              <a:gdLst/>
              <a:ahLst/>
              <a:cxnLst/>
              <a:rect l="l" t="t" r="r" b="b"/>
              <a:pathLst>
                <a:path w="5579745" h="353695">
                  <a:moveTo>
                    <a:pt x="5579364" y="0"/>
                  </a:moveTo>
                  <a:lnTo>
                    <a:pt x="0" y="0"/>
                  </a:lnTo>
                  <a:lnTo>
                    <a:pt x="0" y="353568"/>
                  </a:lnTo>
                  <a:lnTo>
                    <a:pt x="5579364" y="353568"/>
                  </a:lnTo>
                  <a:lnTo>
                    <a:pt x="5579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643376" y="4569053"/>
            <a:ext cx="491109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30" dirty="0">
                <a:latin typeface="Calibri"/>
                <a:cs typeface="Calibri"/>
              </a:rPr>
              <a:t>We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will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help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25" dirty="0">
                <a:latin typeface="Calibri"/>
                <a:cs typeface="Calibri"/>
              </a:rPr>
              <a:t>Tomasz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estimate</a:t>
            </a:r>
            <a:r>
              <a:rPr sz="1700" b="1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costs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the wedding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27177"/>
            <a:ext cx="47599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use it</a:t>
            </a:r>
            <a:r>
              <a:rPr sz="20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calculate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rest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salaries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40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2311" y="771144"/>
            <a:ext cx="1403985" cy="49085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Analyst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29026" y="884631"/>
            <a:ext cx="1149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=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68395" y="771144"/>
            <a:ext cx="1423670" cy="49085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27000" rIns="0" bIns="0" rtlCol="0">
            <a:spAutoFit/>
          </a:bodyPr>
          <a:lstStyle/>
          <a:p>
            <a:pPr marL="339725">
              <a:lnSpc>
                <a:spcPct val="100000"/>
              </a:lnSpc>
              <a:spcBef>
                <a:spcPts val="10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EUR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000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8408" y="1491996"/>
            <a:ext cx="1423670" cy="489584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26364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994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Associate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56204" y="1491996"/>
            <a:ext cx="1423670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Analyst</a:t>
            </a:r>
            <a:endParaRPr sz="14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48560" y="1609470"/>
            <a:ext cx="4660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baseline="1984" dirty="0">
                <a:latin typeface="Calibri"/>
                <a:cs typeface="Calibri"/>
              </a:rPr>
              <a:t>=</a:t>
            </a:r>
            <a:r>
              <a:rPr sz="2100" b="1" spc="-75" baseline="1984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1.5x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93411" y="1605533"/>
            <a:ext cx="1143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=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70703" y="1491996"/>
            <a:ext cx="1423670" cy="489584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26364" rIns="0" bIns="0" rtlCol="0">
            <a:spAutoFit/>
          </a:bodyPr>
          <a:lstStyle/>
          <a:p>
            <a:pPr marL="340360">
              <a:lnSpc>
                <a:spcPct val="100000"/>
              </a:lnSpc>
              <a:spcBef>
                <a:spcPts val="994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EUR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000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2311" y="2154935"/>
            <a:ext cx="1423670" cy="489584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126364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994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r>
              <a:rPr sz="1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68395" y="2144267"/>
            <a:ext cx="1423670" cy="489584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Analyst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Salary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62022" y="2261692"/>
            <a:ext cx="5715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baseline="1984" dirty="0">
                <a:latin typeface="Calibri"/>
                <a:cs typeface="Calibri"/>
              </a:rPr>
              <a:t>=</a:t>
            </a:r>
            <a:r>
              <a:rPr sz="2100" b="1" spc="97" baseline="1984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2.25x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93411" y="2254123"/>
            <a:ext cx="1143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=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70703" y="2139695"/>
            <a:ext cx="1423670" cy="489584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27635" rIns="0" bIns="0" rtlCol="0">
            <a:spAutoFit/>
          </a:bodyPr>
          <a:lstStyle/>
          <a:p>
            <a:pPr marL="340360">
              <a:lnSpc>
                <a:spcPct val="100000"/>
              </a:lnSpc>
              <a:spcBef>
                <a:spcPts val="10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EUR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000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2467" y="1984959"/>
            <a:ext cx="5718175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Backward</a:t>
            </a:r>
            <a:r>
              <a:rPr spc="-55" dirty="0"/>
              <a:t> </a:t>
            </a:r>
            <a:r>
              <a:rPr spc="-10" dirty="0"/>
              <a:t>reasoning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0996" y="117602"/>
            <a:ext cx="7926070" cy="4961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5"/>
              </a:lnSpc>
            </a:pP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Imagine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were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supposed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say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much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spend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create</a:t>
            </a:r>
            <a:r>
              <a:rPr sz="2200" b="1" spc="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company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has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revenue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$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100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dollar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1360"/>
              </a:spcBef>
            </a:pPr>
            <a:r>
              <a:rPr sz="600" spc="-5" dirty="0">
                <a:latin typeface="Calibri"/>
                <a:cs typeface="Calibri"/>
              </a:rPr>
              <a:t>54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" y="25907"/>
            <a:ext cx="955547" cy="43826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71955" y="170687"/>
              <a:ext cx="7945120" cy="769620"/>
            </a:xfrm>
            <a:custGeom>
              <a:avLst/>
              <a:gdLst/>
              <a:ahLst/>
              <a:cxnLst/>
              <a:rect l="l" t="t" r="r" b="b"/>
              <a:pathLst>
                <a:path w="7945120" h="769619">
                  <a:moveTo>
                    <a:pt x="7944611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7944611" y="769620"/>
                  </a:lnTo>
                  <a:lnTo>
                    <a:pt x="79446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50696" y="187274"/>
            <a:ext cx="7252334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000000"/>
                </a:solidFill>
                <a:latin typeface="Calibri"/>
                <a:cs typeface="Calibri"/>
              </a:rPr>
              <a:t>Imagine</a:t>
            </a:r>
            <a:r>
              <a:rPr sz="2200" b="1" spc="-10" dirty="0">
                <a:solidFill>
                  <a:srgbClr val="000000"/>
                </a:solidFill>
                <a:latin typeface="Calibri"/>
                <a:cs typeface="Calibri"/>
              </a:rPr>
              <a:t> that</a:t>
            </a:r>
            <a:r>
              <a:rPr sz="2200" b="1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0000"/>
                </a:solidFill>
                <a:latin typeface="Calibri"/>
                <a:cs typeface="Calibri"/>
              </a:rPr>
              <a:t>you</a:t>
            </a:r>
            <a:r>
              <a:rPr sz="220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0000"/>
                </a:solidFill>
                <a:latin typeface="Calibri"/>
                <a:cs typeface="Calibri"/>
              </a:rPr>
              <a:t>were</a:t>
            </a:r>
            <a:r>
              <a:rPr sz="220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0000"/>
                </a:solidFill>
                <a:latin typeface="Calibri"/>
                <a:cs typeface="Calibri"/>
              </a:rPr>
              <a:t>supposed</a:t>
            </a:r>
            <a:r>
              <a:rPr sz="220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sz="2200" b="1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0000"/>
                </a:solidFill>
                <a:latin typeface="Calibri"/>
                <a:cs typeface="Calibri"/>
              </a:rPr>
              <a:t>say</a:t>
            </a:r>
            <a:r>
              <a:rPr sz="2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0000"/>
                </a:solidFill>
                <a:latin typeface="Calibri"/>
                <a:cs typeface="Calibri"/>
              </a:rPr>
              <a:t>how</a:t>
            </a:r>
            <a:r>
              <a:rPr sz="2200" b="1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0000"/>
                </a:solidFill>
                <a:latin typeface="Calibri"/>
                <a:cs typeface="Calibri"/>
              </a:rPr>
              <a:t>much</a:t>
            </a:r>
            <a:r>
              <a:rPr sz="2200" b="1" spc="-15" dirty="0">
                <a:solidFill>
                  <a:srgbClr val="000000"/>
                </a:solidFill>
                <a:latin typeface="Calibri"/>
                <a:cs typeface="Calibri"/>
              </a:rPr>
              <a:t> you</a:t>
            </a:r>
            <a:r>
              <a:rPr sz="2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0000"/>
                </a:solidFill>
                <a:latin typeface="Calibri"/>
                <a:cs typeface="Calibri"/>
              </a:rPr>
              <a:t>have</a:t>
            </a:r>
            <a:r>
              <a:rPr sz="2200" b="1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-5" dirty="0">
                <a:solidFill>
                  <a:srgbClr val="000000"/>
                </a:solidFill>
                <a:latin typeface="Calibri"/>
                <a:cs typeface="Calibri"/>
              </a:rPr>
              <a:t>spend</a:t>
            </a:r>
            <a:r>
              <a:rPr sz="2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sz="220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0000"/>
                </a:solidFill>
                <a:latin typeface="Calibri"/>
                <a:cs typeface="Calibri"/>
              </a:rPr>
              <a:t>create</a:t>
            </a:r>
            <a:r>
              <a:rPr sz="2200" b="1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220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0000"/>
                </a:solidFill>
                <a:latin typeface="Calibri"/>
                <a:cs typeface="Calibri"/>
              </a:rPr>
              <a:t>company</a:t>
            </a:r>
            <a:r>
              <a:rPr sz="2200" b="1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0000"/>
                </a:solidFill>
                <a:latin typeface="Calibri"/>
                <a:cs typeface="Calibri"/>
              </a:rPr>
              <a:t>that</a:t>
            </a:r>
            <a:r>
              <a:rPr sz="2200" b="1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0000"/>
                </a:solidFill>
                <a:latin typeface="Calibri"/>
                <a:cs typeface="Calibri"/>
              </a:rPr>
              <a:t>has</a:t>
            </a:r>
            <a:r>
              <a:rPr sz="2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0000"/>
                </a:solidFill>
                <a:latin typeface="Calibri"/>
                <a:cs typeface="Calibri"/>
              </a:rPr>
              <a:t>revenue</a:t>
            </a:r>
            <a:r>
              <a:rPr sz="2200" b="1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sz="220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0000"/>
                </a:solidFill>
                <a:latin typeface="Calibri"/>
                <a:cs typeface="Calibri"/>
              </a:rPr>
              <a:t>$ 100 M</a:t>
            </a:r>
            <a:r>
              <a:rPr sz="2200" b="1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0000"/>
                </a:solidFill>
                <a:latin typeface="Calibri"/>
                <a:cs typeface="Calibri"/>
              </a:rPr>
              <a:t>dollar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55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19555" y="18288"/>
              <a:ext cx="7945120" cy="431800"/>
            </a:xfrm>
            <a:custGeom>
              <a:avLst/>
              <a:gdLst/>
              <a:ahLst/>
              <a:cxnLst/>
              <a:rect l="l" t="t" r="r" b="b"/>
              <a:pathLst>
                <a:path w="7945120" h="431800">
                  <a:moveTo>
                    <a:pt x="7944611" y="0"/>
                  </a:moveTo>
                  <a:lnTo>
                    <a:pt x="0" y="0"/>
                  </a:lnTo>
                  <a:lnTo>
                    <a:pt x="0" y="431291"/>
                  </a:lnTo>
                  <a:lnTo>
                    <a:pt x="7944611" y="431291"/>
                  </a:lnTo>
                  <a:lnTo>
                    <a:pt x="79446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98296" y="35179"/>
            <a:ext cx="645922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65" dirty="0">
                <a:solidFill>
                  <a:srgbClr val="000000"/>
                </a:solidFill>
                <a:latin typeface="Calibri"/>
                <a:cs typeface="Calibri"/>
              </a:rPr>
              <a:t>You</a:t>
            </a:r>
            <a:r>
              <a:rPr sz="2200" b="1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0000"/>
                </a:solidFill>
                <a:latin typeface="Calibri"/>
                <a:cs typeface="Calibri"/>
              </a:rPr>
              <a:t>could</a:t>
            </a:r>
            <a:r>
              <a:rPr sz="2200" b="1" spc="-5" dirty="0">
                <a:solidFill>
                  <a:srgbClr val="000000"/>
                </a:solidFill>
                <a:latin typeface="Calibri"/>
                <a:cs typeface="Calibri"/>
              </a:rPr>
              <a:t> use</a:t>
            </a:r>
            <a:r>
              <a:rPr sz="2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0000"/>
                </a:solidFill>
                <a:latin typeface="Calibri"/>
                <a:cs typeface="Calibri"/>
              </a:rPr>
              <a:t>for</a:t>
            </a:r>
            <a:r>
              <a:rPr sz="2200" b="1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0000"/>
                </a:solidFill>
                <a:latin typeface="Calibri"/>
                <a:cs typeface="Calibri"/>
              </a:rPr>
              <a:t>that</a:t>
            </a:r>
            <a:r>
              <a:rPr sz="2200" b="1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2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0000"/>
                </a:solidFill>
                <a:latin typeface="Calibri"/>
                <a:cs typeface="Calibri"/>
              </a:rPr>
              <a:t>so</a:t>
            </a:r>
            <a:r>
              <a:rPr sz="220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0000"/>
                </a:solidFill>
                <a:latin typeface="Calibri"/>
                <a:cs typeface="Calibri"/>
              </a:rPr>
              <a:t>called</a:t>
            </a:r>
            <a:r>
              <a:rPr sz="2200" b="1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C0504D"/>
                </a:solidFill>
                <a:latin typeface="Calibri"/>
                <a:cs typeface="Calibri"/>
              </a:rPr>
              <a:t>backward</a:t>
            </a:r>
            <a:r>
              <a:rPr sz="2200" b="1" spc="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C0504D"/>
                </a:solidFill>
                <a:latin typeface="Calibri"/>
                <a:cs typeface="Calibri"/>
              </a:rPr>
              <a:t>reasoning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66204" y="4908803"/>
            <a:ext cx="2178050" cy="234950"/>
          </a:xfrm>
          <a:custGeom>
            <a:avLst/>
            <a:gdLst/>
            <a:ahLst/>
            <a:cxnLst/>
            <a:rect l="l" t="t" r="r" b="b"/>
            <a:pathLst>
              <a:path w="2178050" h="234950">
                <a:moveTo>
                  <a:pt x="2177796" y="0"/>
                </a:moveTo>
                <a:lnTo>
                  <a:pt x="0" y="0"/>
                </a:lnTo>
                <a:lnTo>
                  <a:pt x="0" y="234695"/>
                </a:lnTo>
                <a:lnTo>
                  <a:pt x="2177796" y="234695"/>
                </a:lnTo>
                <a:lnTo>
                  <a:pt x="21777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046214" y="4937556"/>
            <a:ext cx="12680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CC:</a:t>
            </a:r>
            <a:r>
              <a:rPr sz="1000" spc="-5" dirty="0">
                <a:latin typeface="Calibri"/>
                <a:cs typeface="Calibri"/>
              </a:rPr>
              <a:t> Flickr;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b="1" u="heavy" spc="-10" dirty="0">
                <a:solidFill>
                  <a:srgbClr val="006CAC"/>
                </a:solidFill>
                <a:uFill>
                  <a:solidFill>
                    <a:srgbClr val="006CAC"/>
                  </a:solidFill>
                </a:uFill>
                <a:latin typeface="Arial"/>
                <a:cs typeface="Arial"/>
              </a:rPr>
              <a:t>Cycle </a:t>
            </a:r>
            <a:r>
              <a:rPr sz="1000" b="1" u="heavy" spc="-5" dirty="0">
                <a:solidFill>
                  <a:srgbClr val="006CAC"/>
                </a:solidFill>
                <a:uFill>
                  <a:solidFill>
                    <a:srgbClr val="006CAC"/>
                  </a:solidFill>
                </a:uFill>
                <a:latin typeface="Arial"/>
                <a:cs typeface="Arial"/>
              </a:rPr>
              <a:t>Track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35179"/>
            <a:ext cx="7252334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Imagine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were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supposed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say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much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spend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create</a:t>
            </a:r>
            <a:r>
              <a:rPr sz="2200" b="1" spc="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company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has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revenue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$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100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dollar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31975" y="1168908"/>
            <a:ext cx="1440180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463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65"/>
              </a:spcBef>
            </a:pPr>
            <a:r>
              <a:rPr sz="1400" b="1" spc="-1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Co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$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400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1975" y="2212848"/>
            <a:ext cx="1440180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530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2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lead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$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48228" y="1709927"/>
            <a:ext cx="1440180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52400" rIns="0" bIns="0" rtlCol="0">
            <a:spAutoFit/>
          </a:bodyPr>
          <a:lstStyle/>
          <a:p>
            <a:pPr marL="91440" marR="632460">
              <a:lnSpc>
                <a:spcPct val="100000"/>
              </a:lnSpc>
              <a:spcBef>
                <a:spcPts val="12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leads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200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772917" y="1533144"/>
            <a:ext cx="576580" cy="1073150"/>
            <a:chOff x="2772917" y="1533144"/>
            <a:chExt cx="576580" cy="1073150"/>
          </a:xfrm>
        </p:grpSpPr>
        <p:sp>
          <p:nvSpPr>
            <p:cNvPr id="7" name="object 7"/>
            <p:cNvSpPr/>
            <p:nvPr/>
          </p:nvSpPr>
          <p:spPr>
            <a:xfrm>
              <a:off x="2772918" y="1533143"/>
              <a:ext cx="576580" cy="1073150"/>
            </a:xfrm>
            <a:custGeom>
              <a:avLst/>
              <a:gdLst/>
              <a:ahLst/>
              <a:cxnLst/>
              <a:rect l="l" t="t" r="r" b="b"/>
              <a:pathLst>
                <a:path w="576579" h="1073150">
                  <a:moveTo>
                    <a:pt x="576072" y="554990"/>
                  </a:moveTo>
                  <a:lnTo>
                    <a:pt x="547116" y="540512"/>
                  </a:lnTo>
                  <a:lnTo>
                    <a:pt x="489204" y="511556"/>
                  </a:lnTo>
                  <a:lnTo>
                    <a:pt x="489204" y="512064"/>
                  </a:lnTo>
                  <a:lnTo>
                    <a:pt x="489204" y="540512"/>
                  </a:lnTo>
                  <a:lnTo>
                    <a:pt x="302514" y="540512"/>
                  </a:lnTo>
                  <a:lnTo>
                    <a:pt x="302514" y="28956"/>
                  </a:lnTo>
                  <a:lnTo>
                    <a:pt x="302514" y="14478"/>
                  </a:lnTo>
                  <a:lnTo>
                    <a:pt x="302514" y="6477"/>
                  </a:lnTo>
                  <a:lnTo>
                    <a:pt x="296037" y="0"/>
                  </a:lnTo>
                  <a:lnTo>
                    <a:pt x="0" y="0"/>
                  </a:lnTo>
                  <a:lnTo>
                    <a:pt x="0" y="28956"/>
                  </a:lnTo>
                  <a:lnTo>
                    <a:pt x="273558" y="28956"/>
                  </a:lnTo>
                  <a:lnTo>
                    <a:pt x="273558" y="547497"/>
                  </a:lnTo>
                  <a:lnTo>
                    <a:pt x="273558" y="562991"/>
                  </a:lnTo>
                  <a:lnTo>
                    <a:pt x="273558" y="1044194"/>
                  </a:lnTo>
                  <a:lnTo>
                    <a:pt x="0" y="1044194"/>
                  </a:lnTo>
                  <a:lnTo>
                    <a:pt x="0" y="1073150"/>
                  </a:lnTo>
                  <a:lnTo>
                    <a:pt x="296037" y="1073150"/>
                  </a:lnTo>
                  <a:lnTo>
                    <a:pt x="302514" y="1066673"/>
                  </a:lnTo>
                  <a:lnTo>
                    <a:pt x="302514" y="1058672"/>
                  </a:lnTo>
                  <a:lnTo>
                    <a:pt x="302514" y="1044194"/>
                  </a:lnTo>
                  <a:lnTo>
                    <a:pt x="302514" y="569976"/>
                  </a:lnTo>
                  <a:lnTo>
                    <a:pt x="489204" y="569976"/>
                  </a:lnTo>
                  <a:lnTo>
                    <a:pt x="489204" y="598424"/>
                  </a:lnTo>
                  <a:lnTo>
                    <a:pt x="489204" y="598932"/>
                  </a:lnTo>
                  <a:lnTo>
                    <a:pt x="547116" y="569976"/>
                  </a:lnTo>
                  <a:lnTo>
                    <a:pt x="576072" y="555498"/>
                  </a:lnTo>
                  <a:lnTo>
                    <a:pt x="575551" y="555244"/>
                  </a:lnTo>
                  <a:lnTo>
                    <a:pt x="576072" y="5549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43783" y="1889760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179832" y="0"/>
                  </a:move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1"/>
                  </a:lnTo>
                  <a:lnTo>
                    <a:pt x="6424" y="227636"/>
                  </a:lnTo>
                  <a:lnTo>
                    <a:pt x="24553" y="270594"/>
                  </a:lnTo>
                  <a:lnTo>
                    <a:pt x="52673" y="306990"/>
                  </a:lnTo>
                  <a:lnTo>
                    <a:pt x="89069" y="335110"/>
                  </a:lnTo>
                  <a:lnTo>
                    <a:pt x="132027" y="353239"/>
                  </a:lnTo>
                  <a:lnTo>
                    <a:pt x="179832" y="359663"/>
                  </a:lnTo>
                  <a:lnTo>
                    <a:pt x="227636" y="353239"/>
                  </a:lnTo>
                  <a:lnTo>
                    <a:pt x="270594" y="335110"/>
                  </a:lnTo>
                  <a:lnTo>
                    <a:pt x="306990" y="306990"/>
                  </a:lnTo>
                  <a:lnTo>
                    <a:pt x="335110" y="270594"/>
                  </a:lnTo>
                  <a:lnTo>
                    <a:pt x="353239" y="227636"/>
                  </a:lnTo>
                  <a:lnTo>
                    <a:pt x="359664" y="179831"/>
                  </a:lnTo>
                  <a:lnTo>
                    <a:pt x="353239" y="132027"/>
                  </a:lnTo>
                  <a:lnTo>
                    <a:pt x="335110" y="89069"/>
                  </a:lnTo>
                  <a:lnTo>
                    <a:pt x="306990" y="52673"/>
                  </a:lnTo>
                  <a:lnTo>
                    <a:pt x="270594" y="24553"/>
                  </a:lnTo>
                  <a:lnTo>
                    <a:pt x="227636" y="6424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43783" y="1889760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0" y="179831"/>
                  </a:moveTo>
                  <a:lnTo>
                    <a:pt x="6424" y="132027"/>
                  </a:lnTo>
                  <a:lnTo>
                    <a:pt x="24553" y="89069"/>
                  </a:lnTo>
                  <a:lnTo>
                    <a:pt x="52673" y="52673"/>
                  </a:lnTo>
                  <a:lnTo>
                    <a:pt x="89069" y="24553"/>
                  </a:lnTo>
                  <a:lnTo>
                    <a:pt x="132027" y="6424"/>
                  </a:lnTo>
                  <a:lnTo>
                    <a:pt x="179832" y="0"/>
                  </a:lnTo>
                  <a:lnTo>
                    <a:pt x="227636" y="6424"/>
                  </a:lnTo>
                  <a:lnTo>
                    <a:pt x="270594" y="24553"/>
                  </a:lnTo>
                  <a:lnTo>
                    <a:pt x="306990" y="52673"/>
                  </a:lnTo>
                  <a:lnTo>
                    <a:pt x="335110" y="89069"/>
                  </a:lnTo>
                  <a:lnTo>
                    <a:pt x="353239" y="132027"/>
                  </a:lnTo>
                  <a:lnTo>
                    <a:pt x="359664" y="179831"/>
                  </a:lnTo>
                  <a:lnTo>
                    <a:pt x="353239" y="227636"/>
                  </a:lnTo>
                  <a:lnTo>
                    <a:pt x="335110" y="270594"/>
                  </a:lnTo>
                  <a:lnTo>
                    <a:pt x="306990" y="306990"/>
                  </a:lnTo>
                  <a:lnTo>
                    <a:pt x="270594" y="335110"/>
                  </a:lnTo>
                  <a:lnTo>
                    <a:pt x="227636" y="353239"/>
                  </a:lnTo>
                  <a:lnTo>
                    <a:pt x="179832" y="359663"/>
                  </a:lnTo>
                  <a:lnTo>
                    <a:pt x="132027" y="353239"/>
                  </a:lnTo>
                  <a:lnTo>
                    <a:pt x="89069" y="335110"/>
                  </a:lnTo>
                  <a:lnTo>
                    <a:pt x="52673" y="306990"/>
                  </a:lnTo>
                  <a:lnTo>
                    <a:pt x="24553" y="270594"/>
                  </a:lnTo>
                  <a:lnTo>
                    <a:pt x="6424" y="227636"/>
                  </a:lnTo>
                  <a:lnTo>
                    <a:pt x="0" y="17983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954527" y="1904492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÷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48228" y="2644139"/>
            <a:ext cx="1440180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53035" rIns="0" bIns="0" rtlCol="0">
            <a:spAutoFit/>
          </a:bodyPr>
          <a:lstStyle/>
          <a:p>
            <a:pPr marL="91440" marR="346075">
              <a:lnSpc>
                <a:spcPct val="100000"/>
              </a:lnSpc>
              <a:spcBef>
                <a:spcPts val="120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Co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on 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10%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789170" y="2074164"/>
            <a:ext cx="432434" cy="963930"/>
            <a:chOff x="4789170" y="2074164"/>
            <a:chExt cx="432434" cy="963930"/>
          </a:xfrm>
        </p:grpSpPr>
        <p:sp>
          <p:nvSpPr>
            <p:cNvPr id="13" name="object 13"/>
            <p:cNvSpPr/>
            <p:nvPr/>
          </p:nvSpPr>
          <p:spPr>
            <a:xfrm>
              <a:off x="4789170" y="2074163"/>
              <a:ext cx="432434" cy="963930"/>
            </a:xfrm>
            <a:custGeom>
              <a:avLst/>
              <a:gdLst/>
              <a:ahLst/>
              <a:cxnLst/>
              <a:rect l="l" t="t" r="r" b="b"/>
              <a:pathLst>
                <a:path w="432435" h="963930">
                  <a:moveTo>
                    <a:pt x="432054" y="445643"/>
                  </a:moveTo>
                  <a:lnTo>
                    <a:pt x="403098" y="431165"/>
                  </a:lnTo>
                  <a:lnTo>
                    <a:pt x="345186" y="402209"/>
                  </a:lnTo>
                  <a:lnTo>
                    <a:pt x="345186" y="402336"/>
                  </a:lnTo>
                  <a:lnTo>
                    <a:pt x="345186" y="431165"/>
                  </a:lnTo>
                  <a:lnTo>
                    <a:pt x="230505" y="431165"/>
                  </a:lnTo>
                  <a:lnTo>
                    <a:pt x="230505" y="28956"/>
                  </a:lnTo>
                  <a:lnTo>
                    <a:pt x="230505" y="14478"/>
                  </a:lnTo>
                  <a:lnTo>
                    <a:pt x="230505" y="6477"/>
                  </a:lnTo>
                  <a:lnTo>
                    <a:pt x="224028" y="0"/>
                  </a:lnTo>
                  <a:lnTo>
                    <a:pt x="0" y="0"/>
                  </a:lnTo>
                  <a:lnTo>
                    <a:pt x="0" y="28956"/>
                  </a:lnTo>
                  <a:lnTo>
                    <a:pt x="201549" y="28956"/>
                  </a:lnTo>
                  <a:lnTo>
                    <a:pt x="201549" y="437769"/>
                  </a:lnTo>
                  <a:lnTo>
                    <a:pt x="201549" y="453644"/>
                  </a:lnTo>
                  <a:lnTo>
                    <a:pt x="201549" y="934466"/>
                  </a:lnTo>
                  <a:lnTo>
                    <a:pt x="0" y="934466"/>
                  </a:lnTo>
                  <a:lnTo>
                    <a:pt x="0" y="963422"/>
                  </a:lnTo>
                  <a:lnTo>
                    <a:pt x="224028" y="963422"/>
                  </a:lnTo>
                  <a:lnTo>
                    <a:pt x="230505" y="956945"/>
                  </a:lnTo>
                  <a:lnTo>
                    <a:pt x="230505" y="948944"/>
                  </a:lnTo>
                  <a:lnTo>
                    <a:pt x="230505" y="934466"/>
                  </a:lnTo>
                  <a:lnTo>
                    <a:pt x="230505" y="460248"/>
                  </a:lnTo>
                  <a:lnTo>
                    <a:pt x="345186" y="460248"/>
                  </a:lnTo>
                  <a:lnTo>
                    <a:pt x="345186" y="489077"/>
                  </a:lnTo>
                  <a:lnTo>
                    <a:pt x="345186" y="489204"/>
                  </a:lnTo>
                  <a:lnTo>
                    <a:pt x="403098" y="460248"/>
                  </a:lnTo>
                  <a:lnTo>
                    <a:pt x="432054" y="445770"/>
                  </a:lnTo>
                  <a:lnTo>
                    <a:pt x="431927" y="445706"/>
                  </a:lnTo>
                  <a:lnTo>
                    <a:pt x="432054" y="4456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23460" y="2284476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180593" y="0"/>
                  </a:moveTo>
                  <a:lnTo>
                    <a:pt x="132600" y="6424"/>
                  </a:lnTo>
                  <a:lnTo>
                    <a:pt x="89464" y="24553"/>
                  </a:lnTo>
                  <a:lnTo>
                    <a:pt x="52911" y="52673"/>
                  </a:lnTo>
                  <a:lnTo>
                    <a:pt x="24666" y="89069"/>
                  </a:lnTo>
                  <a:lnTo>
                    <a:pt x="6454" y="132027"/>
                  </a:lnTo>
                  <a:lnTo>
                    <a:pt x="0" y="179831"/>
                  </a:lnTo>
                  <a:lnTo>
                    <a:pt x="6454" y="227636"/>
                  </a:lnTo>
                  <a:lnTo>
                    <a:pt x="24666" y="270594"/>
                  </a:lnTo>
                  <a:lnTo>
                    <a:pt x="52911" y="306990"/>
                  </a:lnTo>
                  <a:lnTo>
                    <a:pt x="89464" y="335110"/>
                  </a:lnTo>
                  <a:lnTo>
                    <a:pt x="132600" y="353239"/>
                  </a:lnTo>
                  <a:lnTo>
                    <a:pt x="180593" y="359663"/>
                  </a:lnTo>
                  <a:lnTo>
                    <a:pt x="228587" y="353239"/>
                  </a:lnTo>
                  <a:lnTo>
                    <a:pt x="271723" y="335110"/>
                  </a:lnTo>
                  <a:lnTo>
                    <a:pt x="308276" y="306990"/>
                  </a:lnTo>
                  <a:lnTo>
                    <a:pt x="336521" y="270594"/>
                  </a:lnTo>
                  <a:lnTo>
                    <a:pt x="354733" y="227636"/>
                  </a:lnTo>
                  <a:lnTo>
                    <a:pt x="361188" y="179831"/>
                  </a:lnTo>
                  <a:lnTo>
                    <a:pt x="354733" y="132027"/>
                  </a:lnTo>
                  <a:lnTo>
                    <a:pt x="336521" y="89069"/>
                  </a:lnTo>
                  <a:lnTo>
                    <a:pt x="308276" y="52673"/>
                  </a:lnTo>
                  <a:lnTo>
                    <a:pt x="271723" y="24553"/>
                  </a:lnTo>
                  <a:lnTo>
                    <a:pt x="228587" y="6424"/>
                  </a:lnTo>
                  <a:lnTo>
                    <a:pt x="1805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23460" y="2284476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0" y="179831"/>
                  </a:moveTo>
                  <a:lnTo>
                    <a:pt x="6454" y="132027"/>
                  </a:lnTo>
                  <a:lnTo>
                    <a:pt x="24666" y="89069"/>
                  </a:lnTo>
                  <a:lnTo>
                    <a:pt x="52911" y="52673"/>
                  </a:lnTo>
                  <a:lnTo>
                    <a:pt x="89464" y="24553"/>
                  </a:lnTo>
                  <a:lnTo>
                    <a:pt x="132600" y="6424"/>
                  </a:lnTo>
                  <a:lnTo>
                    <a:pt x="180593" y="0"/>
                  </a:lnTo>
                  <a:lnTo>
                    <a:pt x="228587" y="6424"/>
                  </a:lnTo>
                  <a:lnTo>
                    <a:pt x="271723" y="24553"/>
                  </a:lnTo>
                  <a:lnTo>
                    <a:pt x="308276" y="52673"/>
                  </a:lnTo>
                  <a:lnTo>
                    <a:pt x="336521" y="89069"/>
                  </a:lnTo>
                  <a:lnTo>
                    <a:pt x="354733" y="132027"/>
                  </a:lnTo>
                  <a:lnTo>
                    <a:pt x="361188" y="179831"/>
                  </a:lnTo>
                  <a:lnTo>
                    <a:pt x="354733" y="227636"/>
                  </a:lnTo>
                  <a:lnTo>
                    <a:pt x="336521" y="270594"/>
                  </a:lnTo>
                  <a:lnTo>
                    <a:pt x="308276" y="306990"/>
                  </a:lnTo>
                  <a:lnTo>
                    <a:pt x="271723" y="335110"/>
                  </a:lnTo>
                  <a:lnTo>
                    <a:pt x="228587" y="353239"/>
                  </a:lnTo>
                  <a:lnTo>
                    <a:pt x="180593" y="359663"/>
                  </a:lnTo>
                  <a:lnTo>
                    <a:pt x="132600" y="353239"/>
                  </a:lnTo>
                  <a:lnTo>
                    <a:pt x="89464" y="335110"/>
                  </a:lnTo>
                  <a:lnTo>
                    <a:pt x="52911" y="306990"/>
                  </a:lnTo>
                  <a:lnTo>
                    <a:pt x="24666" y="270594"/>
                  </a:lnTo>
                  <a:lnTo>
                    <a:pt x="6454" y="227636"/>
                  </a:lnTo>
                  <a:lnTo>
                    <a:pt x="0" y="17983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943094" y="2299842"/>
            <a:ext cx="12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19700" y="2141220"/>
            <a:ext cx="1511935" cy="7543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52400" rIns="0" bIns="0" rtlCol="0">
            <a:spAutoFit/>
          </a:bodyPr>
          <a:lstStyle/>
          <a:p>
            <a:pPr marL="92710" marR="326390">
              <a:lnSpc>
                <a:spcPct val="100000"/>
              </a:lnSpc>
              <a:spcBef>
                <a:spcPts val="12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customers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76288" y="2153411"/>
            <a:ext cx="1511935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47625" rIns="0" bIns="0" rtlCol="0">
            <a:spAutoFit/>
          </a:bodyPr>
          <a:lstStyle/>
          <a:p>
            <a:pPr marL="92075" marR="173990">
              <a:lnSpc>
                <a:spcPct val="100000"/>
              </a:lnSpc>
              <a:spcBef>
                <a:spcPts val="375"/>
              </a:spcBef>
            </a:pP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ue  per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customer</a:t>
            </a:r>
            <a:endParaRPr sz="14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$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55435" y="3544823"/>
            <a:ext cx="1440180" cy="7543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5303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120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Revenues</a:t>
            </a:r>
            <a:endParaRPr sz="1400">
              <a:latin typeface="Calibri"/>
              <a:cs typeface="Calibri"/>
            </a:endParaRPr>
          </a:p>
          <a:p>
            <a:pPr marL="9271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$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961888" y="2896361"/>
            <a:ext cx="1685925" cy="648335"/>
            <a:chOff x="5961888" y="2896361"/>
            <a:chExt cx="1685925" cy="648335"/>
          </a:xfrm>
        </p:grpSpPr>
        <p:sp>
          <p:nvSpPr>
            <p:cNvPr id="21" name="object 21"/>
            <p:cNvSpPr/>
            <p:nvPr/>
          </p:nvSpPr>
          <p:spPr>
            <a:xfrm>
              <a:off x="5961888" y="2896361"/>
              <a:ext cx="1685925" cy="648335"/>
            </a:xfrm>
            <a:custGeom>
              <a:avLst/>
              <a:gdLst/>
              <a:ahLst/>
              <a:cxnLst/>
              <a:rect l="l" t="t" r="r" b="b"/>
              <a:pathLst>
                <a:path w="1685925" h="648335">
                  <a:moveTo>
                    <a:pt x="1685671" y="13716"/>
                  </a:moveTo>
                  <a:lnTo>
                    <a:pt x="1656715" y="13716"/>
                  </a:lnTo>
                  <a:lnTo>
                    <a:pt x="1656715" y="316484"/>
                  </a:lnTo>
                  <a:lnTo>
                    <a:pt x="929005" y="316484"/>
                  </a:lnTo>
                  <a:lnTo>
                    <a:pt x="929005" y="315976"/>
                  </a:lnTo>
                  <a:lnTo>
                    <a:pt x="922528" y="309499"/>
                  </a:lnTo>
                  <a:lnTo>
                    <a:pt x="28956" y="309499"/>
                  </a:lnTo>
                  <a:lnTo>
                    <a:pt x="28956" y="0"/>
                  </a:lnTo>
                  <a:lnTo>
                    <a:pt x="0" y="0"/>
                  </a:lnTo>
                  <a:lnTo>
                    <a:pt x="0" y="331978"/>
                  </a:lnTo>
                  <a:lnTo>
                    <a:pt x="6477" y="338455"/>
                  </a:lnTo>
                  <a:lnTo>
                    <a:pt x="900049" y="338455"/>
                  </a:lnTo>
                  <a:lnTo>
                    <a:pt x="900049" y="561213"/>
                  </a:lnTo>
                  <a:lnTo>
                    <a:pt x="871093" y="561213"/>
                  </a:lnTo>
                  <a:lnTo>
                    <a:pt x="914527" y="648081"/>
                  </a:lnTo>
                  <a:lnTo>
                    <a:pt x="914781" y="647573"/>
                  </a:lnTo>
                  <a:lnTo>
                    <a:pt x="915162" y="648335"/>
                  </a:lnTo>
                  <a:lnTo>
                    <a:pt x="951357" y="575945"/>
                  </a:lnTo>
                  <a:lnTo>
                    <a:pt x="958596" y="561467"/>
                  </a:lnTo>
                  <a:lnTo>
                    <a:pt x="957834" y="561467"/>
                  </a:lnTo>
                  <a:lnTo>
                    <a:pt x="957961" y="561213"/>
                  </a:lnTo>
                  <a:lnTo>
                    <a:pt x="929640" y="561213"/>
                  </a:lnTo>
                  <a:lnTo>
                    <a:pt x="929640" y="345440"/>
                  </a:lnTo>
                  <a:lnTo>
                    <a:pt x="1679194" y="345440"/>
                  </a:lnTo>
                  <a:lnTo>
                    <a:pt x="1685671" y="338963"/>
                  </a:lnTo>
                  <a:lnTo>
                    <a:pt x="1685671" y="316484"/>
                  </a:lnTo>
                  <a:lnTo>
                    <a:pt x="1685671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59880" y="3003803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831" y="0"/>
                  </a:move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1"/>
                  </a:lnTo>
                  <a:lnTo>
                    <a:pt x="6424" y="227636"/>
                  </a:lnTo>
                  <a:lnTo>
                    <a:pt x="24553" y="270594"/>
                  </a:lnTo>
                  <a:lnTo>
                    <a:pt x="52673" y="306990"/>
                  </a:lnTo>
                  <a:lnTo>
                    <a:pt x="89069" y="335110"/>
                  </a:lnTo>
                  <a:lnTo>
                    <a:pt x="132027" y="353239"/>
                  </a:lnTo>
                  <a:lnTo>
                    <a:pt x="179831" y="359663"/>
                  </a:lnTo>
                  <a:lnTo>
                    <a:pt x="227636" y="353239"/>
                  </a:lnTo>
                  <a:lnTo>
                    <a:pt x="270594" y="335110"/>
                  </a:lnTo>
                  <a:lnTo>
                    <a:pt x="306990" y="306990"/>
                  </a:lnTo>
                  <a:lnTo>
                    <a:pt x="335110" y="270594"/>
                  </a:lnTo>
                  <a:lnTo>
                    <a:pt x="353239" y="227636"/>
                  </a:lnTo>
                  <a:lnTo>
                    <a:pt x="359664" y="179831"/>
                  </a:lnTo>
                  <a:lnTo>
                    <a:pt x="353239" y="132027"/>
                  </a:lnTo>
                  <a:lnTo>
                    <a:pt x="335110" y="89069"/>
                  </a:lnTo>
                  <a:lnTo>
                    <a:pt x="306990" y="52673"/>
                  </a:lnTo>
                  <a:lnTo>
                    <a:pt x="270594" y="24553"/>
                  </a:lnTo>
                  <a:lnTo>
                    <a:pt x="227636" y="642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659880" y="3003803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0" y="179831"/>
                  </a:moveTo>
                  <a:lnTo>
                    <a:pt x="6424" y="132027"/>
                  </a:lnTo>
                  <a:lnTo>
                    <a:pt x="24553" y="89069"/>
                  </a:lnTo>
                  <a:lnTo>
                    <a:pt x="52673" y="52673"/>
                  </a:lnTo>
                  <a:lnTo>
                    <a:pt x="89069" y="24553"/>
                  </a:lnTo>
                  <a:lnTo>
                    <a:pt x="132027" y="6424"/>
                  </a:lnTo>
                  <a:lnTo>
                    <a:pt x="179831" y="0"/>
                  </a:lnTo>
                  <a:lnTo>
                    <a:pt x="227636" y="6424"/>
                  </a:lnTo>
                  <a:lnTo>
                    <a:pt x="270594" y="24553"/>
                  </a:lnTo>
                  <a:lnTo>
                    <a:pt x="306990" y="52673"/>
                  </a:lnTo>
                  <a:lnTo>
                    <a:pt x="335110" y="89069"/>
                  </a:lnTo>
                  <a:lnTo>
                    <a:pt x="353239" y="132027"/>
                  </a:lnTo>
                  <a:lnTo>
                    <a:pt x="359664" y="179831"/>
                  </a:lnTo>
                  <a:lnTo>
                    <a:pt x="353239" y="227636"/>
                  </a:lnTo>
                  <a:lnTo>
                    <a:pt x="335110" y="270594"/>
                  </a:lnTo>
                  <a:lnTo>
                    <a:pt x="306990" y="306990"/>
                  </a:lnTo>
                  <a:lnTo>
                    <a:pt x="270594" y="335110"/>
                  </a:lnTo>
                  <a:lnTo>
                    <a:pt x="227636" y="353239"/>
                  </a:lnTo>
                  <a:lnTo>
                    <a:pt x="179831" y="359663"/>
                  </a:lnTo>
                  <a:lnTo>
                    <a:pt x="132027" y="353239"/>
                  </a:lnTo>
                  <a:lnTo>
                    <a:pt x="89069" y="335110"/>
                  </a:lnTo>
                  <a:lnTo>
                    <a:pt x="52673" y="306990"/>
                  </a:lnTo>
                  <a:lnTo>
                    <a:pt x="24553" y="270594"/>
                  </a:lnTo>
                  <a:lnTo>
                    <a:pt x="6424" y="227636"/>
                  </a:lnTo>
                  <a:lnTo>
                    <a:pt x="0" y="17983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779514" y="3019805"/>
            <a:ext cx="12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44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2647315" marR="5080" indent="-111887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When</a:t>
            </a:r>
            <a:r>
              <a:rPr sz="4500" spc="-30" dirty="0"/>
              <a:t> </a:t>
            </a:r>
            <a:r>
              <a:rPr sz="4500" spc="-15" dirty="0"/>
              <a:t>can</a:t>
            </a:r>
            <a:r>
              <a:rPr sz="4500" spc="-35" dirty="0"/>
              <a:t> </a:t>
            </a:r>
            <a:r>
              <a:rPr sz="4500" spc="-20" dirty="0"/>
              <a:t>you</a:t>
            </a:r>
            <a:r>
              <a:rPr sz="4500" spc="-40" dirty="0"/>
              <a:t> </a:t>
            </a:r>
            <a:r>
              <a:rPr sz="4500" spc="-25" dirty="0"/>
              <a:t>retire</a:t>
            </a:r>
            <a:r>
              <a:rPr sz="4500" spc="-15" dirty="0"/>
              <a:t> </a:t>
            </a:r>
            <a:r>
              <a:rPr sz="4500" dirty="0"/>
              <a:t>– </a:t>
            </a:r>
            <a:r>
              <a:rPr sz="4500" spc="-1005" dirty="0"/>
              <a:t> </a:t>
            </a:r>
            <a:r>
              <a:rPr sz="4500" spc="-15" dirty="0"/>
              <a:t>Introduction</a:t>
            </a:r>
            <a:endParaRPr sz="45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59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15823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30" dirty="0">
                <a:latin typeface="Calibri"/>
                <a:cs typeface="Calibri"/>
              </a:rPr>
              <a:t>Try </a:t>
            </a:r>
            <a:r>
              <a:rPr sz="1700" b="1" spc="-10" dirty="0">
                <a:latin typeface="Calibri"/>
                <a:cs typeface="Calibri"/>
              </a:rPr>
              <a:t>to estimate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at what age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can 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Peter retire </a:t>
            </a:r>
            <a:r>
              <a:rPr sz="1700" b="1" dirty="0">
                <a:latin typeface="Calibri"/>
                <a:cs typeface="Calibri"/>
              </a:rPr>
              <a:t>using his own </a:t>
            </a:r>
            <a:r>
              <a:rPr sz="1700" b="1" spc="-5" dirty="0">
                <a:latin typeface="Calibri"/>
                <a:cs typeface="Calibri"/>
              </a:rPr>
              <a:t>savings. </a:t>
            </a:r>
            <a:r>
              <a:rPr sz="1700" b="1" spc="-75" dirty="0">
                <a:latin typeface="Calibri"/>
                <a:cs typeface="Calibri"/>
              </a:rPr>
              <a:t>To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estimate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 </a:t>
            </a:r>
            <a:r>
              <a:rPr sz="1700" b="1" spc="-10" dirty="0">
                <a:latin typeface="Calibri"/>
                <a:cs typeface="Calibri"/>
              </a:rPr>
              <a:t>age</a:t>
            </a:r>
            <a:r>
              <a:rPr sz="1700" b="1" spc="-5" dirty="0">
                <a:latin typeface="Calibri"/>
                <a:cs typeface="Calibri"/>
              </a:rPr>
              <a:t> of</a:t>
            </a:r>
            <a:r>
              <a:rPr sz="1700" b="1" spc="10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retirement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use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backward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reasoning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7784" y="4970779"/>
            <a:ext cx="1016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60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70382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35" dirty="0">
                <a:solidFill>
                  <a:srgbClr val="006FC0"/>
                </a:solidFill>
                <a:latin typeface="Calibri"/>
                <a:cs typeface="Calibri"/>
              </a:rPr>
              <a:t>Try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estimate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at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what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age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Peter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retire</a:t>
            </a:r>
            <a:r>
              <a:rPr sz="21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using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his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own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savings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0064" y="448055"/>
            <a:ext cx="5116068" cy="444703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562355" y="2767583"/>
          <a:ext cx="2620010" cy="2258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0163">
                <a:tc>
                  <a:txBody>
                    <a:bodyPr/>
                    <a:lstStyle/>
                    <a:p>
                      <a:pPr marL="194310" marR="189230" indent="546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Life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expectancy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80 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old.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Peter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currently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547">
                <a:tc>
                  <a:txBody>
                    <a:bodyPr/>
                    <a:lstStyle/>
                    <a:p>
                      <a:pPr marL="15494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Peter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currently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earns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120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K.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4320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current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annual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50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annual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after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retiring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50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7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426084">
                        <a:lnSpc>
                          <a:spcPct val="100000"/>
                        </a:lnSpc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Peter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savings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023" y="848867"/>
            <a:ext cx="2596896" cy="1732787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2517" y="1848434"/>
            <a:ext cx="7201534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When</a:t>
            </a:r>
            <a:r>
              <a:rPr sz="4500" spc="-30" dirty="0"/>
              <a:t> </a:t>
            </a:r>
            <a:r>
              <a:rPr sz="4500" spc="-15" dirty="0"/>
              <a:t>can</a:t>
            </a:r>
            <a:r>
              <a:rPr sz="4500" spc="-30" dirty="0"/>
              <a:t> </a:t>
            </a:r>
            <a:r>
              <a:rPr sz="4500" spc="-20" dirty="0"/>
              <a:t>you</a:t>
            </a:r>
            <a:r>
              <a:rPr sz="4500" spc="-35" dirty="0"/>
              <a:t> </a:t>
            </a:r>
            <a:r>
              <a:rPr sz="4500" spc="-25" dirty="0"/>
              <a:t>retire</a:t>
            </a:r>
            <a:r>
              <a:rPr sz="4500" spc="-5" dirty="0"/>
              <a:t> </a:t>
            </a:r>
            <a:r>
              <a:rPr sz="4500" dirty="0"/>
              <a:t>–</a:t>
            </a:r>
            <a:r>
              <a:rPr sz="4500" spc="-30" dirty="0"/>
              <a:t> </a:t>
            </a:r>
            <a:r>
              <a:rPr sz="4500" spc="-5" dirty="0"/>
              <a:t>Solution</a:t>
            </a:r>
            <a:endParaRPr sz="45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62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563995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latin typeface="Calibri"/>
                <a:cs typeface="Calibri"/>
              </a:rPr>
              <a:t>Just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as </a:t>
            </a:r>
            <a:r>
              <a:rPr sz="1700" b="1" dirty="0">
                <a:latin typeface="Calibri"/>
                <a:cs typeface="Calibri"/>
              </a:rPr>
              <a:t>a </a:t>
            </a:r>
            <a:r>
              <a:rPr sz="1700" b="1" spc="-10" dirty="0">
                <a:latin typeface="Calibri"/>
                <a:cs typeface="Calibri"/>
              </a:rPr>
              <a:t>reminder</a:t>
            </a:r>
            <a:r>
              <a:rPr sz="1700" b="1" spc="-5" dirty="0">
                <a:latin typeface="Calibri"/>
                <a:cs typeface="Calibri"/>
              </a:rPr>
              <a:t> we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were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estimate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at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what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age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can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Peter retire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using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his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own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savings.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spc="-30" dirty="0">
                <a:latin typeface="Calibri"/>
                <a:cs typeface="Calibri"/>
              </a:rPr>
              <a:t>We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were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use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backward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reasoning</a:t>
            </a:r>
            <a:r>
              <a:rPr sz="1700" b="1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for </a:t>
            </a:r>
            <a:r>
              <a:rPr sz="1700" b="1" spc="-5" dirty="0">
                <a:latin typeface="Calibri"/>
                <a:cs typeface="Calibri"/>
              </a:rPr>
              <a:t>that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15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33476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30" dirty="0">
                <a:latin typeface="Calibri"/>
                <a:cs typeface="Calibri"/>
              </a:rPr>
              <a:t>We </a:t>
            </a:r>
            <a:r>
              <a:rPr sz="1700" b="1" spc="-5" dirty="0">
                <a:latin typeface="Calibri"/>
                <a:cs typeface="Calibri"/>
              </a:rPr>
              <a:t>will help Lucas </a:t>
            </a:r>
            <a:r>
              <a:rPr sz="1700" b="1" spc="-10" dirty="0">
                <a:latin typeface="Calibri"/>
                <a:cs typeface="Calibri"/>
              </a:rPr>
              <a:t>estimate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how much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his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colleagues </a:t>
            </a:r>
            <a:r>
              <a:rPr sz="1700" b="1" spc="-5" dirty="0">
                <a:latin typeface="Calibri"/>
                <a:cs typeface="Calibri"/>
              </a:rPr>
              <a:t>earn </a:t>
            </a:r>
            <a:r>
              <a:rPr sz="1700" b="1" dirty="0">
                <a:latin typeface="Calibri"/>
                <a:cs typeface="Calibri"/>
              </a:rPr>
              <a:t>in </a:t>
            </a:r>
            <a:r>
              <a:rPr sz="1700" b="1" spc="-5" dirty="0">
                <a:latin typeface="Calibri"/>
                <a:cs typeface="Calibri"/>
              </a:rPr>
              <a:t>the other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department.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For </a:t>
            </a:r>
            <a:r>
              <a:rPr sz="1700" b="1" spc="-5" dirty="0">
                <a:latin typeface="Calibri"/>
                <a:cs typeface="Calibri"/>
              </a:rPr>
              <a:t>that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we will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use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the top-down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approach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50442" y="7442"/>
            <a:ext cx="782955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Just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as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reminder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were</a:t>
            </a:r>
            <a:r>
              <a:rPr sz="21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supposed</a:t>
            </a:r>
            <a:r>
              <a:rPr sz="21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estimate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at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what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age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retire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using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your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own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savings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0064" y="448055"/>
            <a:ext cx="5116068" cy="444703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62355" y="2767583"/>
          <a:ext cx="2620010" cy="2258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0163">
                <a:tc>
                  <a:txBody>
                    <a:bodyPr/>
                    <a:lstStyle/>
                    <a:p>
                      <a:pPr marL="194310" marR="103505" indent="-838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expected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live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80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old.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Peter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currently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547">
                <a:tc>
                  <a:txBody>
                    <a:bodyPr/>
                    <a:lstStyle/>
                    <a:p>
                      <a:pPr marL="15494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Peter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currently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earns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120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K.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4320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current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annual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50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annual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after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retiring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50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7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426084">
                        <a:lnSpc>
                          <a:spcPct val="100000"/>
                        </a:lnSpc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Peter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savings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023" y="848867"/>
            <a:ext cx="2596896" cy="173278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50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27177"/>
            <a:ext cx="38747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see how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2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options</a:t>
            </a:r>
            <a:r>
              <a:rPr sz="20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compare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22960" y="2531364"/>
            <a:ext cx="6562725" cy="1830705"/>
            <a:chOff x="822960" y="2531364"/>
            <a:chExt cx="6562725" cy="1830705"/>
          </a:xfrm>
        </p:grpSpPr>
        <p:sp>
          <p:nvSpPr>
            <p:cNvPr id="4" name="object 4"/>
            <p:cNvSpPr/>
            <p:nvPr/>
          </p:nvSpPr>
          <p:spPr>
            <a:xfrm>
              <a:off x="1322832" y="2531363"/>
              <a:ext cx="3375660" cy="1826260"/>
            </a:xfrm>
            <a:custGeom>
              <a:avLst/>
              <a:gdLst/>
              <a:ahLst/>
              <a:cxnLst/>
              <a:rect l="l" t="t" r="r" b="b"/>
              <a:pathLst>
                <a:path w="3375660" h="1826260">
                  <a:moveTo>
                    <a:pt x="1188720" y="0"/>
                  </a:moveTo>
                  <a:lnTo>
                    <a:pt x="0" y="0"/>
                  </a:lnTo>
                  <a:lnTo>
                    <a:pt x="0" y="1825752"/>
                  </a:lnTo>
                  <a:lnTo>
                    <a:pt x="1188720" y="1825752"/>
                  </a:lnTo>
                  <a:lnTo>
                    <a:pt x="1188720" y="0"/>
                  </a:lnTo>
                  <a:close/>
                </a:path>
                <a:path w="3375660" h="1826260">
                  <a:moveTo>
                    <a:pt x="3375660" y="59436"/>
                  </a:moveTo>
                  <a:lnTo>
                    <a:pt x="2186940" y="59436"/>
                  </a:lnTo>
                  <a:lnTo>
                    <a:pt x="2186940" y="1825752"/>
                  </a:lnTo>
                  <a:lnTo>
                    <a:pt x="3375660" y="1825752"/>
                  </a:lnTo>
                  <a:lnTo>
                    <a:pt x="3375660" y="5943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22960" y="4357116"/>
              <a:ext cx="6562725" cy="0"/>
            </a:xfrm>
            <a:custGeom>
              <a:avLst/>
              <a:gdLst/>
              <a:ahLst/>
              <a:cxnLst/>
              <a:rect l="l" t="t" r="r" b="b"/>
              <a:pathLst>
                <a:path w="6562725">
                  <a:moveTo>
                    <a:pt x="0" y="0"/>
                  </a:moveTo>
                  <a:lnTo>
                    <a:pt x="6562344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98573" y="3332226"/>
            <a:ext cx="285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,5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51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85895" y="3362071"/>
            <a:ext cx="285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,1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84011" y="2359532"/>
            <a:ext cx="12141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9750" algn="l"/>
                <a:tab pos="1200785" algn="l"/>
              </a:tabLst>
            </a:pPr>
            <a:r>
              <a:rPr sz="1200" b="1" u="heavy" dirty="0">
                <a:uFill>
                  <a:solidFill>
                    <a:srgbClr val="4F81BC"/>
                  </a:solidFill>
                </a:uFill>
                <a:latin typeface="Calibri"/>
                <a:cs typeface="Calibri"/>
              </a:rPr>
              <a:t> 	1,4	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3749" y="4420615"/>
            <a:ext cx="18446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Age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of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retiring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-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no</a:t>
            </a:r>
            <a:r>
              <a:rPr sz="1000" b="1" spc="-5" dirty="0">
                <a:latin typeface="Calibri"/>
                <a:cs typeface="Calibri"/>
              </a:rPr>
              <a:t> passive income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30423" y="4420615"/>
            <a:ext cx="19462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Age </a:t>
            </a:r>
            <a:r>
              <a:rPr sz="1000" b="1" dirty="0">
                <a:latin typeface="Calibri"/>
                <a:cs typeface="Calibri"/>
              </a:rPr>
              <a:t>of</a:t>
            </a:r>
            <a:r>
              <a:rPr sz="1000" b="1" spc="-5" dirty="0">
                <a:latin typeface="Calibri"/>
                <a:cs typeface="Calibri"/>
              </a:rPr>
              <a:t> retiring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- with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passive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income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04305" y="4420615"/>
            <a:ext cx="5746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Difference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9411" y="1479152"/>
            <a:ext cx="1691639" cy="44704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200" b="1" spc="-15" dirty="0">
                <a:latin typeface="Calibri"/>
                <a:cs typeface="Calibri"/>
              </a:rPr>
              <a:t>At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what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age</a:t>
            </a:r>
            <a:r>
              <a:rPr sz="1200" b="1" spc="-5" dirty="0">
                <a:latin typeface="Calibri"/>
                <a:cs typeface="Calibri"/>
              </a:rPr>
              <a:t> you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can retire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years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7620" y="2000250"/>
            <a:ext cx="40481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Compound</a:t>
            </a:r>
            <a:r>
              <a:rPr sz="4500" spc="-55" dirty="0"/>
              <a:t> </a:t>
            </a:r>
            <a:r>
              <a:rPr sz="4500" spc="-35" dirty="0"/>
              <a:t>effect</a:t>
            </a:r>
            <a:endParaRPr sz="4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51409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There are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2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types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compounding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effect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1123" y="1171955"/>
            <a:ext cx="3601720" cy="53657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4922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7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related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15255" y="1171955"/>
            <a:ext cx="3601720" cy="53657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49225" rIns="0" bIns="0" rtlCol="0">
            <a:spAutoFit/>
          </a:bodyPr>
          <a:lstStyle/>
          <a:p>
            <a:pPr marL="1108710">
              <a:lnSpc>
                <a:spcPct val="100000"/>
              </a:lnSpc>
              <a:spcBef>
                <a:spcPts val="117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Operations</a:t>
            </a:r>
            <a:r>
              <a:rPr sz="1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related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540" y="1948052"/>
            <a:ext cx="35191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Even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growth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5" dirty="0">
                <a:latin typeface="Calibri"/>
                <a:cs typeface="Calibri"/>
              </a:rPr>
              <a:t> small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applied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over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period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</a:t>
            </a:r>
            <a:endParaRPr sz="12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time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gives </a:t>
            </a:r>
            <a:r>
              <a:rPr sz="1200" dirty="0">
                <a:latin typeface="Calibri"/>
                <a:cs typeface="Calibri"/>
              </a:rPr>
              <a:t>big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end-results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75453" y="1948052"/>
            <a:ext cx="33889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A lot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 small changes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many areas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may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produce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big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end-results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33987" y="2727960"/>
            <a:ext cx="3399790" cy="1736089"/>
            <a:chOff x="1033987" y="2727960"/>
            <a:chExt cx="3399790" cy="1736089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3987" y="2959817"/>
              <a:ext cx="3399260" cy="15036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92096" y="2727959"/>
              <a:ext cx="1879600" cy="390525"/>
            </a:xfrm>
            <a:custGeom>
              <a:avLst/>
              <a:gdLst/>
              <a:ahLst/>
              <a:cxnLst/>
              <a:rect l="l" t="t" r="r" b="b"/>
              <a:pathLst>
                <a:path w="1879600" h="390525">
                  <a:moveTo>
                    <a:pt x="265163" y="0"/>
                  </a:moveTo>
                  <a:lnTo>
                    <a:pt x="0" y="0"/>
                  </a:lnTo>
                  <a:lnTo>
                    <a:pt x="0" y="384048"/>
                  </a:lnTo>
                  <a:lnTo>
                    <a:pt x="265163" y="384048"/>
                  </a:lnTo>
                  <a:lnTo>
                    <a:pt x="265163" y="0"/>
                  </a:lnTo>
                  <a:close/>
                </a:path>
                <a:path w="1879600" h="390525">
                  <a:moveTo>
                    <a:pt x="1879092" y="6096"/>
                  </a:moveTo>
                  <a:lnTo>
                    <a:pt x="294132" y="6096"/>
                  </a:lnTo>
                  <a:lnTo>
                    <a:pt x="294132" y="390144"/>
                  </a:lnTo>
                  <a:lnTo>
                    <a:pt x="1879092" y="390144"/>
                  </a:lnTo>
                  <a:lnTo>
                    <a:pt x="1879092" y="6096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4860035" y="2904744"/>
            <a:ext cx="1511935" cy="64135"/>
          </a:xfrm>
          <a:custGeom>
            <a:avLst/>
            <a:gdLst/>
            <a:ahLst/>
            <a:cxnLst/>
            <a:rect l="l" t="t" r="r" b="b"/>
            <a:pathLst>
              <a:path w="1511935" h="64135">
                <a:moveTo>
                  <a:pt x="0" y="64007"/>
                </a:moveTo>
                <a:lnTo>
                  <a:pt x="1511808" y="64007"/>
                </a:lnTo>
                <a:lnTo>
                  <a:pt x="1511808" y="0"/>
                </a:lnTo>
                <a:lnTo>
                  <a:pt x="0" y="0"/>
                </a:lnTo>
                <a:lnTo>
                  <a:pt x="0" y="64007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60035" y="2423160"/>
            <a:ext cx="1511935" cy="48196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806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63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customers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16623" y="2845307"/>
            <a:ext cx="1511935" cy="137160"/>
          </a:xfrm>
          <a:custGeom>
            <a:avLst/>
            <a:gdLst/>
            <a:ahLst/>
            <a:cxnLst/>
            <a:rect l="l" t="t" r="r" b="b"/>
            <a:pathLst>
              <a:path w="1511934" h="137160">
                <a:moveTo>
                  <a:pt x="0" y="137159"/>
                </a:moveTo>
                <a:lnTo>
                  <a:pt x="1511807" y="137159"/>
                </a:lnTo>
                <a:lnTo>
                  <a:pt x="1511807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516623" y="2435351"/>
            <a:ext cx="1511935" cy="410209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9215" rIns="0" bIns="0" rtlCol="0">
            <a:spAutoFit/>
          </a:bodyPr>
          <a:lstStyle/>
          <a:p>
            <a:pPr marL="92075" marR="106680">
              <a:lnSpc>
                <a:spcPct val="100000"/>
              </a:lnSpc>
              <a:spcBef>
                <a:spcPts val="545"/>
              </a:spcBef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revenue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customer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95771" y="4235196"/>
            <a:ext cx="1440180" cy="137160"/>
          </a:xfrm>
          <a:custGeom>
            <a:avLst/>
            <a:gdLst/>
            <a:ahLst/>
            <a:cxnLst/>
            <a:rect l="l" t="t" r="r" b="b"/>
            <a:pathLst>
              <a:path w="1440179" h="137160">
                <a:moveTo>
                  <a:pt x="0" y="137159"/>
                </a:moveTo>
                <a:lnTo>
                  <a:pt x="1440179" y="137159"/>
                </a:lnTo>
                <a:lnTo>
                  <a:pt x="1440179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795771" y="3826764"/>
            <a:ext cx="1440180" cy="40894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8128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64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Revenues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602223" y="2969514"/>
            <a:ext cx="1685925" cy="858519"/>
            <a:chOff x="5602223" y="2969514"/>
            <a:chExt cx="1685925" cy="858519"/>
          </a:xfrm>
        </p:grpSpPr>
        <p:sp>
          <p:nvSpPr>
            <p:cNvPr id="17" name="object 17"/>
            <p:cNvSpPr/>
            <p:nvPr/>
          </p:nvSpPr>
          <p:spPr>
            <a:xfrm>
              <a:off x="5602224" y="2969513"/>
              <a:ext cx="1685925" cy="858519"/>
            </a:xfrm>
            <a:custGeom>
              <a:avLst/>
              <a:gdLst/>
              <a:ahLst/>
              <a:cxnLst/>
              <a:rect l="l" t="t" r="r" b="b"/>
              <a:pathLst>
                <a:path w="1685925" h="858520">
                  <a:moveTo>
                    <a:pt x="1685671" y="13716"/>
                  </a:moveTo>
                  <a:lnTo>
                    <a:pt x="1656715" y="13716"/>
                  </a:lnTo>
                  <a:lnTo>
                    <a:pt x="1656715" y="421513"/>
                  </a:lnTo>
                  <a:lnTo>
                    <a:pt x="929005" y="421513"/>
                  </a:lnTo>
                  <a:lnTo>
                    <a:pt x="929005" y="421005"/>
                  </a:lnTo>
                  <a:lnTo>
                    <a:pt x="922528" y="414528"/>
                  </a:lnTo>
                  <a:lnTo>
                    <a:pt x="28956" y="414528"/>
                  </a:lnTo>
                  <a:lnTo>
                    <a:pt x="28956" y="0"/>
                  </a:lnTo>
                  <a:lnTo>
                    <a:pt x="0" y="0"/>
                  </a:lnTo>
                  <a:lnTo>
                    <a:pt x="0" y="437007"/>
                  </a:lnTo>
                  <a:lnTo>
                    <a:pt x="6477" y="443484"/>
                  </a:lnTo>
                  <a:lnTo>
                    <a:pt x="900049" y="443484"/>
                  </a:lnTo>
                  <a:lnTo>
                    <a:pt x="900049" y="771144"/>
                  </a:lnTo>
                  <a:lnTo>
                    <a:pt x="871093" y="771144"/>
                  </a:lnTo>
                  <a:lnTo>
                    <a:pt x="914527" y="858012"/>
                  </a:lnTo>
                  <a:lnTo>
                    <a:pt x="914768" y="857516"/>
                  </a:lnTo>
                  <a:lnTo>
                    <a:pt x="915149" y="858266"/>
                  </a:lnTo>
                  <a:lnTo>
                    <a:pt x="951357" y="785876"/>
                  </a:lnTo>
                  <a:lnTo>
                    <a:pt x="958596" y="771398"/>
                  </a:lnTo>
                  <a:lnTo>
                    <a:pt x="957821" y="771398"/>
                  </a:lnTo>
                  <a:lnTo>
                    <a:pt x="957948" y="771144"/>
                  </a:lnTo>
                  <a:lnTo>
                    <a:pt x="929640" y="771144"/>
                  </a:lnTo>
                  <a:lnTo>
                    <a:pt x="929640" y="450469"/>
                  </a:lnTo>
                  <a:lnTo>
                    <a:pt x="1679194" y="450469"/>
                  </a:lnTo>
                  <a:lnTo>
                    <a:pt x="1685671" y="443992"/>
                  </a:lnTo>
                  <a:lnTo>
                    <a:pt x="1685671" y="421513"/>
                  </a:lnTo>
                  <a:lnTo>
                    <a:pt x="1685671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00215" y="322021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832" y="0"/>
                  </a:move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1"/>
                  </a:lnTo>
                  <a:lnTo>
                    <a:pt x="6424" y="227636"/>
                  </a:lnTo>
                  <a:lnTo>
                    <a:pt x="24553" y="270594"/>
                  </a:lnTo>
                  <a:lnTo>
                    <a:pt x="52673" y="306990"/>
                  </a:lnTo>
                  <a:lnTo>
                    <a:pt x="89069" y="335110"/>
                  </a:lnTo>
                  <a:lnTo>
                    <a:pt x="132027" y="353239"/>
                  </a:lnTo>
                  <a:lnTo>
                    <a:pt x="179832" y="359663"/>
                  </a:lnTo>
                  <a:lnTo>
                    <a:pt x="227636" y="353239"/>
                  </a:lnTo>
                  <a:lnTo>
                    <a:pt x="270594" y="335110"/>
                  </a:lnTo>
                  <a:lnTo>
                    <a:pt x="306990" y="306990"/>
                  </a:lnTo>
                  <a:lnTo>
                    <a:pt x="335110" y="270594"/>
                  </a:lnTo>
                  <a:lnTo>
                    <a:pt x="353239" y="227636"/>
                  </a:lnTo>
                  <a:lnTo>
                    <a:pt x="359663" y="179831"/>
                  </a:lnTo>
                  <a:lnTo>
                    <a:pt x="353239" y="132027"/>
                  </a:lnTo>
                  <a:lnTo>
                    <a:pt x="335110" y="89069"/>
                  </a:lnTo>
                  <a:lnTo>
                    <a:pt x="306990" y="52673"/>
                  </a:lnTo>
                  <a:lnTo>
                    <a:pt x="270594" y="24553"/>
                  </a:lnTo>
                  <a:lnTo>
                    <a:pt x="227636" y="6424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00215" y="322021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0" y="179831"/>
                  </a:moveTo>
                  <a:lnTo>
                    <a:pt x="6424" y="132027"/>
                  </a:lnTo>
                  <a:lnTo>
                    <a:pt x="24553" y="89069"/>
                  </a:lnTo>
                  <a:lnTo>
                    <a:pt x="52673" y="52673"/>
                  </a:lnTo>
                  <a:lnTo>
                    <a:pt x="89069" y="24553"/>
                  </a:lnTo>
                  <a:lnTo>
                    <a:pt x="132027" y="6424"/>
                  </a:lnTo>
                  <a:lnTo>
                    <a:pt x="179832" y="0"/>
                  </a:lnTo>
                  <a:lnTo>
                    <a:pt x="227636" y="6424"/>
                  </a:lnTo>
                  <a:lnTo>
                    <a:pt x="270594" y="24553"/>
                  </a:lnTo>
                  <a:lnTo>
                    <a:pt x="306990" y="52673"/>
                  </a:lnTo>
                  <a:lnTo>
                    <a:pt x="335110" y="89069"/>
                  </a:lnTo>
                  <a:lnTo>
                    <a:pt x="353239" y="132027"/>
                  </a:lnTo>
                  <a:lnTo>
                    <a:pt x="359663" y="179831"/>
                  </a:lnTo>
                  <a:lnTo>
                    <a:pt x="353239" y="227636"/>
                  </a:lnTo>
                  <a:lnTo>
                    <a:pt x="335110" y="270594"/>
                  </a:lnTo>
                  <a:lnTo>
                    <a:pt x="306990" y="306990"/>
                  </a:lnTo>
                  <a:lnTo>
                    <a:pt x="270594" y="335110"/>
                  </a:lnTo>
                  <a:lnTo>
                    <a:pt x="227636" y="353239"/>
                  </a:lnTo>
                  <a:lnTo>
                    <a:pt x="179832" y="359663"/>
                  </a:lnTo>
                  <a:lnTo>
                    <a:pt x="132027" y="353239"/>
                  </a:lnTo>
                  <a:lnTo>
                    <a:pt x="89069" y="335110"/>
                  </a:lnTo>
                  <a:lnTo>
                    <a:pt x="52673" y="306990"/>
                  </a:lnTo>
                  <a:lnTo>
                    <a:pt x="24553" y="270594"/>
                  </a:lnTo>
                  <a:lnTo>
                    <a:pt x="6424" y="227636"/>
                  </a:lnTo>
                  <a:lnTo>
                    <a:pt x="0" y="17983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419469" y="3235832"/>
            <a:ext cx="12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30140" y="2904744"/>
            <a:ext cx="603885" cy="273050"/>
          </a:xfrm>
          <a:custGeom>
            <a:avLst/>
            <a:gdLst/>
            <a:ahLst/>
            <a:cxnLst/>
            <a:rect l="l" t="t" r="r" b="b"/>
            <a:pathLst>
              <a:path w="603885" h="273050">
                <a:moveTo>
                  <a:pt x="603503" y="0"/>
                </a:moveTo>
                <a:lnTo>
                  <a:pt x="0" y="0"/>
                </a:lnTo>
                <a:lnTo>
                  <a:pt x="0" y="272795"/>
                </a:lnTo>
                <a:lnTo>
                  <a:pt x="603503" y="272795"/>
                </a:lnTo>
                <a:lnTo>
                  <a:pt x="60350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930140" y="2968751"/>
            <a:ext cx="603885" cy="20891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123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+15%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95971" y="2845307"/>
            <a:ext cx="603885" cy="273050"/>
          </a:xfrm>
          <a:custGeom>
            <a:avLst/>
            <a:gdLst/>
            <a:ahLst/>
            <a:cxnLst/>
            <a:rect l="l" t="t" r="r" b="b"/>
            <a:pathLst>
              <a:path w="603884" h="273050">
                <a:moveTo>
                  <a:pt x="603503" y="0"/>
                </a:moveTo>
                <a:lnTo>
                  <a:pt x="0" y="0"/>
                </a:lnTo>
                <a:lnTo>
                  <a:pt x="0" y="272795"/>
                </a:lnTo>
                <a:lnTo>
                  <a:pt x="603503" y="272795"/>
                </a:lnTo>
                <a:lnTo>
                  <a:pt x="60350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395971" y="2982467"/>
            <a:ext cx="632460" cy="13589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65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+20%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92823" y="4235196"/>
            <a:ext cx="603885" cy="273050"/>
          </a:xfrm>
          <a:custGeom>
            <a:avLst/>
            <a:gdLst/>
            <a:ahLst/>
            <a:cxnLst/>
            <a:rect l="l" t="t" r="r" b="b"/>
            <a:pathLst>
              <a:path w="603884" h="273050">
                <a:moveTo>
                  <a:pt x="603503" y="0"/>
                </a:moveTo>
                <a:lnTo>
                  <a:pt x="0" y="0"/>
                </a:lnTo>
                <a:lnTo>
                  <a:pt x="0" y="272795"/>
                </a:lnTo>
                <a:lnTo>
                  <a:pt x="603503" y="272795"/>
                </a:lnTo>
                <a:lnTo>
                  <a:pt x="60350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592823" y="4372355"/>
            <a:ext cx="603885" cy="13589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655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+38%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92095" y="2813430"/>
            <a:ext cx="1864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"/>
              </a:spcBef>
              <a:tabLst>
                <a:tab pos="386080" algn="l"/>
              </a:tabLst>
            </a:pPr>
            <a:r>
              <a:rPr sz="1800" b="1" baseline="2314" dirty="0">
                <a:solidFill>
                  <a:srgbClr val="FFFFFF"/>
                </a:solidFill>
                <a:latin typeface="Calibri"/>
                <a:cs typeface="Calibri"/>
              </a:rPr>
              <a:t>=	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2,6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Start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1416" y="2734055"/>
            <a:ext cx="1584960" cy="384175"/>
          </a:xfrm>
          <a:custGeom>
            <a:avLst/>
            <a:gdLst/>
            <a:ahLst/>
            <a:cxnLst/>
            <a:rect l="l" t="t" r="r" b="b"/>
            <a:pathLst>
              <a:path w="1584960" h="384175">
                <a:moveTo>
                  <a:pt x="1584960" y="0"/>
                </a:moveTo>
                <a:lnTo>
                  <a:pt x="0" y="0"/>
                </a:lnTo>
                <a:lnTo>
                  <a:pt x="0" y="384048"/>
                </a:lnTo>
                <a:lnTo>
                  <a:pt x="1584960" y="384048"/>
                </a:lnTo>
                <a:lnTo>
                  <a:pt x="158496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53465" y="2813430"/>
            <a:ext cx="12020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Start</a:t>
            </a:r>
            <a:r>
              <a:rPr sz="1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(1+10%)^10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53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1232" y="1988007"/>
            <a:ext cx="436435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spc="-30" dirty="0"/>
              <a:t>Create</a:t>
            </a:r>
            <a:r>
              <a:rPr sz="5000" spc="-55" dirty="0"/>
              <a:t> </a:t>
            </a:r>
            <a:r>
              <a:rPr sz="5000" dirty="0"/>
              <a:t>Issue</a:t>
            </a:r>
            <a:r>
              <a:rPr sz="5000" spc="-60" dirty="0"/>
              <a:t> </a:t>
            </a:r>
            <a:r>
              <a:rPr sz="5000" spc="-15" dirty="0"/>
              <a:t>tree</a:t>
            </a:r>
            <a:endParaRPr sz="50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7784" y="4970779"/>
            <a:ext cx="1016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69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8296" y="35179"/>
            <a:ext cx="252285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Issue</a:t>
            </a:r>
            <a:r>
              <a:rPr sz="25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tree</a:t>
            </a:r>
            <a:r>
              <a:rPr sz="25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-</a:t>
            </a:r>
            <a:r>
              <a:rPr sz="25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5" dirty="0">
                <a:solidFill>
                  <a:srgbClr val="006FC0"/>
                </a:solidFill>
                <a:latin typeface="Calibri"/>
                <a:cs typeface="Calibri"/>
              </a:rPr>
              <a:t>general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0453" y="787400"/>
            <a:ext cx="1187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Area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of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analysis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89787" y="1839467"/>
          <a:ext cx="3141979" cy="1482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4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44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397"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612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4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4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255">
                <a:tc rowSpan="2"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Area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58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08"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937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690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785359" y="1571244"/>
          <a:ext cx="3292475" cy="2773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445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Possible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Reason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9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785359" y="2107692"/>
          <a:ext cx="3292475" cy="275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446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Possible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Reason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39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785359" y="2778251"/>
          <a:ext cx="3292475" cy="275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921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Possible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Reason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9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785359" y="3313176"/>
          <a:ext cx="3292475" cy="2773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445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Possible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Reason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9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4677536" y="787400"/>
            <a:ext cx="12426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Possible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reasons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46705" y="787400"/>
            <a:ext cx="15182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Suspected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problems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31940" y="627329"/>
            <a:ext cx="1050925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Analysis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to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latin typeface="Calibri"/>
                <a:cs typeface="Calibri"/>
              </a:rPr>
              <a:t>performed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36086" y="1700783"/>
            <a:ext cx="1054100" cy="565150"/>
          </a:xfrm>
          <a:custGeom>
            <a:avLst/>
            <a:gdLst/>
            <a:ahLst/>
            <a:cxnLst/>
            <a:rect l="l" t="t" r="r" b="b"/>
            <a:pathLst>
              <a:path w="1054100" h="565150">
                <a:moveTo>
                  <a:pt x="1054100" y="0"/>
                </a:moveTo>
                <a:lnTo>
                  <a:pt x="512572" y="0"/>
                </a:lnTo>
                <a:lnTo>
                  <a:pt x="512572" y="267843"/>
                </a:lnTo>
                <a:lnTo>
                  <a:pt x="86868" y="267843"/>
                </a:lnTo>
                <a:lnTo>
                  <a:pt x="86868" y="239268"/>
                </a:lnTo>
                <a:lnTo>
                  <a:pt x="86868" y="238887"/>
                </a:lnTo>
                <a:lnTo>
                  <a:pt x="0" y="282321"/>
                </a:lnTo>
                <a:lnTo>
                  <a:pt x="381" y="282511"/>
                </a:lnTo>
                <a:lnTo>
                  <a:pt x="0" y="282702"/>
                </a:lnTo>
                <a:lnTo>
                  <a:pt x="86868" y="326136"/>
                </a:lnTo>
                <a:lnTo>
                  <a:pt x="86868" y="325755"/>
                </a:lnTo>
                <a:lnTo>
                  <a:pt x="86868" y="297180"/>
                </a:lnTo>
                <a:lnTo>
                  <a:pt x="512572" y="297180"/>
                </a:lnTo>
                <a:lnTo>
                  <a:pt x="512572" y="565023"/>
                </a:lnTo>
                <a:lnTo>
                  <a:pt x="1054100" y="565023"/>
                </a:lnTo>
                <a:lnTo>
                  <a:pt x="1054100" y="550545"/>
                </a:lnTo>
                <a:lnTo>
                  <a:pt x="1054100" y="536067"/>
                </a:lnTo>
                <a:lnTo>
                  <a:pt x="541528" y="536067"/>
                </a:lnTo>
                <a:lnTo>
                  <a:pt x="541528" y="297180"/>
                </a:lnTo>
                <a:lnTo>
                  <a:pt x="541528" y="296799"/>
                </a:lnTo>
                <a:lnTo>
                  <a:pt x="541528" y="28956"/>
                </a:lnTo>
                <a:lnTo>
                  <a:pt x="1054100" y="28956"/>
                </a:lnTo>
                <a:lnTo>
                  <a:pt x="1054100" y="14478"/>
                </a:lnTo>
                <a:lnTo>
                  <a:pt x="1054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36086" y="2906267"/>
            <a:ext cx="1054100" cy="565150"/>
          </a:xfrm>
          <a:custGeom>
            <a:avLst/>
            <a:gdLst/>
            <a:ahLst/>
            <a:cxnLst/>
            <a:rect l="l" t="t" r="r" b="b"/>
            <a:pathLst>
              <a:path w="1054100" h="565150">
                <a:moveTo>
                  <a:pt x="1054100" y="0"/>
                </a:moveTo>
                <a:lnTo>
                  <a:pt x="512572" y="0"/>
                </a:lnTo>
                <a:lnTo>
                  <a:pt x="512572" y="267843"/>
                </a:lnTo>
                <a:lnTo>
                  <a:pt x="86868" y="267843"/>
                </a:lnTo>
                <a:lnTo>
                  <a:pt x="86868" y="239268"/>
                </a:lnTo>
                <a:lnTo>
                  <a:pt x="86868" y="238887"/>
                </a:lnTo>
                <a:lnTo>
                  <a:pt x="0" y="282321"/>
                </a:lnTo>
                <a:lnTo>
                  <a:pt x="381" y="282511"/>
                </a:lnTo>
                <a:lnTo>
                  <a:pt x="0" y="282702"/>
                </a:lnTo>
                <a:lnTo>
                  <a:pt x="86868" y="326136"/>
                </a:lnTo>
                <a:lnTo>
                  <a:pt x="86868" y="325755"/>
                </a:lnTo>
                <a:lnTo>
                  <a:pt x="86868" y="297180"/>
                </a:lnTo>
                <a:lnTo>
                  <a:pt x="512572" y="297180"/>
                </a:lnTo>
                <a:lnTo>
                  <a:pt x="512572" y="565023"/>
                </a:lnTo>
                <a:lnTo>
                  <a:pt x="1054100" y="565023"/>
                </a:lnTo>
                <a:lnTo>
                  <a:pt x="1054100" y="550545"/>
                </a:lnTo>
                <a:lnTo>
                  <a:pt x="1054100" y="536067"/>
                </a:lnTo>
                <a:lnTo>
                  <a:pt x="541528" y="536067"/>
                </a:lnTo>
                <a:lnTo>
                  <a:pt x="541528" y="297180"/>
                </a:lnTo>
                <a:lnTo>
                  <a:pt x="541528" y="296799"/>
                </a:lnTo>
                <a:lnTo>
                  <a:pt x="541528" y="28956"/>
                </a:lnTo>
                <a:lnTo>
                  <a:pt x="1054100" y="28956"/>
                </a:lnTo>
                <a:lnTo>
                  <a:pt x="1054100" y="14478"/>
                </a:lnTo>
                <a:lnTo>
                  <a:pt x="1054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5430" y="1910283"/>
            <a:ext cx="6506845" cy="1702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18970" marR="5080" indent="-190690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Issue</a:t>
            </a:r>
            <a:r>
              <a:rPr spc="-20" dirty="0"/>
              <a:t> </a:t>
            </a:r>
            <a:r>
              <a:rPr spc="-25" dirty="0"/>
              <a:t>tree</a:t>
            </a:r>
            <a:r>
              <a:rPr spc="-10" dirty="0"/>
              <a:t> </a:t>
            </a:r>
            <a:r>
              <a:rPr dirty="0"/>
              <a:t>in</a:t>
            </a:r>
            <a:r>
              <a:rPr spc="-25" dirty="0"/>
              <a:t> </a:t>
            </a:r>
            <a:r>
              <a:rPr spc="-10" dirty="0"/>
              <a:t>Logistics</a:t>
            </a:r>
            <a:r>
              <a:rPr spc="-40" dirty="0"/>
              <a:t> </a:t>
            </a:r>
            <a:r>
              <a:rPr spc="-5" dirty="0"/>
              <a:t>– </a:t>
            </a:r>
            <a:r>
              <a:rPr spc="-1230" dirty="0"/>
              <a:t> </a:t>
            </a:r>
            <a:r>
              <a:rPr spc="-25" dirty="0"/>
              <a:t>examples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35179"/>
            <a:ext cx="252285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Issue</a:t>
            </a:r>
            <a:r>
              <a:rPr sz="25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tree</a:t>
            </a:r>
            <a:r>
              <a:rPr sz="25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-</a:t>
            </a:r>
            <a:r>
              <a:rPr sz="25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5" dirty="0">
                <a:solidFill>
                  <a:srgbClr val="006FC0"/>
                </a:solidFill>
                <a:latin typeface="Calibri"/>
                <a:cs typeface="Calibri"/>
              </a:rPr>
              <a:t>general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0453" y="787400"/>
            <a:ext cx="1187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Area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of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analysis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89787" y="1839467"/>
          <a:ext cx="3141979" cy="1482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4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44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397"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612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4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4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255">
                <a:tc rowSpan="2"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Area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58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08"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937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690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785359" y="1571244"/>
          <a:ext cx="3292475" cy="2773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445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Possible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Reason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9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785359" y="2107692"/>
          <a:ext cx="3292475" cy="275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446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Possible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Reason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39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785359" y="2778251"/>
          <a:ext cx="3292475" cy="275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921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Possible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Reason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9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785359" y="3313176"/>
          <a:ext cx="3292475" cy="2773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445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Possible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Reason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9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4677536" y="787400"/>
            <a:ext cx="12426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Possible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reasons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46705" y="787400"/>
            <a:ext cx="15182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Suspected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problems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31940" y="627329"/>
            <a:ext cx="1050925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Analysis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to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latin typeface="Calibri"/>
                <a:cs typeface="Calibri"/>
              </a:rPr>
              <a:t>performed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36086" y="1700783"/>
            <a:ext cx="1054100" cy="565150"/>
          </a:xfrm>
          <a:custGeom>
            <a:avLst/>
            <a:gdLst/>
            <a:ahLst/>
            <a:cxnLst/>
            <a:rect l="l" t="t" r="r" b="b"/>
            <a:pathLst>
              <a:path w="1054100" h="565150">
                <a:moveTo>
                  <a:pt x="1054100" y="0"/>
                </a:moveTo>
                <a:lnTo>
                  <a:pt x="512572" y="0"/>
                </a:lnTo>
                <a:lnTo>
                  <a:pt x="512572" y="267843"/>
                </a:lnTo>
                <a:lnTo>
                  <a:pt x="86868" y="267843"/>
                </a:lnTo>
                <a:lnTo>
                  <a:pt x="86868" y="239268"/>
                </a:lnTo>
                <a:lnTo>
                  <a:pt x="86868" y="238887"/>
                </a:lnTo>
                <a:lnTo>
                  <a:pt x="0" y="282321"/>
                </a:lnTo>
                <a:lnTo>
                  <a:pt x="381" y="282511"/>
                </a:lnTo>
                <a:lnTo>
                  <a:pt x="0" y="282702"/>
                </a:lnTo>
                <a:lnTo>
                  <a:pt x="86868" y="326136"/>
                </a:lnTo>
                <a:lnTo>
                  <a:pt x="86868" y="325755"/>
                </a:lnTo>
                <a:lnTo>
                  <a:pt x="86868" y="297180"/>
                </a:lnTo>
                <a:lnTo>
                  <a:pt x="512572" y="297180"/>
                </a:lnTo>
                <a:lnTo>
                  <a:pt x="512572" y="565023"/>
                </a:lnTo>
                <a:lnTo>
                  <a:pt x="1054100" y="565023"/>
                </a:lnTo>
                <a:lnTo>
                  <a:pt x="1054100" y="550545"/>
                </a:lnTo>
                <a:lnTo>
                  <a:pt x="1054100" y="536067"/>
                </a:lnTo>
                <a:lnTo>
                  <a:pt x="541528" y="536067"/>
                </a:lnTo>
                <a:lnTo>
                  <a:pt x="541528" y="297180"/>
                </a:lnTo>
                <a:lnTo>
                  <a:pt x="541528" y="296799"/>
                </a:lnTo>
                <a:lnTo>
                  <a:pt x="541528" y="28956"/>
                </a:lnTo>
                <a:lnTo>
                  <a:pt x="1054100" y="28956"/>
                </a:lnTo>
                <a:lnTo>
                  <a:pt x="1054100" y="14478"/>
                </a:lnTo>
                <a:lnTo>
                  <a:pt x="1054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36086" y="2906267"/>
            <a:ext cx="1054100" cy="565150"/>
          </a:xfrm>
          <a:custGeom>
            <a:avLst/>
            <a:gdLst/>
            <a:ahLst/>
            <a:cxnLst/>
            <a:rect l="l" t="t" r="r" b="b"/>
            <a:pathLst>
              <a:path w="1054100" h="565150">
                <a:moveTo>
                  <a:pt x="1054100" y="0"/>
                </a:moveTo>
                <a:lnTo>
                  <a:pt x="512572" y="0"/>
                </a:lnTo>
                <a:lnTo>
                  <a:pt x="512572" y="267843"/>
                </a:lnTo>
                <a:lnTo>
                  <a:pt x="86868" y="267843"/>
                </a:lnTo>
                <a:lnTo>
                  <a:pt x="86868" y="239268"/>
                </a:lnTo>
                <a:lnTo>
                  <a:pt x="86868" y="238887"/>
                </a:lnTo>
                <a:lnTo>
                  <a:pt x="0" y="282321"/>
                </a:lnTo>
                <a:lnTo>
                  <a:pt x="381" y="282511"/>
                </a:lnTo>
                <a:lnTo>
                  <a:pt x="0" y="282702"/>
                </a:lnTo>
                <a:lnTo>
                  <a:pt x="86868" y="326136"/>
                </a:lnTo>
                <a:lnTo>
                  <a:pt x="86868" y="325755"/>
                </a:lnTo>
                <a:lnTo>
                  <a:pt x="86868" y="297180"/>
                </a:lnTo>
                <a:lnTo>
                  <a:pt x="512572" y="297180"/>
                </a:lnTo>
                <a:lnTo>
                  <a:pt x="512572" y="565023"/>
                </a:lnTo>
                <a:lnTo>
                  <a:pt x="1054100" y="565023"/>
                </a:lnTo>
                <a:lnTo>
                  <a:pt x="1054100" y="550545"/>
                </a:lnTo>
                <a:lnTo>
                  <a:pt x="1054100" y="536067"/>
                </a:lnTo>
                <a:lnTo>
                  <a:pt x="541528" y="536067"/>
                </a:lnTo>
                <a:lnTo>
                  <a:pt x="541528" y="297180"/>
                </a:lnTo>
                <a:lnTo>
                  <a:pt x="541528" y="296799"/>
                </a:lnTo>
                <a:lnTo>
                  <a:pt x="541528" y="28956"/>
                </a:lnTo>
                <a:lnTo>
                  <a:pt x="1054100" y="28956"/>
                </a:lnTo>
                <a:lnTo>
                  <a:pt x="1054100" y="14478"/>
                </a:lnTo>
                <a:lnTo>
                  <a:pt x="1054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57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0"/>
            <a:ext cx="603694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Issue</a:t>
            </a:r>
            <a:r>
              <a:rPr sz="25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tree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 –</a:t>
            </a:r>
            <a:r>
              <a:rPr sz="25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5" dirty="0">
                <a:solidFill>
                  <a:srgbClr val="006FC0"/>
                </a:solidFill>
                <a:latin typeface="Calibri"/>
                <a:cs typeface="Calibri"/>
              </a:rPr>
              <a:t>example</a:t>
            </a:r>
            <a:r>
              <a:rPr sz="25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–</a:t>
            </a:r>
            <a:r>
              <a:rPr sz="25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20" dirty="0">
                <a:solidFill>
                  <a:srgbClr val="006FC0"/>
                </a:solidFill>
                <a:latin typeface="Calibri"/>
                <a:cs typeface="Calibri"/>
              </a:rPr>
              <a:t>chicken</a:t>
            </a:r>
            <a:r>
              <a:rPr sz="25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meat</a:t>
            </a:r>
            <a:r>
              <a:rPr sz="25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producer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9148" y="787400"/>
            <a:ext cx="1187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Area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of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analysis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444" y="3006851"/>
            <a:ext cx="1325880" cy="27622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425"/>
              </a:spcBef>
            </a:pPr>
            <a:r>
              <a:rPr sz="1000" spc="-5" dirty="0">
                <a:latin typeface="Calibri"/>
                <a:cs typeface="Calibri"/>
              </a:rPr>
              <a:t>Transport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23644" y="1612391"/>
            <a:ext cx="1891664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36195" marR="133985">
              <a:lnSpc>
                <a:spcPct val="100000"/>
              </a:lnSpc>
              <a:spcBef>
                <a:spcPts val="290"/>
              </a:spcBef>
            </a:pPr>
            <a:r>
              <a:rPr sz="1000" spc="-5" dirty="0">
                <a:latin typeface="Calibri"/>
                <a:cs typeface="Calibri"/>
              </a:rPr>
              <a:t>High costs of transport per ton of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goods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23644" y="2953511"/>
            <a:ext cx="1891664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36195" marR="100330">
              <a:lnSpc>
                <a:spcPct val="100000"/>
              </a:lnSpc>
              <a:spcBef>
                <a:spcPts val="285"/>
              </a:spcBef>
            </a:pPr>
            <a:r>
              <a:rPr sz="1000" spc="-5" dirty="0">
                <a:latin typeface="Calibri"/>
                <a:cs typeface="Calibri"/>
              </a:rPr>
              <a:t>Big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level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waste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and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breakage in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transport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86859" y="787400"/>
            <a:ext cx="12426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Possible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reasons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87779" y="787400"/>
            <a:ext cx="15182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Suspected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problems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31940" y="627329"/>
            <a:ext cx="1050925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Analysis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to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latin typeface="Calibri"/>
                <a:cs typeface="Calibri"/>
              </a:rPr>
              <a:t>performed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073652" y="2680716"/>
          <a:ext cx="4622163" cy="419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357">
                <a:tc rowSpan="2">
                  <a:txBody>
                    <a:bodyPr/>
                    <a:lstStyle/>
                    <a:p>
                      <a:pPr marL="36195">
                        <a:lnSpc>
                          <a:spcPts val="89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Badly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designed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method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packaging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6195" marR="246379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which makes the product prone to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damage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ts val="89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correlation between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type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6830" marR="40703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of packaging and percentage of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damaged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073652" y="3215639"/>
          <a:ext cx="4622163" cy="394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881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Speed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adjusted to the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product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36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 marR="7429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Analysis of time spent on the way and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kilometers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covered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time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36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1450086" y="1811273"/>
            <a:ext cx="274955" cy="1339850"/>
          </a:xfrm>
          <a:custGeom>
            <a:avLst/>
            <a:gdLst/>
            <a:ahLst/>
            <a:cxnLst/>
            <a:rect l="l" t="t" r="r" b="b"/>
            <a:pathLst>
              <a:path w="274955" h="1339850">
                <a:moveTo>
                  <a:pt x="0" y="1334643"/>
                </a:moveTo>
                <a:lnTo>
                  <a:pt x="136525" y="1334643"/>
                </a:lnTo>
                <a:lnTo>
                  <a:pt x="136525" y="0"/>
                </a:lnTo>
                <a:lnTo>
                  <a:pt x="274574" y="0"/>
                </a:lnTo>
              </a:path>
              <a:path w="274955" h="1339850">
                <a:moveTo>
                  <a:pt x="0" y="1333500"/>
                </a:moveTo>
                <a:lnTo>
                  <a:pt x="136525" y="1333500"/>
                </a:lnTo>
                <a:lnTo>
                  <a:pt x="136525" y="1339469"/>
                </a:lnTo>
                <a:lnTo>
                  <a:pt x="274574" y="1339469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4073652" y="1072896"/>
          <a:ext cx="4622163" cy="419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881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Badly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designed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routes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30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ts val="89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designed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routes,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their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6830" marR="18732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length and the influence of possible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changes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30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4073652" y="1609344"/>
          <a:ext cx="4622163" cy="3931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358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Too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big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fuel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usage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 marR="1301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Analysis of fuel usage and kilometers </a:t>
                      </a:r>
                      <a:r>
                        <a:rPr sz="100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covered</a:t>
                      </a:r>
                      <a:r>
                        <a:rPr sz="10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vehicles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23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61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4073652" y="2138172"/>
          <a:ext cx="4622163" cy="394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881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shipments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on the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back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36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 marR="2387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Analysis of load carried on the way </a:t>
                      </a:r>
                      <a:r>
                        <a:rPr sz="100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back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36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3615690" y="1261871"/>
            <a:ext cx="463550" cy="593090"/>
          </a:xfrm>
          <a:custGeom>
            <a:avLst/>
            <a:gdLst/>
            <a:ahLst/>
            <a:cxnLst/>
            <a:rect l="l" t="t" r="r" b="b"/>
            <a:pathLst>
              <a:path w="463550" h="593089">
                <a:moveTo>
                  <a:pt x="463550" y="0"/>
                </a:moveTo>
                <a:lnTo>
                  <a:pt x="217297" y="0"/>
                </a:lnTo>
                <a:lnTo>
                  <a:pt x="217297" y="534543"/>
                </a:lnTo>
                <a:lnTo>
                  <a:pt x="86868" y="534543"/>
                </a:lnTo>
                <a:lnTo>
                  <a:pt x="86868" y="505968"/>
                </a:lnTo>
                <a:lnTo>
                  <a:pt x="86868" y="505587"/>
                </a:lnTo>
                <a:lnTo>
                  <a:pt x="0" y="549021"/>
                </a:lnTo>
                <a:lnTo>
                  <a:pt x="381" y="549211"/>
                </a:lnTo>
                <a:lnTo>
                  <a:pt x="0" y="549402"/>
                </a:lnTo>
                <a:lnTo>
                  <a:pt x="86868" y="592848"/>
                </a:lnTo>
                <a:lnTo>
                  <a:pt x="86868" y="592455"/>
                </a:lnTo>
                <a:lnTo>
                  <a:pt x="86868" y="563880"/>
                </a:lnTo>
                <a:lnTo>
                  <a:pt x="217297" y="563880"/>
                </a:lnTo>
                <a:lnTo>
                  <a:pt x="217297" y="565035"/>
                </a:lnTo>
                <a:lnTo>
                  <a:pt x="463550" y="565035"/>
                </a:lnTo>
                <a:lnTo>
                  <a:pt x="463550" y="563880"/>
                </a:lnTo>
                <a:lnTo>
                  <a:pt x="463550" y="550545"/>
                </a:lnTo>
                <a:lnTo>
                  <a:pt x="463550" y="536067"/>
                </a:lnTo>
                <a:lnTo>
                  <a:pt x="246253" y="536067"/>
                </a:lnTo>
                <a:lnTo>
                  <a:pt x="246253" y="534924"/>
                </a:lnTo>
                <a:lnTo>
                  <a:pt x="246253" y="534543"/>
                </a:lnTo>
                <a:lnTo>
                  <a:pt x="246253" y="28956"/>
                </a:lnTo>
                <a:lnTo>
                  <a:pt x="463550" y="28956"/>
                </a:lnTo>
                <a:lnTo>
                  <a:pt x="463550" y="14478"/>
                </a:lnTo>
                <a:lnTo>
                  <a:pt x="463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15690" y="1767839"/>
            <a:ext cx="463550" cy="589280"/>
          </a:xfrm>
          <a:custGeom>
            <a:avLst/>
            <a:gdLst/>
            <a:ahLst/>
            <a:cxnLst/>
            <a:rect l="l" t="t" r="r" b="b"/>
            <a:pathLst>
              <a:path w="463550" h="589280">
                <a:moveTo>
                  <a:pt x="217297" y="43434"/>
                </a:moveTo>
                <a:lnTo>
                  <a:pt x="217297" y="588899"/>
                </a:lnTo>
                <a:lnTo>
                  <a:pt x="463550" y="588899"/>
                </a:lnTo>
                <a:lnTo>
                  <a:pt x="463550" y="574421"/>
                </a:lnTo>
                <a:lnTo>
                  <a:pt x="246252" y="574421"/>
                </a:lnTo>
                <a:lnTo>
                  <a:pt x="231775" y="559943"/>
                </a:lnTo>
                <a:lnTo>
                  <a:pt x="246252" y="559943"/>
                </a:lnTo>
                <a:lnTo>
                  <a:pt x="246252" y="57912"/>
                </a:lnTo>
                <a:lnTo>
                  <a:pt x="231775" y="57912"/>
                </a:lnTo>
                <a:lnTo>
                  <a:pt x="217297" y="43434"/>
                </a:lnTo>
                <a:close/>
              </a:path>
              <a:path w="463550" h="589280">
                <a:moveTo>
                  <a:pt x="246252" y="559943"/>
                </a:moveTo>
                <a:lnTo>
                  <a:pt x="231775" y="559943"/>
                </a:lnTo>
                <a:lnTo>
                  <a:pt x="246252" y="574421"/>
                </a:lnTo>
                <a:lnTo>
                  <a:pt x="246252" y="559943"/>
                </a:lnTo>
                <a:close/>
              </a:path>
              <a:path w="463550" h="589280">
                <a:moveTo>
                  <a:pt x="463550" y="559943"/>
                </a:moveTo>
                <a:lnTo>
                  <a:pt x="246252" y="559943"/>
                </a:lnTo>
                <a:lnTo>
                  <a:pt x="246252" y="574421"/>
                </a:lnTo>
                <a:lnTo>
                  <a:pt x="463550" y="574421"/>
                </a:lnTo>
                <a:lnTo>
                  <a:pt x="463550" y="559943"/>
                </a:lnTo>
                <a:close/>
              </a:path>
              <a:path w="463550" h="589280">
                <a:moveTo>
                  <a:pt x="86868" y="0"/>
                </a:moveTo>
                <a:lnTo>
                  <a:pt x="0" y="43434"/>
                </a:lnTo>
                <a:lnTo>
                  <a:pt x="86868" y="86868"/>
                </a:lnTo>
                <a:lnTo>
                  <a:pt x="86868" y="57912"/>
                </a:lnTo>
                <a:lnTo>
                  <a:pt x="72389" y="57912"/>
                </a:lnTo>
                <a:lnTo>
                  <a:pt x="72389" y="28956"/>
                </a:lnTo>
                <a:lnTo>
                  <a:pt x="86868" y="28956"/>
                </a:lnTo>
                <a:lnTo>
                  <a:pt x="86868" y="0"/>
                </a:lnTo>
                <a:close/>
              </a:path>
              <a:path w="463550" h="589280">
                <a:moveTo>
                  <a:pt x="86868" y="28956"/>
                </a:moveTo>
                <a:lnTo>
                  <a:pt x="72389" y="28956"/>
                </a:lnTo>
                <a:lnTo>
                  <a:pt x="72389" y="57912"/>
                </a:lnTo>
                <a:lnTo>
                  <a:pt x="86868" y="57912"/>
                </a:lnTo>
                <a:lnTo>
                  <a:pt x="86868" y="28956"/>
                </a:lnTo>
                <a:close/>
              </a:path>
              <a:path w="463550" h="589280">
                <a:moveTo>
                  <a:pt x="246252" y="28956"/>
                </a:moveTo>
                <a:lnTo>
                  <a:pt x="86868" y="28956"/>
                </a:lnTo>
                <a:lnTo>
                  <a:pt x="86868" y="57912"/>
                </a:lnTo>
                <a:lnTo>
                  <a:pt x="217297" y="57912"/>
                </a:lnTo>
                <a:lnTo>
                  <a:pt x="217297" y="43434"/>
                </a:lnTo>
                <a:lnTo>
                  <a:pt x="246252" y="43434"/>
                </a:lnTo>
                <a:lnTo>
                  <a:pt x="246252" y="28956"/>
                </a:lnTo>
                <a:close/>
              </a:path>
              <a:path w="463550" h="589280">
                <a:moveTo>
                  <a:pt x="246252" y="43434"/>
                </a:moveTo>
                <a:lnTo>
                  <a:pt x="217297" y="43434"/>
                </a:lnTo>
                <a:lnTo>
                  <a:pt x="231775" y="57912"/>
                </a:lnTo>
                <a:lnTo>
                  <a:pt x="246252" y="57912"/>
                </a:lnTo>
                <a:lnTo>
                  <a:pt x="246252" y="434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723644" y="4044696"/>
            <a:ext cx="1891664" cy="3949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894"/>
              </a:spcBef>
            </a:pPr>
            <a:r>
              <a:rPr sz="1000" spc="-5" dirty="0">
                <a:latin typeface="Calibri"/>
                <a:cs typeface="Calibri"/>
              </a:rPr>
              <a:t>Low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usage 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resources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50086" y="3144773"/>
            <a:ext cx="274955" cy="1097915"/>
          </a:xfrm>
          <a:custGeom>
            <a:avLst/>
            <a:gdLst/>
            <a:ahLst/>
            <a:cxnLst/>
            <a:rect l="l" t="t" r="r" b="b"/>
            <a:pathLst>
              <a:path w="274955" h="1097914">
                <a:moveTo>
                  <a:pt x="0" y="0"/>
                </a:moveTo>
                <a:lnTo>
                  <a:pt x="136525" y="0"/>
                </a:lnTo>
                <a:lnTo>
                  <a:pt x="136525" y="1097749"/>
                </a:lnTo>
                <a:lnTo>
                  <a:pt x="274574" y="1097749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15690" y="2868167"/>
            <a:ext cx="463550" cy="565150"/>
          </a:xfrm>
          <a:custGeom>
            <a:avLst/>
            <a:gdLst/>
            <a:ahLst/>
            <a:cxnLst/>
            <a:rect l="l" t="t" r="r" b="b"/>
            <a:pathLst>
              <a:path w="463550" h="565150">
                <a:moveTo>
                  <a:pt x="463550" y="0"/>
                </a:moveTo>
                <a:lnTo>
                  <a:pt x="217297" y="0"/>
                </a:lnTo>
                <a:lnTo>
                  <a:pt x="217297" y="267843"/>
                </a:lnTo>
                <a:lnTo>
                  <a:pt x="86868" y="267843"/>
                </a:lnTo>
                <a:lnTo>
                  <a:pt x="86868" y="239268"/>
                </a:lnTo>
                <a:lnTo>
                  <a:pt x="86868" y="238887"/>
                </a:lnTo>
                <a:lnTo>
                  <a:pt x="0" y="282321"/>
                </a:lnTo>
                <a:lnTo>
                  <a:pt x="381" y="282511"/>
                </a:lnTo>
                <a:lnTo>
                  <a:pt x="0" y="282702"/>
                </a:lnTo>
                <a:lnTo>
                  <a:pt x="86868" y="326136"/>
                </a:lnTo>
                <a:lnTo>
                  <a:pt x="86868" y="325755"/>
                </a:lnTo>
                <a:lnTo>
                  <a:pt x="86868" y="297180"/>
                </a:lnTo>
                <a:lnTo>
                  <a:pt x="217297" y="297180"/>
                </a:lnTo>
                <a:lnTo>
                  <a:pt x="217297" y="565023"/>
                </a:lnTo>
                <a:lnTo>
                  <a:pt x="463550" y="565023"/>
                </a:lnTo>
                <a:lnTo>
                  <a:pt x="463550" y="550545"/>
                </a:lnTo>
                <a:lnTo>
                  <a:pt x="463550" y="536067"/>
                </a:lnTo>
                <a:lnTo>
                  <a:pt x="246253" y="536067"/>
                </a:lnTo>
                <a:lnTo>
                  <a:pt x="246253" y="297180"/>
                </a:lnTo>
                <a:lnTo>
                  <a:pt x="246253" y="296799"/>
                </a:lnTo>
                <a:lnTo>
                  <a:pt x="246253" y="28956"/>
                </a:lnTo>
                <a:lnTo>
                  <a:pt x="463550" y="28956"/>
                </a:lnTo>
                <a:lnTo>
                  <a:pt x="463550" y="14478"/>
                </a:lnTo>
                <a:lnTo>
                  <a:pt x="463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15690" y="4200144"/>
            <a:ext cx="463550" cy="295275"/>
          </a:xfrm>
          <a:custGeom>
            <a:avLst/>
            <a:gdLst/>
            <a:ahLst/>
            <a:cxnLst/>
            <a:rect l="l" t="t" r="r" b="b"/>
            <a:pathLst>
              <a:path w="463550" h="295275">
                <a:moveTo>
                  <a:pt x="217297" y="43433"/>
                </a:moveTo>
                <a:lnTo>
                  <a:pt x="217297" y="294843"/>
                </a:lnTo>
                <a:lnTo>
                  <a:pt x="463550" y="294843"/>
                </a:lnTo>
                <a:lnTo>
                  <a:pt x="463550" y="280365"/>
                </a:lnTo>
                <a:lnTo>
                  <a:pt x="246252" y="280365"/>
                </a:lnTo>
                <a:lnTo>
                  <a:pt x="231775" y="265887"/>
                </a:lnTo>
                <a:lnTo>
                  <a:pt x="246252" y="265887"/>
                </a:lnTo>
                <a:lnTo>
                  <a:pt x="246252" y="57911"/>
                </a:lnTo>
                <a:lnTo>
                  <a:pt x="231775" y="57911"/>
                </a:lnTo>
                <a:lnTo>
                  <a:pt x="217297" y="43433"/>
                </a:lnTo>
                <a:close/>
              </a:path>
              <a:path w="463550" h="295275">
                <a:moveTo>
                  <a:pt x="246252" y="265887"/>
                </a:moveTo>
                <a:lnTo>
                  <a:pt x="231775" y="265887"/>
                </a:lnTo>
                <a:lnTo>
                  <a:pt x="246252" y="280365"/>
                </a:lnTo>
                <a:lnTo>
                  <a:pt x="246252" y="265887"/>
                </a:lnTo>
                <a:close/>
              </a:path>
              <a:path w="463550" h="295275">
                <a:moveTo>
                  <a:pt x="463550" y="265887"/>
                </a:moveTo>
                <a:lnTo>
                  <a:pt x="246252" y="265887"/>
                </a:lnTo>
                <a:lnTo>
                  <a:pt x="246252" y="280365"/>
                </a:lnTo>
                <a:lnTo>
                  <a:pt x="463550" y="280365"/>
                </a:lnTo>
                <a:lnTo>
                  <a:pt x="463550" y="265887"/>
                </a:lnTo>
                <a:close/>
              </a:path>
              <a:path w="463550" h="295275">
                <a:moveTo>
                  <a:pt x="86868" y="0"/>
                </a:moveTo>
                <a:lnTo>
                  <a:pt x="0" y="43433"/>
                </a:lnTo>
                <a:lnTo>
                  <a:pt x="86868" y="86867"/>
                </a:lnTo>
                <a:lnTo>
                  <a:pt x="86868" y="57911"/>
                </a:lnTo>
                <a:lnTo>
                  <a:pt x="72389" y="57911"/>
                </a:lnTo>
                <a:lnTo>
                  <a:pt x="72389" y="28955"/>
                </a:lnTo>
                <a:lnTo>
                  <a:pt x="86868" y="28955"/>
                </a:lnTo>
                <a:lnTo>
                  <a:pt x="86868" y="0"/>
                </a:lnTo>
                <a:close/>
              </a:path>
              <a:path w="463550" h="295275">
                <a:moveTo>
                  <a:pt x="86868" y="28955"/>
                </a:moveTo>
                <a:lnTo>
                  <a:pt x="72389" y="28955"/>
                </a:lnTo>
                <a:lnTo>
                  <a:pt x="72389" y="57911"/>
                </a:lnTo>
                <a:lnTo>
                  <a:pt x="86868" y="57911"/>
                </a:lnTo>
                <a:lnTo>
                  <a:pt x="86868" y="28955"/>
                </a:lnTo>
                <a:close/>
              </a:path>
              <a:path w="463550" h="295275">
                <a:moveTo>
                  <a:pt x="246252" y="28955"/>
                </a:moveTo>
                <a:lnTo>
                  <a:pt x="86868" y="28955"/>
                </a:lnTo>
                <a:lnTo>
                  <a:pt x="86868" y="57911"/>
                </a:lnTo>
                <a:lnTo>
                  <a:pt x="217297" y="57911"/>
                </a:lnTo>
                <a:lnTo>
                  <a:pt x="217297" y="43433"/>
                </a:lnTo>
                <a:lnTo>
                  <a:pt x="246252" y="43433"/>
                </a:lnTo>
                <a:lnTo>
                  <a:pt x="246252" y="28955"/>
                </a:lnTo>
                <a:close/>
              </a:path>
              <a:path w="463550" h="295275">
                <a:moveTo>
                  <a:pt x="246252" y="43433"/>
                </a:moveTo>
                <a:lnTo>
                  <a:pt x="217297" y="43433"/>
                </a:lnTo>
                <a:lnTo>
                  <a:pt x="231775" y="57911"/>
                </a:lnTo>
                <a:lnTo>
                  <a:pt x="246252" y="57911"/>
                </a:lnTo>
                <a:lnTo>
                  <a:pt x="246252" y="434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078223" y="3790188"/>
            <a:ext cx="2070100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36195" marR="76200">
              <a:lnSpc>
                <a:spcPct val="100000"/>
              </a:lnSpc>
              <a:spcBef>
                <a:spcPts val="290"/>
              </a:spcBef>
            </a:pPr>
            <a:r>
              <a:rPr sz="1000" spc="-5" dirty="0">
                <a:latin typeface="Calibri"/>
                <a:cs typeface="Calibri"/>
              </a:rPr>
              <a:t>Badly organized work and schedule of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deliveries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78223" y="4280915"/>
            <a:ext cx="2070100" cy="3949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300"/>
              </a:spcBef>
            </a:pPr>
            <a:r>
              <a:rPr sz="1000" spc="-5" dirty="0">
                <a:latin typeface="Calibri"/>
                <a:cs typeface="Calibri"/>
              </a:rPr>
              <a:t>Limitation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on delivery time 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finished</a:t>
            </a:r>
            <a:endParaRPr sz="1000">
              <a:latin typeface="Calibri"/>
              <a:cs typeface="Calibri"/>
            </a:endParaRPr>
          </a:p>
          <a:p>
            <a:pPr marL="36195">
              <a:lnSpc>
                <a:spcPct val="100000"/>
              </a:lnSpc>
            </a:pPr>
            <a:r>
              <a:rPr sz="1000" spc="-5" dirty="0">
                <a:latin typeface="Calibri"/>
                <a:cs typeface="Calibri"/>
              </a:rPr>
              <a:t>goods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15690" y="3973067"/>
            <a:ext cx="463550" cy="313055"/>
          </a:xfrm>
          <a:custGeom>
            <a:avLst/>
            <a:gdLst/>
            <a:ahLst/>
            <a:cxnLst/>
            <a:rect l="l" t="t" r="r" b="b"/>
            <a:pathLst>
              <a:path w="463550" h="313054">
                <a:moveTo>
                  <a:pt x="86868" y="225831"/>
                </a:moveTo>
                <a:lnTo>
                  <a:pt x="0" y="269265"/>
                </a:lnTo>
                <a:lnTo>
                  <a:pt x="86868" y="312699"/>
                </a:lnTo>
                <a:lnTo>
                  <a:pt x="86868" y="283743"/>
                </a:lnTo>
                <a:lnTo>
                  <a:pt x="72389" y="283743"/>
                </a:lnTo>
                <a:lnTo>
                  <a:pt x="72389" y="254787"/>
                </a:lnTo>
                <a:lnTo>
                  <a:pt x="86868" y="254787"/>
                </a:lnTo>
                <a:lnTo>
                  <a:pt x="86868" y="225831"/>
                </a:lnTo>
                <a:close/>
              </a:path>
              <a:path w="463550" h="313054">
                <a:moveTo>
                  <a:pt x="86868" y="254787"/>
                </a:moveTo>
                <a:lnTo>
                  <a:pt x="72389" y="254787"/>
                </a:lnTo>
                <a:lnTo>
                  <a:pt x="72389" y="283743"/>
                </a:lnTo>
                <a:lnTo>
                  <a:pt x="86868" y="283743"/>
                </a:lnTo>
                <a:lnTo>
                  <a:pt x="86868" y="254787"/>
                </a:lnTo>
                <a:close/>
              </a:path>
              <a:path w="463550" h="313054">
                <a:moveTo>
                  <a:pt x="217297" y="254787"/>
                </a:moveTo>
                <a:lnTo>
                  <a:pt x="86868" y="254787"/>
                </a:lnTo>
                <a:lnTo>
                  <a:pt x="86868" y="283743"/>
                </a:lnTo>
                <a:lnTo>
                  <a:pt x="246252" y="283743"/>
                </a:lnTo>
                <a:lnTo>
                  <a:pt x="246252" y="269265"/>
                </a:lnTo>
                <a:lnTo>
                  <a:pt x="217297" y="269265"/>
                </a:lnTo>
                <a:lnTo>
                  <a:pt x="217297" y="254787"/>
                </a:lnTo>
                <a:close/>
              </a:path>
              <a:path w="463550" h="313054">
                <a:moveTo>
                  <a:pt x="463550" y="0"/>
                </a:moveTo>
                <a:lnTo>
                  <a:pt x="217297" y="0"/>
                </a:lnTo>
                <a:lnTo>
                  <a:pt x="217297" y="269265"/>
                </a:lnTo>
                <a:lnTo>
                  <a:pt x="231775" y="254787"/>
                </a:lnTo>
                <a:lnTo>
                  <a:pt x="246252" y="254787"/>
                </a:lnTo>
                <a:lnTo>
                  <a:pt x="246252" y="28955"/>
                </a:lnTo>
                <a:lnTo>
                  <a:pt x="231775" y="28955"/>
                </a:lnTo>
                <a:lnTo>
                  <a:pt x="246252" y="14477"/>
                </a:lnTo>
                <a:lnTo>
                  <a:pt x="463550" y="14477"/>
                </a:lnTo>
                <a:lnTo>
                  <a:pt x="463550" y="0"/>
                </a:lnTo>
                <a:close/>
              </a:path>
              <a:path w="463550" h="313054">
                <a:moveTo>
                  <a:pt x="246252" y="254787"/>
                </a:moveTo>
                <a:lnTo>
                  <a:pt x="231775" y="254787"/>
                </a:lnTo>
                <a:lnTo>
                  <a:pt x="217297" y="269265"/>
                </a:lnTo>
                <a:lnTo>
                  <a:pt x="246252" y="269265"/>
                </a:lnTo>
                <a:lnTo>
                  <a:pt x="246252" y="254787"/>
                </a:lnTo>
                <a:close/>
              </a:path>
              <a:path w="463550" h="313054">
                <a:moveTo>
                  <a:pt x="246252" y="14477"/>
                </a:moveTo>
                <a:lnTo>
                  <a:pt x="231775" y="28955"/>
                </a:lnTo>
                <a:lnTo>
                  <a:pt x="246252" y="28955"/>
                </a:lnTo>
                <a:lnTo>
                  <a:pt x="246252" y="14477"/>
                </a:lnTo>
                <a:close/>
              </a:path>
              <a:path w="463550" h="313054">
                <a:moveTo>
                  <a:pt x="463550" y="14477"/>
                </a:moveTo>
                <a:lnTo>
                  <a:pt x="246252" y="14477"/>
                </a:lnTo>
                <a:lnTo>
                  <a:pt x="246252" y="28955"/>
                </a:lnTo>
                <a:lnTo>
                  <a:pt x="463550" y="28955"/>
                </a:lnTo>
                <a:lnTo>
                  <a:pt x="463550" y="144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48578" y="3987546"/>
            <a:ext cx="482600" cy="0"/>
          </a:xfrm>
          <a:custGeom>
            <a:avLst/>
            <a:gdLst/>
            <a:ahLst/>
            <a:cxnLst/>
            <a:rect l="l" t="t" r="r" b="b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48578" y="4479797"/>
            <a:ext cx="482600" cy="0"/>
          </a:xfrm>
          <a:custGeom>
            <a:avLst/>
            <a:gdLst/>
            <a:ahLst/>
            <a:cxnLst/>
            <a:rect l="l" t="t" r="r" b="b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630923" y="3790188"/>
            <a:ext cx="2070100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36830" marR="274955">
              <a:lnSpc>
                <a:spcPct val="100000"/>
              </a:lnSpc>
              <a:spcBef>
                <a:spcPts val="290"/>
              </a:spcBef>
            </a:pPr>
            <a:r>
              <a:rPr sz="1000" spc="-5" dirty="0">
                <a:latin typeface="Calibri"/>
                <a:cs typeface="Calibri"/>
              </a:rPr>
              <a:t>Analysis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level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overtime,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daily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organization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drivers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work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58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630923" y="4280915"/>
            <a:ext cx="2070100" cy="3949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300"/>
              </a:spcBef>
            </a:pPr>
            <a:r>
              <a:rPr sz="1000" spc="-5" dirty="0">
                <a:latin typeface="Calibri"/>
                <a:cs typeface="Calibri"/>
              </a:rPr>
              <a:t>Analysis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Clients’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preferences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on</a:t>
            </a:r>
            <a:endParaRPr sz="1000">
              <a:latin typeface="Calibri"/>
              <a:cs typeface="Calibri"/>
            </a:endParaRPr>
          </a:p>
          <a:p>
            <a:pPr marL="36830">
              <a:lnSpc>
                <a:spcPct val="100000"/>
              </a:lnSpc>
            </a:pPr>
            <a:r>
              <a:rPr sz="1000" spc="-5" dirty="0">
                <a:latin typeface="Calibri"/>
                <a:cs typeface="Calibri"/>
              </a:rPr>
              <a:t>delivery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time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8622" y="1910283"/>
            <a:ext cx="5720715" cy="1702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5905" marR="5080" indent="-151384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Issue </a:t>
            </a:r>
            <a:r>
              <a:rPr spc="-25" dirty="0"/>
              <a:t>tree </a:t>
            </a:r>
            <a:r>
              <a:rPr dirty="0"/>
              <a:t>in </a:t>
            </a:r>
            <a:r>
              <a:rPr spc="-35" dirty="0"/>
              <a:t>Retail </a:t>
            </a:r>
            <a:r>
              <a:rPr spc="-5" dirty="0"/>
              <a:t>– </a:t>
            </a:r>
            <a:r>
              <a:rPr spc="-1230" dirty="0"/>
              <a:t> </a:t>
            </a:r>
            <a:r>
              <a:rPr spc="-25" dirty="0"/>
              <a:t>examples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16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582676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30" dirty="0">
                <a:latin typeface="Calibri"/>
                <a:cs typeface="Calibri"/>
              </a:rPr>
              <a:t>We </a:t>
            </a:r>
            <a:r>
              <a:rPr sz="1700" b="1" spc="-5" dirty="0">
                <a:latin typeface="Calibri"/>
                <a:cs typeface="Calibri"/>
              </a:rPr>
              <a:t>will help </a:t>
            </a:r>
            <a:r>
              <a:rPr sz="1700" b="1" spc="-15" dirty="0">
                <a:latin typeface="Calibri"/>
                <a:cs typeface="Calibri"/>
              </a:rPr>
              <a:t>Peter </a:t>
            </a:r>
            <a:r>
              <a:rPr sz="1700" b="1" spc="-5" dirty="0">
                <a:latin typeface="Calibri"/>
                <a:cs typeface="Calibri"/>
              </a:rPr>
              <a:t>decide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at what age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he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can 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retire </a:t>
            </a:r>
            <a:r>
              <a:rPr sz="1700" b="1" dirty="0">
                <a:latin typeface="Calibri"/>
                <a:cs typeface="Calibri"/>
              </a:rPr>
              <a:t>using his own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savings.</a:t>
            </a:r>
            <a:r>
              <a:rPr sz="1700" b="1" spc="-4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For </a:t>
            </a:r>
            <a:r>
              <a:rPr sz="1700" b="1" spc="-5" dirty="0">
                <a:latin typeface="Calibri"/>
                <a:cs typeface="Calibri"/>
              </a:rPr>
              <a:t>that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will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use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backward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reasoning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4517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When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are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talking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about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retail you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should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look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following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areas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60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0347" y="1114044"/>
            <a:ext cx="295211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imes New Roman"/>
              <a:cs typeface="Times New Roman"/>
            </a:endParaRPr>
          </a:p>
          <a:p>
            <a:pPr marL="668655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Retail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chain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0347" y="1869948"/>
            <a:ext cx="295211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05410" rIns="0" bIns="0" rtlCol="0">
            <a:spAutoFit/>
          </a:bodyPr>
          <a:lstStyle/>
          <a:p>
            <a:pPr marL="1052830" marR="448309" indent="-599440">
              <a:lnSpc>
                <a:spcPct val="100000"/>
              </a:lnSpc>
              <a:spcBef>
                <a:spcPts val="83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Product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Range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Category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Range </a:t>
            </a:r>
            <a:r>
              <a:rPr sz="1200" b="1" spc="-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Management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0347" y="2679192"/>
            <a:ext cx="295211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Pricing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0347" y="3489959"/>
            <a:ext cx="295211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50">
              <a:latin typeface="Times New Roman"/>
              <a:cs typeface="Times New Roman"/>
            </a:endParaRPr>
          </a:p>
          <a:p>
            <a:pPr marL="76200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Logistic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Supply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Chain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5255" y="1114044"/>
            <a:ext cx="295402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imes New Roman"/>
              <a:cs typeface="Times New Roman"/>
            </a:endParaRPr>
          </a:p>
          <a:p>
            <a:pPr marL="934719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Expansion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5255" y="1869948"/>
            <a:ext cx="295402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Times New Roman"/>
              <a:cs typeface="Times New Roman"/>
            </a:endParaRPr>
          </a:p>
          <a:p>
            <a:pPr marL="97409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In-store</a:t>
            </a:r>
            <a:r>
              <a:rPr sz="1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process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15255" y="2679192"/>
            <a:ext cx="295402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Times New Roman"/>
              <a:cs typeface="Times New Roman"/>
            </a:endParaRPr>
          </a:p>
          <a:p>
            <a:pPr marL="765175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HR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especially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trainings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0"/>
            <a:ext cx="64268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Below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see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example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issue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tree</a:t>
            </a:r>
            <a:r>
              <a:rPr sz="2200" b="1" spc="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in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Retail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Chain </a:t>
            </a:r>
            <a:r>
              <a:rPr sz="2200" b="1" spc="-484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Development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9148" y="891032"/>
            <a:ext cx="51809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51000" algn="l"/>
                <a:tab pos="3950335" algn="l"/>
              </a:tabLst>
            </a:pPr>
            <a:r>
              <a:rPr sz="1400" b="1" spc="-5" dirty="0">
                <a:latin typeface="Calibri"/>
                <a:cs typeface="Calibri"/>
              </a:rPr>
              <a:t>Area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of</a:t>
            </a:r>
            <a:r>
              <a:rPr sz="1400" b="1" spc="-5" dirty="0">
                <a:latin typeface="Calibri"/>
                <a:cs typeface="Calibri"/>
              </a:rPr>
              <a:t> analysis	Suspected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problems	</a:t>
            </a:r>
            <a:r>
              <a:rPr sz="1400" b="1" spc="-5" dirty="0">
                <a:latin typeface="Calibri"/>
                <a:cs typeface="Calibri"/>
              </a:rPr>
              <a:t>Possible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reasons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31940" y="731265"/>
            <a:ext cx="10509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Analysis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to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31940" y="944626"/>
            <a:ext cx="8178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performed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30923" y="2706623"/>
            <a:ext cx="2070100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52705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415"/>
              </a:spcBef>
            </a:pPr>
            <a:r>
              <a:rPr sz="900" spc="-5" dirty="0">
                <a:latin typeface="Calibri"/>
                <a:cs typeface="Calibri"/>
              </a:rPr>
              <a:t>Analysis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rents </a:t>
            </a:r>
            <a:r>
              <a:rPr sz="900" dirty="0">
                <a:latin typeface="Calibri"/>
                <a:cs typeface="Calibri"/>
              </a:rPr>
              <a:t>vs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comparable</a:t>
            </a:r>
            <a:endParaRPr sz="900">
              <a:latin typeface="Calibri"/>
              <a:cs typeface="Calibri"/>
            </a:endParaRPr>
          </a:p>
          <a:p>
            <a:pPr marL="36830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competition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48578" y="2905505"/>
            <a:ext cx="482600" cy="0"/>
          </a:xfrm>
          <a:custGeom>
            <a:avLst/>
            <a:gdLst/>
            <a:ahLst/>
            <a:cxnLst/>
            <a:rect l="l" t="t" r="r" b="b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630923" y="1278636"/>
            <a:ext cx="2070100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52069" rIns="0" bIns="0" rtlCol="0">
            <a:spAutoFit/>
          </a:bodyPr>
          <a:lstStyle/>
          <a:p>
            <a:pPr marL="36830" marR="109220">
              <a:lnSpc>
                <a:spcPct val="100000"/>
              </a:lnSpc>
              <a:spcBef>
                <a:spcPts val="409"/>
              </a:spcBef>
            </a:pPr>
            <a:r>
              <a:rPr sz="900" spc="-5" dirty="0">
                <a:latin typeface="Calibri"/>
                <a:cs typeface="Calibri"/>
              </a:rPr>
              <a:t>Analyze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the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change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5" dirty="0">
                <a:latin typeface="Calibri"/>
                <a:cs typeface="Calibri"/>
              </a:rPr>
              <a:t> sales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after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opening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new stores </a:t>
            </a:r>
            <a:r>
              <a:rPr sz="900" dirty="0">
                <a:latin typeface="Calibri"/>
                <a:cs typeface="Calibri"/>
              </a:rPr>
              <a:t>/</a:t>
            </a:r>
            <a:r>
              <a:rPr sz="900" spc="-5" dirty="0">
                <a:latin typeface="Calibri"/>
                <a:cs typeface="Calibri"/>
              </a:rPr>
              <a:t> on-line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introduction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48578" y="1475994"/>
            <a:ext cx="482600" cy="0"/>
          </a:xfrm>
          <a:custGeom>
            <a:avLst/>
            <a:gdLst/>
            <a:ahLst/>
            <a:cxnLst/>
            <a:rect l="l" t="t" r="r" b="b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15690" y="1461515"/>
            <a:ext cx="463550" cy="564515"/>
          </a:xfrm>
          <a:custGeom>
            <a:avLst/>
            <a:gdLst/>
            <a:ahLst/>
            <a:cxnLst/>
            <a:rect l="l" t="t" r="r" b="b"/>
            <a:pathLst>
              <a:path w="463550" h="564514">
                <a:moveTo>
                  <a:pt x="463550" y="0"/>
                </a:moveTo>
                <a:lnTo>
                  <a:pt x="217297" y="0"/>
                </a:lnTo>
                <a:lnTo>
                  <a:pt x="217297" y="307848"/>
                </a:lnTo>
                <a:lnTo>
                  <a:pt x="86868" y="307848"/>
                </a:lnTo>
                <a:lnTo>
                  <a:pt x="86868" y="279400"/>
                </a:lnTo>
                <a:lnTo>
                  <a:pt x="86868" y="278892"/>
                </a:lnTo>
                <a:lnTo>
                  <a:pt x="0" y="322326"/>
                </a:lnTo>
                <a:lnTo>
                  <a:pt x="508" y="322580"/>
                </a:lnTo>
                <a:lnTo>
                  <a:pt x="0" y="322834"/>
                </a:lnTo>
                <a:lnTo>
                  <a:pt x="86868" y="366280"/>
                </a:lnTo>
                <a:lnTo>
                  <a:pt x="86868" y="365760"/>
                </a:lnTo>
                <a:lnTo>
                  <a:pt x="86868" y="337312"/>
                </a:lnTo>
                <a:lnTo>
                  <a:pt x="217297" y="337312"/>
                </a:lnTo>
                <a:lnTo>
                  <a:pt x="217297" y="564261"/>
                </a:lnTo>
                <a:lnTo>
                  <a:pt x="463550" y="564261"/>
                </a:lnTo>
                <a:lnTo>
                  <a:pt x="463550" y="549783"/>
                </a:lnTo>
                <a:lnTo>
                  <a:pt x="463550" y="535305"/>
                </a:lnTo>
                <a:lnTo>
                  <a:pt x="246253" y="535305"/>
                </a:lnTo>
                <a:lnTo>
                  <a:pt x="246253" y="337312"/>
                </a:lnTo>
                <a:lnTo>
                  <a:pt x="246253" y="336804"/>
                </a:lnTo>
                <a:lnTo>
                  <a:pt x="246253" y="28956"/>
                </a:lnTo>
                <a:lnTo>
                  <a:pt x="463550" y="28956"/>
                </a:lnTo>
                <a:lnTo>
                  <a:pt x="463550" y="14478"/>
                </a:lnTo>
                <a:lnTo>
                  <a:pt x="463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078223" y="1278636"/>
            <a:ext cx="2070100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36195" marR="210820">
              <a:lnSpc>
                <a:spcPct val="100000"/>
              </a:lnSpc>
              <a:spcBef>
                <a:spcPts val="285"/>
              </a:spcBef>
            </a:pPr>
            <a:r>
              <a:rPr sz="1000" spc="-5" dirty="0">
                <a:latin typeface="Calibri"/>
                <a:cs typeface="Calibri"/>
              </a:rPr>
              <a:t>Low LFL due to cannibalization (on-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line,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new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stores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old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locations)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4073652" y="1808988"/>
          <a:ext cx="4622163" cy="3947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881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Few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new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openings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locations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36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 marR="44132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Analysis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number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openings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vs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availability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places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36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4078223" y="2706623"/>
            <a:ext cx="2070100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36195" marR="66675">
              <a:lnSpc>
                <a:spcPct val="100000"/>
              </a:lnSpc>
              <a:spcBef>
                <a:spcPts val="290"/>
              </a:spcBef>
            </a:pPr>
            <a:r>
              <a:rPr sz="1000" spc="-5" dirty="0">
                <a:latin typeface="Calibri"/>
                <a:cs typeface="Calibri"/>
              </a:rPr>
              <a:t>Increasing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rents due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not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proper usage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purchasing power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4073652" y="3236976"/>
          <a:ext cx="4622163" cy="3947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88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Growing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salaries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keep low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rotation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 marR="13144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Salaries growth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vs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rotation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comparison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competition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9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118871" y="1581911"/>
          <a:ext cx="3490594" cy="31398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735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growth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sales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4">
                <a:tc rowSpan="3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23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072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Decreasing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EBITDA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stores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36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066">
                <a:tc rowSpan="4">
                  <a:txBody>
                    <a:bodyPr/>
                    <a:lstStyle/>
                    <a:p>
                      <a:pPr marL="36195" marR="4400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Retail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chain 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d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lo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me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36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7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9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36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46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9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36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5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9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4296"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869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cost of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building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stores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84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3615690" y="2889503"/>
            <a:ext cx="463550" cy="563880"/>
          </a:xfrm>
          <a:custGeom>
            <a:avLst/>
            <a:gdLst/>
            <a:ahLst/>
            <a:cxnLst/>
            <a:rect l="l" t="t" r="r" b="b"/>
            <a:pathLst>
              <a:path w="463550" h="563879">
                <a:moveTo>
                  <a:pt x="463550" y="0"/>
                </a:moveTo>
                <a:lnTo>
                  <a:pt x="217297" y="0"/>
                </a:lnTo>
                <a:lnTo>
                  <a:pt x="217297" y="230124"/>
                </a:lnTo>
                <a:lnTo>
                  <a:pt x="86868" y="230124"/>
                </a:lnTo>
                <a:lnTo>
                  <a:pt x="86868" y="202057"/>
                </a:lnTo>
                <a:lnTo>
                  <a:pt x="86868" y="201168"/>
                </a:lnTo>
                <a:lnTo>
                  <a:pt x="0" y="244602"/>
                </a:lnTo>
                <a:lnTo>
                  <a:pt x="889" y="245046"/>
                </a:lnTo>
                <a:lnTo>
                  <a:pt x="0" y="245491"/>
                </a:lnTo>
                <a:lnTo>
                  <a:pt x="86868" y="288925"/>
                </a:lnTo>
                <a:lnTo>
                  <a:pt x="86868" y="288036"/>
                </a:lnTo>
                <a:lnTo>
                  <a:pt x="86868" y="259969"/>
                </a:lnTo>
                <a:lnTo>
                  <a:pt x="217297" y="259969"/>
                </a:lnTo>
                <a:lnTo>
                  <a:pt x="217297" y="563880"/>
                </a:lnTo>
                <a:lnTo>
                  <a:pt x="463550" y="563880"/>
                </a:lnTo>
                <a:lnTo>
                  <a:pt x="463550" y="549402"/>
                </a:lnTo>
                <a:lnTo>
                  <a:pt x="463550" y="534924"/>
                </a:lnTo>
                <a:lnTo>
                  <a:pt x="246253" y="534924"/>
                </a:lnTo>
                <a:lnTo>
                  <a:pt x="246253" y="259969"/>
                </a:lnTo>
                <a:lnTo>
                  <a:pt x="246253" y="259080"/>
                </a:lnTo>
                <a:lnTo>
                  <a:pt x="246253" y="28956"/>
                </a:lnTo>
                <a:lnTo>
                  <a:pt x="463550" y="28956"/>
                </a:lnTo>
                <a:lnTo>
                  <a:pt x="463550" y="14478"/>
                </a:lnTo>
                <a:lnTo>
                  <a:pt x="463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23644" y="4244340"/>
            <a:ext cx="1891664" cy="394970"/>
          </a:xfrm>
          <a:custGeom>
            <a:avLst/>
            <a:gdLst/>
            <a:ahLst/>
            <a:cxnLst/>
            <a:rect l="l" t="t" r="r" b="b"/>
            <a:pathLst>
              <a:path w="1891664" h="394970">
                <a:moveTo>
                  <a:pt x="1891283" y="0"/>
                </a:moveTo>
                <a:lnTo>
                  <a:pt x="0" y="0"/>
                </a:lnTo>
                <a:lnTo>
                  <a:pt x="0" y="394716"/>
                </a:lnTo>
                <a:lnTo>
                  <a:pt x="1891283" y="394716"/>
                </a:lnTo>
                <a:lnTo>
                  <a:pt x="18912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4073652" y="3919728"/>
          <a:ext cx="4622163" cy="394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358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support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shopping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malls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36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contracts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shopping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malls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36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4073652" y="4477511"/>
          <a:ext cx="4622163" cy="3931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881">
                <a:tc rowSpan="2">
                  <a:txBody>
                    <a:bodyPr/>
                    <a:lstStyle/>
                    <a:p>
                      <a:pPr marL="36195" marR="28702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Not optimized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formats,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expensive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fixtures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 marR="22606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Analysis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cost per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sq.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m,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number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fixtures,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cost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fixtures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3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3615690" y="4107179"/>
            <a:ext cx="463550" cy="588010"/>
          </a:xfrm>
          <a:custGeom>
            <a:avLst/>
            <a:gdLst/>
            <a:ahLst/>
            <a:cxnLst/>
            <a:rect l="l" t="t" r="r" b="b"/>
            <a:pathLst>
              <a:path w="463550" h="588010">
                <a:moveTo>
                  <a:pt x="463550" y="0"/>
                </a:moveTo>
                <a:lnTo>
                  <a:pt x="217297" y="0"/>
                </a:lnTo>
                <a:lnTo>
                  <a:pt x="217297" y="320675"/>
                </a:lnTo>
                <a:lnTo>
                  <a:pt x="86868" y="320675"/>
                </a:lnTo>
                <a:lnTo>
                  <a:pt x="86868" y="292608"/>
                </a:lnTo>
                <a:lnTo>
                  <a:pt x="86868" y="291719"/>
                </a:lnTo>
                <a:lnTo>
                  <a:pt x="0" y="335153"/>
                </a:lnTo>
                <a:lnTo>
                  <a:pt x="889" y="335597"/>
                </a:lnTo>
                <a:lnTo>
                  <a:pt x="0" y="336042"/>
                </a:lnTo>
                <a:lnTo>
                  <a:pt x="86868" y="379476"/>
                </a:lnTo>
                <a:lnTo>
                  <a:pt x="86868" y="378587"/>
                </a:lnTo>
                <a:lnTo>
                  <a:pt x="86868" y="350520"/>
                </a:lnTo>
                <a:lnTo>
                  <a:pt x="217297" y="350520"/>
                </a:lnTo>
                <a:lnTo>
                  <a:pt x="217297" y="587451"/>
                </a:lnTo>
                <a:lnTo>
                  <a:pt x="463550" y="587451"/>
                </a:lnTo>
                <a:lnTo>
                  <a:pt x="463550" y="572973"/>
                </a:lnTo>
                <a:lnTo>
                  <a:pt x="463550" y="558495"/>
                </a:lnTo>
                <a:lnTo>
                  <a:pt x="246253" y="558495"/>
                </a:lnTo>
                <a:lnTo>
                  <a:pt x="246253" y="350520"/>
                </a:lnTo>
                <a:lnTo>
                  <a:pt x="246253" y="349631"/>
                </a:lnTo>
                <a:lnTo>
                  <a:pt x="246253" y="28956"/>
                </a:lnTo>
                <a:lnTo>
                  <a:pt x="463550" y="28956"/>
                </a:lnTo>
                <a:lnTo>
                  <a:pt x="463550" y="14478"/>
                </a:lnTo>
                <a:lnTo>
                  <a:pt x="463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61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64770"/>
            <a:ext cx="5796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Issue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tree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–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example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–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chicken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meat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producer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9148" y="690499"/>
            <a:ext cx="51809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51000" algn="l"/>
                <a:tab pos="3950335" algn="l"/>
              </a:tabLst>
            </a:pPr>
            <a:r>
              <a:rPr sz="1400" b="1" spc="-5" dirty="0">
                <a:latin typeface="Calibri"/>
                <a:cs typeface="Calibri"/>
              </a:rPr>
              <a:t>Area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of</a:t>
            </a:r>
            <a:r>
              <a:rPr sz="1400" b="1" spc="-5" dirty="0">
                <a:latin typeface="Calibri"/>
                <a:cs typeface="Calibri"/>
              </a:rPr>
              <a:t> analysis	Suspected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problems	</a:t>
            </a:r>
            <a:r>
              <a:rPr sz="1400" b="1" spc="-5" dirty="0">
                <a:latin typeface="Calibri"/>
                <a:cs typeface="Calibri"/>
              </a:rPr>
              <a:t>Possible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reasons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444" y="2762250"/>
            <a:ext cx="1325880" cy="43688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83185" rIns="0" bIns="0" rtlCol="0">
            <a:spAutoFit/>
          </a:bodyPr>
          <a:lstStyle/>
          <a:p>
            <a:pPr marL="36195" marR="379730">
              <a:lnSpc>
                <a:spcPts val="1180"/>
              </a:lnSpc>
              <a:spcBef>
                <a:spcPts val="655"/>
              </a:spcBef>
            </a:pPr>
            <a:r>
              <a:rPr sz="1000" b="1" spc="-5" dirty="0">
                <a:latin typeface="Arial"/>
                <a:cs typeface="Arial"/>
              </a:rPr>
              <a:t>Product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Range  </a:t>
            </a:r>
            <a:r>
              <a:rPr sz="1000" b="1" dirty="0">
                <a:latin typeface="Arial"/>
                <a:cs typeface="Arial"/>
              </a:rPr>
              <a:t>Management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23644" y="1385316"/>
            <a:ext cx="1891664" cy="3949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113030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890"/>
              </a:spcBef>
            </a:pPr>
            <a:r>
              <a:rPr sz="1000" spc="-5" dirty="0">
                <a:latin typeface="Calibri"/>
                <a:cs typeface="Calibri"/>
              </a:rPr>
              <a:t>Low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margin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on</a:t>
            </a:r>
            <a:r>
              <a:rPr sz="1000" spc="19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Category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23644" y="2762250"/>
            <a:ext cx="1891664" cy="3683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87630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690"/>
              </a:spcBef>
            </a:pPr>
            <a:r>
              <a:rPr sz="1000" spc="-5" dirty="0">
                <a:latin typeface="Calibri"/>
                <a:cs typeface="Calibri"/>
              </a:rPr>
              <a:t>Low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margin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Category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31940" y="530732"/>
            <a:ext cx="10509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Analysis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to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31940" y="743788"/>
            <a:ext cx="81851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performed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30923" y="2505455"/>
            <a:ext cx="2070100" cy="3949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36830" marR="66040">
              <a:lnSpc>
                <a:spcPct val="100000"/>
              </a:lnSpc>
              <a:spcBef>
                <a:spcPts val="420"/>
              </a:spcBef>
            </a:pPr>
            <a:r>
              <a:rPr sz="900" spc="-5" dirty="0">
                <a:latin typeface="Calibri"/>
                <a:cs typeface="Calibri"/>
              </a:rPr>
              <a:t>Analysis </a:t>
            </a:r>
            <a:r>
              <a:rPr sz="900" dirty="0">
                <a:latin typeface="Calibri"/>
                <a:cs typeface="Calibri"/>
              </a:rPr>
              <a:t>of </a:t>
            </a:r>
            <a:r>
              <a:rPr sz="900" spc="-5" dirty="0">
                <a:latin typeface="Calibri"/>
                <a:cs typeface="Calibri"/>
              </a:rPr>
              <a:t>whom </a:t>
            </a:r>
            <a:r>
              <a:rPr sz="900" dirty="0">
                <a:latin typeface="Calibri"/>
                <a:cs typeface="Calibri"/>
              </a:rPr>
              <a:t>we </a:t>
            </a:r>
            <a:r>
              <a:rPr sz="900" spc="-5" dirty="0">
                <a:latin typeface="Calibri"/>
                <a:cs typeface="Calibri"/>
              </a:rPr>
              <a:t>buy from Category </a:t>
            </a:r>
            <a:r>
              <a:rPr sz="900" dirty="0">
                <a:latin typeface="Calibri"/>
                <a:cs typeface="Calibri"/>
              </a:rPr>
              <a:t>B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and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the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whole value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chain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48578" y="2704338"/>
            <a:ext cx="482600" cy="0"/>
          </a:xfrm>
          <a:custGeom>
            <a:avLst/>
            <a:gdLst/>
            <a:ahLst/>
            <a:cxnLst/>
            <a:rect l="l" t="t" r="r" b="b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30923" y="1077467"/>
            <a:ext cx="2070100" cy="3949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52704" rIns="0" bIns="0" rtlCol="0">
            <a:spAutoFit/>
          </a:bodyPr>
          <a:lstStyle/>
          <a:p>
            <a:pPr marL="36830" marR="135255">
              <a:lnSpc>
                <a:spcPct val="100000"/>
              </a:lnSpc>
              <a:spcBef>
                <a:spcPts val="414"/>
              </a:spcBef>
            </a:pPr>
            <a:r>
              <a:rPr sz="900" spc="-5" dirty="0">
                <a:latin typeface="Calibri"/>
                <a:cs typeface="Calibri"/>
              </a:rPr>
              <a:t>Analyze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number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suppliers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and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their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share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 </a:t>
            </a:r>
            <a:r>
              <a:rPr sz="900" spc="-5" dirty="0">
                <a:latin typeface="Calibri"/>
                <a:cs typeface="Calibri"/>
              </a:rPr>
              <a:t>sales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market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48578" y="1276350"/>
            <a:ext cx="482600" cy="0"/>
          </a:xfrm>
          <a:custGeom>
            <a:avLst/>
            <a:gdLst/>
            <a:ahLst/>
            <a:cxnLst/>
            <a:rect l="l" t="t" r="r" b="b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15690" y="1261871"/>
            <a:ext cx="463550" cy="563245"/>
          </a:xfrm>
          <a:custGeom>
            <a:avLst/>
            <a:gdLst/>
            <a:ahLst/>
            <a:cxnLst/>
            <a:rect l="l" t="t" r="r" b="b"/>
            <a:pathLst>
              <a:path w="463550" h="563244">
                <a:moveTo>
                  <a:pt x="463550" y="0"/>
                </a:moveTo>
                <a:lnTo>
                  <a:pt x="217297" y="0"/>
                </a:lnTo>
                <a:lnTo>
                  <a:pt x="217297" y="306324"/>
                </a:lnTo>
                <a:lnTo>
                  <a:pt x="86868" y="306324"/>
                </a:lnTo>
                <a:lnTo>
                  <a:pt x="86868" y="279400"/>
                </a:lnTo>
                <a:lnTo>
                  <a:pt x="86868" y="277368"/>
                </a:lnTo>
                <a:lnTo>
                  <a:pt x="0" y="320802"/>
                </a:lnTo>
                <a:lnTo>
                  <a:pt x="2032" y="321818"/>
                </a:lnTo>
                <a:lnTo>
                  <a:pt x="0" y="322834"/>
                </a:lnTo>
                <a:lnTo>
                  <a:pt x="86868" y="366268"/>
                </a:lnTo>
                <a:lnTo>
                  <a:pt x="86868" y="364236"/>
                </a:lnTo>
                <a:lnTo>
                  <a:pt x="86868" y="337312"/>
                </a:lnTo>
                <a:lnTo>
                  <a:pt x="217297" y="337312"/>
                </a:lnTo>
                <a:lnTo>
                  <a:pt x="217297" y="562749"/>
                </a:lnTo>
                <a:lnTo>
                  <a:pt x="463550" y="562749"/>
                </a:lnTo>
                <a:lnTo>
                  <a:pt x="463550" y="548259"/>
                </a:lnTo>
                <a:lnTo>
                  <a:pt x="463550" y="533781"/>
                </a:lnTo>
                <a:lnTo>
                  <a:pt x="246253" y="533781"/>
                </a:lnTo>
                <a:lnTo>
                  <a:pt x="246253" y="337312"/>
                </a:lnTo>
                <a:lnTo>
                  <a:pt x="246253" y="335280"/>
                </a:lnTo>
                <a:lnTo>
                  <a:pt x="246253" y="28956"/>
                </a:lnTo>
                <a:lnTo>
                  <a:pt x="463550" y="28956"/>
                </a:lnTo>
                <a:lnTo>
                  <a:pt x="463550" y="14478"/>
                </a:lnTo>
                <a:lnTo>
                  <a:pt x="463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435480" y="1568069"/>
            <a:ext cx="2179955" cy="2871470"/>
            <a:chOff x="1435480" y="1568069"/>
            <a:chExt cx="2179955" cy="2871470"/>
          </a:xfrm>
        </p:grpSpPr>
        <p:sp>
          <p:nvSpPr>
            <p:cNvPr id="15" name="object 15"/>
            <p:cNvSpPr/>
            <p:nvPr/>
          </p:nvSpPr>
          <p:spPr>
            <a:xfrm>
              <a:off x="1450085" y="1582674"/>
              <a:ext cx="274955" cy="2659380"/>
            </a:xfrm>
            <a:custGeom>
              <a:avLst/>
              <a:gdLst/>
              <a:ahLst/>
              <a:cxnLst/>
              <a:rect l="l" t="t" r="r" b="b"/>
              <a:pathLst>
                <a:path w="274955" h="2659379">
                  <a:moveTo>
                    <a:pt x="0" y="1410843"/>
                  </a:moveTo>
                  <a:lnTo>
                    <a:pt x="137286" y="1410843"/>
                  </a:lnTo>
                  <a:lnTo>
                    <a:pt x="137286" y="0"/>
                  </a:lnTo>
                  <a:lnTo>
                    <a:pt x="274700" y="0"/>
                  </a:lnTo>
                </a:path>
                <a:path w="274955" h="2659379">
                  <a:moveTo>
                    <a:pt x="0" y="1411477"/>
                  </a:moveTo>
                  <a:lnTo>
                    <a:pt x="137286" y="1411477"/>
                  </a:lnTo>
                  <a:lnTo>
                    <a:pt x="137286" y="1351788"/>
                  </a:lnTo>
                  <a:lnTo>
                    <a:pt x="274700" y="1351788"/>
                  </a:lnTo>
                </a:path>
                <a:path w="274955" h="2659379">
                  <a:moveTo>
                    <a:pt x="0" y="1411224"/>
                  </a:moveTo>
                  <a:lnTo>
                    <a:pt x="137286" y="1411224"/>
                  </a:lnTo>
                  <a:lnTo>
                    <a:pt x="137286" y="2659367"/>
                  </a:lnTo>
                  <a:lnTo>
                    <a:pt x="274700" y="2659367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23643" y="4044695"/>
              <a:ext cx="1891664" cy="394970"/>
            </a:xfrm>
            <a:custGeom>
              <a:avLst/>
              <a:gdLst/>
              <a:ahLst/>
              <a:cxnLst/>
              <a:rect l="l" t="t" r="r" b="b"/>
              <a:pathLst>
                <a:path w="1891664" h="394970">
                  <a:moveTo>
                    <a:pt x="1891283" y="0"/>
                  </a:moveTo>
                  <a:lnTo>
                    <a:pt x="0" y="0"/>
                  </a:lnTo>
                  <a:lnTo>
                    <a:pt x="0" y="394715"/>
                  </a:lnTo>
                  <a:lnTo>
                    <a:pt x="1891283" y="394715"/>
                  </a:lnTo>
                  <a:lnTo>
                    <a:pt x="1891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078223" y="1077467"/>
            <a:ext cx="2070100" cy="3949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36195" marR="105410">
              <a:lnSpc>
                <a:spcPct val="100000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Too</a:t>
            </a:r>
            <a:r>
              <a:rPr sz="1000" spc="-5" dirty="0">
                <a:latin typeface="Calibri"/>
                <a:cs typeface="Calibri"/>
              </a:rPr>
              <a:t> many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supplier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Category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 that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undermines your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purchasing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power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4073652" y="1609344"/>
          <a:ext cx="4622163" cy="3931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358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Lack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Private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Labels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 marR="3289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Analysis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 Private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Labels potential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benchmarks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potential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supplier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23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object 19"/>
          <p:cNvSpPr txBox="1"/>
          <p:nvPr/>
        </p:nvSpPr>
        <p:spPr>
          <a:xfrm>
            <a:off x="4078223" y="2505455"/>
            <a:ext cx="2070100" cy="3949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36195" marR="95250">
              <a:lnSpc>
                <a:spcPct val="100000"/>
              </a:lnSpc>
              <a:spcBef>
                <a:spcPts val="295"/>
              </a:spcBef>
            </a:pPr>
            <a:r>
              <a:rPr sz="1000" spc="-5" dirty="0">
                <a:latin typeface="Calibri"/>
                <a:cs typeface="Calibri"/>
              </a:rPr>
              <a:t>Usage of middlemen instead of direct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suppliers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4073652" y="3037332"/>
          <a:ext cx="4622163" cy="3931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882">
                <a:tc rowSpan="2">
                  <a:txBody>
                    <a:bodyPr/>
                    <a:lstStyle/>
                    <a:p>
                      <a:pPr marL="36195" marR="15938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Improper planning and allocation by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stores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planning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allocation process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0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object 21"/>
          <p:cNvSpPr/>
          <p:nvPr/>
        </p:nvSpPr>
        <p:spPr>
          <a:xfrm>
            <a:off x="3615690" y="2688335"/>
            <a:ext cx="463550" cy="565785"/>
          </a:xfrm>
          <a:custGeom>
            <a:avLst/>
            <a:gdLst/>
            <a:ahLst/>
            <a:cxnLst/>
            <a:rect l="l" t="t" r="r" b="b"/>
            <a:pathLst>
              <a:path w="463550" h="565785">
                <a:moveTo>
                  <a:pt x="463550" y="0"/>
                </a:moveTo>
                <a:lnTo>
                  <a:pt x="217297" y="0"/>
                </a:lnTo>
                <a:lnTo>
                  <a:pt x="217297" y="231013"/>
                </a:lnTo>
                <a:lnTo>
                  <a:pt x="86868" y="231013"/>
                </a:lnTo>
                <a:lnTo>
                  <a:pt x="86868" y="202692"/>
                </a:lnTo>
                <a:lnTo>
                  <a:pt x="86868" y="202057"/>
                </a:lnTo>
                <a:lnTo>
                  <a:pt x="0" y="245491"/>
                </a:lnTo>
                <a:lnTo>
                  <a:pt x="635" y="245808"/>
                </a:lnTo>
                <a:lnTo>
                  <a:pt x="0" y="246126"/>
                </a:lnTo>
                <a:lnTo>
                  <a:pt x="86868" y="289560"/>
                </a:lnTo>
                <a:lnTo>
                  <a:pt x="86868" y="288925"/>
                </a:lnTo>
                <a:lnTo>
                  <a:pt x="86868" y="260604"/>
                </a:lnTo>
                <a:lnTo>
                  <a:pt x="217297" y="260604"/>
                </a:lnTo>
                <a:lnTo>
                  <a:pt x="217297" y="565404"/>
                </a:lnTo>
                <a:lnTo>
                  <a:pt x="463550" y="565404"/>
                </a:lnTo>
                <a:lnTo>
                  <a:pt x="463550" y="550926"/>
                </a:lnTo>
                <a:lnTo>
                  <a:pt x="463550" y="536448"/>
                </a:lnTo>
                <a:lnTo>
                  <a:pt x="246253" y="536448"/>
                </a:lnTo>
                <a:lnTo>
                  <a:pt x="246253" y="260604"/>
                </a:lnTo>
                <a:lnTo>
                  <a:pt x="246253" y="259969"/>
                </a:lnTo>
                <a:lnTo>
                  <a:pt x="246253" y="28956"/>
                </a:lnTo>
                <a:lnTo>
                  <a:pt x="463550" y="28956"/>
                </a:lnTo>
                <a:lnTo>
                  <a:pt x="463550" y="14478"/>
                </a:lnTo>
                <a:lnTo>
                  <a:pt x="463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723644" y="4044696"/>
            <a:ext cx="1891664" cy="3949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894"/>
              </a:spcBef>
            </a:pPr>
            <a:r>
              <a:rPr sz="1000" spc="-5" dirty="0">
                <a:latin typeface="Calibri"/>
                <a:cs typeface="Calibri"/>
              </a:rPr>
              <a:t>High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inventory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cost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4073652" y="3718559"/>
          <a:ext cx="4622163" cy="394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881">
                <a:tc rowSpan="2">
                  <a:txBody>
                    <a:bodyPr/>
                    <a:lstStyle/>
                    <a:p>
                      <a:pPr marL="36195" marR="15938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Improper planning and allocation by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stores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planning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allocation process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4073652" y="4276344"/>
          <a:ext cx="4622163" cy="394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88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Non-responsive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supply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chain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lead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times,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deliverability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on-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time, level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breakage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9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3615690" y="3907535"/>
            <a:ext cx="463550" cy="588010"/>
          </a:xfrm>
          <a:custGeom>
            <a:avLst/>
            <a:gdLst/>
            <a:ahLst/>
            <a:cxnLst/>
            <a:rect l="l" t="t" r="r" b="b"/>
            <a:pathLst>
              <a:path w="463550" h="588010">
                <a:moveTo>
                  <a:pt x="463550" y="0"/>
                </a:moveTo>
                <a:lnTo>
                  <a:pt x="217297" y="0"/>
                </a:lnTo>
                <a:lnTo>
                  <a:pt x="217297" y="320675"/>
                </a:lnTo>
                <a:lnTo>
                  <a:pt x="86868" y="320675"/>
                </a:lnTo>
                <a:lnTo>
                  <a:pt x="86868" y="292608"/>
                </a:lnTo>
                <a:lnTo>
                  <a:pt x="86868" y="291719"/>
                </a:lnTo>
                <a:lnTo>
                  <a:pt x="0" y="335153"/>
                </a:lnTo>
                <a:lnTo>
                  <a:pt x="889" y="335597"/>
                </a:lnTo>
                <a:lnTo>
                  <a:pt x="0" y="336042"/>
                </a:lnTo>
                <a:lnTo>
                  <a:pt x="86868" y="379476"/>
                </a:lnTo>
                <a:lnTo>
                  <a:pt x="86868" y="378587"/>
                </a:lnTo>
                <a:lnTo>
                  <a:pt x="86868" y="350520"/>
                </a:lnTo>
                <a:lnTo>
                  <a:pt x="217297" y="350520"/>
                </a:lnTo>
                <a:lnTo>
                  <a:pt x="217297" y="587451"/>
                </a:lnTo>
                <a:lnTo>
                  <a:pt x="463550" y="587451"/>
                </a:lnTo>
                <a:lnTo>
                  <a:pt x="463550" y="572973"/>
                </a:lnTo>
                <a:lnTo>
                  <a:pt x="463550" y="558495"/>
                </a:lnTo>
                <a:lnTo>
                  <a:pt x="246253" y="558495"/>
                </a:lnTo>
                <a:lnTo>
                  <a:pt x="246253" y="350520"/>
                </a:lnTo>
                <a:lnTo>
                  <a:pt x="246253" y="349631"/>
                </a:lnTo>
                <a:lnTo>
                  <a:pt x="246253" y="28956"/>
                </a:lnTo>
                <a:lnTo>
                  <a:pt x="463550" y="28956"/>
                </a:lnTo>
                <a:lnTo>
                  <a:pt x="463550" y="14478"/>
                </a:lnTo>
                <a:lnTo>
                  <a:pt x="463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62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2032" y="1913331"/>
            <a:ext cx="659955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93545" marR="5080" indent="-1681480">
              <a:lnSpc>
                <a:spcPct val="100000"/>
              </a:lnSpc>
              <a:spcBef>
                <a:spcPts val="105"/>
              </a:spcBef>
            </a:pPr>
            <a:r>
              <a:rPr sz="5000" dirty="0"/>
              <a:t>Issue</a:t>
            </a:r>
            <a:r>
              <a:rPr sz="5000" spc="-40" dirty="0"/>
              <a:t> </a:t>
            </a:r>
            <a:r>
              <a:rPr sz="5000" spc="-15" dirty="0"/>
              <a:t>tree</a:t>
            </a:r>
            <a:r>
              <a:rPr sz="5000" spc="-45" dirty="0"/>
              <a:t> </a:t>
            </a:r>
            <a:r>
              <a:rPr sz="5000" spc="-40" dirty="0"/>
              <a:t>for</a:t>
            </a:r>
            <a:r>
              <a:rPr sz="5000" spc="-15" dirty="0"/>
              <a:t> </a:t>
            </a:r>
            <a:r>
              <a:rPr sz="5000" dirty="0"/>
              <a:t>John's</a:t>
            </a:r>
            <a:r>
              <a:rPr sz="5000" spc="-50" dirty="0"/>
              <a:t> </a:t>
            </a:r>
            <a:r>
              <a:rPr sz="5000" spc="-15" dirty="0"/>
              <a:t>flat</a:t>
            </a:r>
            <a:r>
              <a:rPr sz="5000" spc="-10" dirty="0"/>
              <a:t> </a:t>
            </a:r>
            <a:r>
              <a:rPr sz="5000" dirty="0"/>
              <a:t>– </a:t>
            </a:r>
            <a:r>
              <a:rPr sz="5000" spc="-1115" dirty="0"/>
              <a:t> </a:t>
            </a:r>
            <a:r>
              <a:rPr sz="5000" spc="-15" dirty="0"/>
              <a:t>Introduction</a:t>
            </a:r>
            <a:endParaRPr sz="50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78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50367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latin typeface="Calibri"/>
                <a:cs typeface="Calibri"/>
              </a:rPr>
              <a:t>Imagine </a:t>
            </a:r>
            <a:r>
              <a:rPr sz="1700" b="1" spc="-5" dirty="0">
                <a:latin typeface="Calibri"/>
                <a:cs typeface="Calibri"/>
              </a:rPr>
              <a:t>that </a:t>
            </a:r>
            <a:r>
              <a:rPr sz="1700" b="1" spc="-10" dirty="0">
                <a:latin typeface="Calibri"/>
                <a:cs typeface="Calibri"/>
              </a:rPr>
              <a:t>you </a:t>
            </a:r>
            <a:r>
              <a:rPr sz="1700" b="1" spc="-5" dirty="0">
                <a:latin typeface="Calibri"/>
                <a:cs typeface="Calibri"/>
              </a:rPr>
              <a:t>would </a:t>
            </a:r>
            <a:r>
              <a:rPr sz="1700" b="1" spc="-10" dirty="0">
                <a:latin typeface="Calibri"/>
                <a:cs typeface="Calibri"/>
              </a:rPr>
              <a:t>have to </a:t>
            </a:r>
            <a:r>
              <a:rPr sz="1700" b="1" spc="-15" dirty="0">
                <a:latin typeface="Calibri"/>
                <a:cs typeface="Calibri"/>
              </a:rPr>
              <a:t>create </a:t>
            </a:r>
            <a:r>
              <a:rPr sz="1700" b="1" dirty="0">
                <a:latin typeface="Calibri"/>
                <a:cs typeface="Calibri"/>
              </a:rPr>
              <a:t>an issue </a:t>
            </a:r>
            <a:r>
              <a:rPr sz="1700" b="1" spc="-10" dirty="0">
                <a:latin typeface="Calibri"/>
                <a:cs typeface="Calibri"/>
              </a:rPr>
              <a:t>tree for </a:t>
            </a:r>
            <a:r>
              <a:rPr sz="1700" b="1" spc="-20" dirty="0">
                <a:latin typeface="Calibri"/>
                <a:cs typeface="Calibri"/>
              </a:rPr>
              <a:t>John’s </a:t>
            </a:r>
            <a:r>
              <a:rPr sz="1700" b="1" spc="-5" dirty="0">
                <a:latin typeface="Calibri"/>
                <a:cs typeface="Calibri"/>
              </a:rPr>
              <a:t>flat. What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kind</a:t>
            </a:r>
            <a:r>
              <a:rPr sz="1700" b="1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problem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he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has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and</a:t>
            </a:r>
            <a:r>
              <a:rPr sz="1700" b="1" spc="-5" dirty="0">
                <a:latin typeface="Calibri"/>
                <a:cs typeface="Calibri"/>
              </a:rPr>
              <a:t> what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could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be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reasons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for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that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2032" y="1913331"/>
            <a:ext cx="659955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31390" marR="5080" indent="-2219325">
              <a:lnSpc>
                <a:spcPct val="100000"/>
              </a:lnSpc>
              <a:spcBef>
                <a:spcPts val="105"/>
              </a:spcBef>
            </a:pPr>
            <a:r>
              <a:rPr sz="5000" dirty="0"/>
              <a:t>Issue</a:t>
            </a:r>
            <a:r>
              <a:rPr sz="5000" spc="-40" dirty="0"/>
              <a:t> </a:t>
            </a:r>
            <a:r>
              <a:rPr sz="5000" spc="-15" dirty="0"/>
              <a:t>tree</a:t>
            </a:r>
            <a:r>
              <a:rPr sz="5000" spc="-45" dirty="0"/>
              <a:t> </a:t>
            </a:r>
            <a:r>
              <a:rPr sz="5000" spc="-40" dirty="0"/>
              <a:t>for</a:t>
            </a:r>
            <a:r>
              <a:rPr sz="5000" spc="-15" dirty="0"/>
              <a:t> </a:t>
            </a:r>
            <a:r>
              <a:rPr sz="5000" dirty="0"/>
              <a:t>John's</a:t>
            </a:r>
            <a:r>
              <a:rPr sz="5000" spc="-50" dirty="0"/>
              <a:t> </a:t>
            </a:r>
            <a:r>
              <a:rPr sz="5000" spc="-15" dirty="0"/>
              <a:t>flat</a:t>
            </a:r>
            <a:r>
              <a:rPr sz="5000" spc="-10" dirty="0"/>
              <a:t> </a:t>
            </a:r>
            <a:r>
              <a:rPr sz="5000" dirty="0"/>
              <a:t>– </a:t>
            </a:r>
            <a:r>
              <a:rPr sz="5000" spc="-1115" dirty="0"/>
              <a:t> </a:t>
            </a:r>
            <a:r>
              <a:rPr sz="5000" dirty="0"/>
              <a:t>Solution</a:t>
            </a:r>
            <a:endParaRPr sz="50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80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24455" y="4515611"/>
              <a:ext cx="7019925" cy="615950"/>
            </a:xfrm>
            <a:custGeom>
              <a:avLst/>
              <a:gdLst/>
              <a:ahLst/>
              <a:cxnLst/>
              <a:rect l="l" t="t" r="r" b="b"/>
              <a:pathLst>
                <a:path w="7019925" h="615950">
                  <a:moveTo>
                    <a:pt x="7019544" y="0"/>
                  </a:moveTo>
                  <a:lnTo>
                    <a:pt x="0" y="0"/>
                  </a:lnTo>
                  <a:lnTo>
                    <a:pt x="0" y="615696"/>
                  </a:lnTo>
                  <a:lnTo>
                    <a:pt x="7019544" y="615696"/>
                  </a:lnTo>
                  <a:lnTo>
                    <a:pt x="7019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02942" y="4536744"/>
            <a:ext cx="6858634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latin typeface="Calibri"/>
                <a:cs typeface="Calibri"/>
              </a:rPr>
              <a:t>Just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as </a:t>
            </a:r>
            <a:r>
              <a:rPr sz="1700" b="1" dirty="0">
                <a:latin typeface="Calibri"/>
                <a:cs typeface="Calibri"/>
              </a:rPr>
              <a:t>a </a:t>
            </a:r>
            <a:r>
              <a:rPr sz="1700" b="1" spc="-10" dirty="0">
                <a:latin typeface="Calibri"/>
                <a:cs typeface="Calibri"/>
              </a:rPr>
              <a:t>reminder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you </a:t>
            </a:r>
            <a:r>
              <a:rPr sz="1700" b="1" dirty="0">
                <a:latin typeface="Calibri"/>
                <a:cs typeface="Calibri"/>
              </a:rPr>
              <a:t>had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create</a:t>
            </a:r>
            <a:r>
              <a:rPr sz="1700" b="1" dirty="0">
                <a:latin typeface="Calibri"/>
                <a:cs typeface="Calibri"/>
              </a:rPr>
              <a:t> an issue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tree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for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20" dirty="0">
                <a:latin typeface="Calibri"/>
                <a:cs typeface="Calibri"/>
              </a:rPr>
              <a:t>John’s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flat.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45" dirty="0">
                <a:latin typeface="Calibri"/>
                <a:cs typeface="Calibri"/>
              </a:rPr>
              <a:t>You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were </a:t>
            </a:r>
            <a:r>
              <a:rPr sz="1700" b="1" spc="-10" dirty="0">
                <a:latin typeface="Calibri"/>
                <a:cs typeface="Calibri"/>
              </a:rPr>
              <a:t>to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guess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what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kind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of problem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he has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and</a:t>
            </a:r>
            <a:r>
              <a:rPr sz="1700" b="1" spc="-10" dirty="0">
                <a:latin typeface="Calibri"/>
                <a:cs typeface="Calibri"/>
              </a:rPr>
              <a:t> what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could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be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reasons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for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that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7784" y="4970779"/>
            <a:ext cx="1016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81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0442" y="14986"/>
            <a:ext cx="792225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Below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see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example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issue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tree</a:t>
            </a:r>
            <a:r>
              <a:rPr sz="2200" b="1" spc="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analyzing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30" dirty="0">
                <a:solidFill>
                  <a:srgbClr val="006FC0"/>
                </a:solidFill>
                <a:latin typeface="Calibri"/>
                <a:cs typeface="Calibri"/>
              </a:rPr>
              <a:t>John’s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flat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148" y="891032"/>
            <a:ext cx="1187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Area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of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analysis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86859" y="891032"/>
            <a:ext cx="12426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Possible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reasons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87779" y="891032"/>
            <a:ext cx="15182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Suspected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problems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31940" y="731265"/>
            <a:ext cx="105092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Analysis</a:t>
            </a:r>
            <a:r>
              <a:rPr sz="1400" b="1" spc="-6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to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 </a:t>
            </a:r>
            <a:r>
              <a:rPr sz="1400" b="1" spc="-30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performed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30923" y="3395471"/>
            <a:ext cx="2070100" cy="3949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36830" marR="347980">
              <a:lnSpc>
                <a:spcPct val="100000"/>
              </a:lnSpc>
              <a:spcBef>
                <a:spcPts val="420"/>
              </a:spcBef>
            </a:pPr>
            <a:r>
              <a:rPr sz="900" spc="-5" dirty="0">
                <a:latin typeface="Calibri"/>
                <a:cs typeface="Calibri"/>
              </a:rPr>
              <a:t>Measure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the height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furniture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and </a:t>
            </a:r>
            <a:r>
              <a:rPr sz="900" spc="-18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estimate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what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space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not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used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48578" y="3594353"/>
            <a:ext cx="482600" cy="0"/>
          </a:xfrm>
          <a:custGeom>
            <a:avLst/>
            <a:gdLst/>
            <a:ahLst/>
            <a:cxnLst/>
            <a:rect l="l" t="t" r="r" b="b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30923" y="1278636"/>
            <a:ext cx="2070100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52069" rIns="0" bIns="0" rtlCol="0">
            <a:spAutoFit/>
          </a:bodyPr>
          <a:lstStyle/>
          <a:p>
            <a:pPr marL="36830" marR="40640">
              <a:lnSpc>
                <a:spcPct val="100000"/>
              </a:lnSpc>
              <a:spcBef>
                <a:spcPts val="409"/>
              </a:spcBef>
            </a:pPr>
            <a:r>
              <a:rPr sz="900" spc="-5" dirty="0">
                <a:latin typeface="Calibri"/>
                <a:cs typeface="Calibri"/>
              </a:rPr>
              <a:t>Check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where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he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put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things.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Check whether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he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has dedicated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space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every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thing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48578" y="1475994"/>
            <a:ext cx="482600" cy="0"/>
          </a:xfrm>
          <a:custGeom>
            <a:avLst/>
            <a:gdLst/>
            <a:ahLst/>
            <a:cxnLst/>
            <a:rect l="l" t="t" r="r" b="b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15690" y="1461515"/>
            <a:ext cx="463550" cy="526415"/>
          </a:xfrm>
          <a:custGeom>
            <a:avLst/>
            <a:gdLst/>
            <a:ahLst/>
            <a:cxnLst/>
            <a:rect l="l" t="t" r="r" b="b"/>
            <a:pathLst>
              <a:path w="463550" h="526414">
                <a:moveTo>
                  <a:pt x="463550" y="0"/>
                </a:moveTo>
                <a:lnTo>
                  <a:pt x="217297" y="0"/>
                </a:lnTo>
                <a:lnTo>
                  <a:pt x="217297" y="307848"/>
                </a:lnTo>
                <a:lnTo>
                  <a:pt x="86868" y="307848"/>
                </a:lnTo>
                <a:lnTo>
                  <a:pt x="86868" y="279400"/>
                </a:lnTo>
                <a:lnTo>
                  <a:pt x="86868" y="278892"/>
                </a:lnTo>
                <a:lnTo>
                  <a:pt x="0" y="322326"/>
                </a:lnTo>
                <a:lnTo>
                  <a:pt x="508" y="322580"/>
                </a:lnTo>
                <a:lnTo>
                  <a:pt x="0" y="322834"/>
                </a:lnTo>
                <a:lnTo>
                  <a:pt x="86868" y="366280"/>
                </a:lnTo>
                <a:lnTo>
                  <a:pt x="86868" y="365760"/>
                </a:lnTo>
                <a:lnTo>
                  <a:pt x="86868" y="337312"/>
                </a:lnTo>
                <a:lnTo>
                  <a:pt x="217297" y="337312"/>
                </a:lnTo>
                <a:lnTo>
                  <a:pt x="217297" y="526034"/>
                </a:lnTo>
                <a:lnTo>
                  <a:pt x="463550" y="526034"/>
                </a:lnTo>
                <a:lnTo>
                  <a:pt x="463550" y="511556"/>
                </a:lnTo>
                <a:lnTo>
                  <a:pt x="463550" y="497078"/>
                </a:lnTo>
                <a:lnTo>
                  <a:pt x="246253" y="497078"/>
                </a:lnTo>
                <a:lnTo>
                  <a:pt x="246253" y="337312"/>
                </a:lnTo>
                <a:lnTo>
                  <a:pt x="246253" y="336804"/>
                </a:lnTo>
                <a:lnTo>
                  <a:pt x="246253" y="28956"/>
                </a:lnTo>
                <a:lnTo>
                  <a:pt x="463550" y="28956"/>
                </a:lnTo>
                <a:lnTo>
                  <a:pt x="463550" y="14478"/>
                </a:lnTo>
                <a:lnTo>
                  <a:pt x="463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078223" y="1278636"/>
            <a:ext cx="2070100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36195" marR="506095">
              <a:lnSpc>
                <a:spcPct val="100000"/>
              </a:lnSpc>
              <a:spcBef>
                <a:spcPts val="285"/>
              </a:spcBef>
            </a:pPr>
            <a:r>
              <a:rPr sz="1000" spc="-5" dirty="0">
                <a:latin typeface="Calibri"/>
                <a:cs typeface="Calibri"/>
              </a:rPr>
              <a:t>He doesn’t put the things in a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dedicated space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4073652" y="1770888"/>
          <a:ext cx="4622163" cy="3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881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doesn’t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clean often enough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30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Analyze the frequency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cleaning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0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30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4073652" y="2854451"/>
          <a:ext cx="4622163" cy="3947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88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layout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practical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Map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layout against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activity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John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4078223" y="3395471"/>
            <a:ext cx="2070100" cy="3949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36195" marR="156210">
              <a:lnSpc>
                <a:spcPct val="100000"/>
              </a:lnSpc>
              <a:spcBef>
                <a:spcPts val="295"/>
              </a:spcBef>
            </a:pPr>
            <a:r>
              <a:rPr sz="1000" spc="-5" dirty="0">
                <a:latin typeface="Calibri"/>
                <a:cs typeface="Calibri"/>
              </a:rPr>
              <a:t>He has too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low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furniture which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have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low capacity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118871" y="1581911"/>
          <a:ext cx="3490594" cy="31161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735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There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 clutter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mess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4"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23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888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flat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54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space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too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small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36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91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36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12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36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343">
                <a:tc rowSpan="3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36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58952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869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 marR="34988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He spends too much time for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cleaning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maintaining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84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3615690" y="3041903"/>
            <a:ext cx="463550" cy="565785"/>
          </a:xfrm>
          <a:custGeom>
            <a:avLst/>
            <a:gdLst/>
            <a:ahLst/>
            <a:cxnLst/>
            <a:rect l="l" t="t" r="r" b="b"/>
            <a:pathLst>
              <a:path w="463550" h="565785">
                <a:moveTo>
                  <a:pt x="463550" y="0"/>
                </a:moveTo>
                <a:lnTo>
                  <a:pt x="217297" y="0"/>
                </a:lnTo>
                <a:lnTo>
                  <a:pt x="217297" y="231013"/>
                </a:lnTo>
                <a:lnTo>
                  <a:pt x="86868" y="231013"/>
                </a:lnTo>
                <a:lnTo>
                  <a:pt x="86868" y="202692"/>
                </a:lnTo>
                <a:lnTo>
                  <a:pt x="86868" y="202057"/>
                </a:lnTo>
                <a:lnTo>
                  <a:pt x="0" y="245491"/>
                </a:lnTo>
                <a:lnTo>
                  <a:pt x="635" y="245808"/>
                </a:lnTo>
                <a:lnTo>
                  <a:pt x="0" y="246126"/>
                </a:lnTo>
                <a:lnTo>
                  <a:pt x="86868" y="289560"/>
                </a:lnTo>
                <a:lnTo>
                  <a:pt x="86868" y="288925"/>
                </a:lnTo>
                <a:lnTo>
                  <a:pt x="86868" y="260604"/>
                </a:lnTo>
                <a:lnTo>
                  <a:pt x="217297" y="260604"/>
                </a:lnTo>
                <a:lnTo>
                  <a:pt x="217297" y="565404"/>
                </a:lnTo>
                <a:lnTo>
                  <a:pt x="463550" y="565404"/>
                </a:lnTo>
                <a:lnTo>
                  <a:pt x="463550" y="550926"/>
                </a:lnTo>
                <a:lnTo>
                  <a:pt x="463550" y="536448"/>
                </a:lnTo>
                <a:lnTo>
                  <a:pt x="246253" y="536448"/>
                </a:lnTo>
                <a:lnTo>
                  <a:pt x="246253" y="260604"/>
                </a:lnTo>
                <a:lnTo>
                  <a:pt x="246253" y="259969"/>
                </a:lnTo>
                <a:lnTo>
                  <a:pt x="246253" y="28956"/>
                </a:lnTo>
                <a:lnTo>
                  <a:pt x="463550" y="28956"/>
                </a:lnTo>
                <a:lnTo>
                  <a:pt x="463550" y="14478"/>
                </a:lnTo>
                <a:lnTo>
                  <a:pt x="463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644" y="4244340"/>
            <a:ext cx="1891664" cy="394970"/>
          </a:xfrm>
          <a:custGeom>
            <a:avLst/>
            <a:gdLst/>
            <a:ahLst/>
            <a:cxnLst/>
            <a:rect l="l" t="t" r="r" b="b"/>
            <a:pathLst>
              <a:path w="1891664" h="394970">
                <a:moveTo>
                  <a:pt x="1891283" y="0"/>
                </a:moveTo>
                <a:lnTo>
                  <a:pt x="0" y="0"/>
                </a:lnTo>
                <a:lnTo>
                  <a:pt x="0" y="394716"/>
                </a:lnTo>
                <a:lnTo>
                  <a:pt x="1891283" y="394716"/>
                </a:lnTo>
                <a:lnTo>
                  <a:pt x="18912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15690" y="4399788"/>
            <a:ext cx="463550" cy="295275"/>
          </a:xfrm>
          <a:custGeom>
            <a:avLst/>
            <a:gdLst/>
            <a:ahLst/>
            <a:cxnLst/>
            <a:rect l="l" t="t" r="r" b="b"/>
            <a:pathLst>
              <a:path w="463550" h="295275">
                <a:moveTo>
                  <a:pt x="217297" y="43434"/>
                </a:moveTo>
                <a:lnTo>
                  <a:pt x="217297" y="294843"/>
                </a:lnTo>
                <a:lnTo>
                  <a:pt x="463550" y="294843"/>
                </a:lnTo>
                <a:lnTo>
                  <a:pt x="463550" y="280365"/>
                </a:lnTo>
                <a:lnTo>
                  <a:pt x="246252" y="280365"/>
                </a:lnTo>
                <a:lnTo>
                  <a:pt x="231775" y="265887"/>
                </a:lnTo>
                <a:lnTo>
                  <a:pt x="246252" y="265887"/>
                </a:lnTo>
                <a:lnTo>
                  <a:pt x="246252" y="57912"/>
                </a:lnTo>
                <a:lnTo>
                  <a:pt x="231775" y="57912"/>
                </a:lnTo>
                <a:lnTo>
                  <a:pt x="217297" y="43434"/>
                </a:lnTo>
                <a:close/>
              </a:path>
              <a:path w="463550" h="295275">
                <a:moveTo>
                  <a:pt x="246252" y="265887"/>
                </a:moveTo>
                <a:lnTo>
                  <a:pt x="231775" y="265887"/>
                </a:lnTo>
                <a:lnTo>
                  <a:pt x="246252" y="280365"/>
                </a:lnTo>
                <a:lnTo>
                  <a:pt x="246252" y="265887"/>
                </a:lnTo>
                <a:close/>
              </a:path>
              <a:path w="463550" h="295275">
                <a:moveTo>
                  <a:pt x="463550" y="265887"/>
                </a:moveTo>
                <a:lnTo>
                  <a:pt x="246252" y="265887"/>
                </a:lnTo>
                <a:lnTo>
                  <a:pt x="246252" y="280365"/>
                </a:lnTo>
                <a:lnTo>
                  <a:pt x="463550" y="280365"/>
                </a:lnTo>
                <a:lnTo>
                  <a:pt x="463550" y="265887"/>
                </a:lnTo>
                <a:close/>
              </a:path>
              <a:path w="463550" h="295275">
                <a:moveTo>
                  <a:pt x="86868" y="0"/>
                </a:moveTo>
                <a:lnTo>
                  <a:pt x="0" y="43434"/>
                </a:lnTo>
                <a:lnTo>
                  <a:pt x="86868" y="86868"/>
                </a:lnTo>
                <a:lnTo>
                  <a:pt x="86868" y="57912"/>
                </a:lnTo>
                <a:lnTo>
                  <a:pt x="72389" y="57912"/>
                </a:lnTo>
                <a:lnTo>
                  <a:pt x="72389" y="28956"/>
                </a:lnTo>
                <a:lnTo>
                  <a:pt x="86868" y="28956"/>
                </a:lnTo>
                <a:lnTo>
                  <a:pt x="86868" y="0"/>
                </a:lnTo>
                <a:close/>
              </a:path>
              <a:path w="463550" h="295275">
                <a:moveTo>
                  <a:pt x="86868" y="28956"/>
                </a:moveTo>
                <a:lnTo>
                  <a:pt x="72389" y="28956"/>
                </a:lnTo>
                <a:lnTo>
                  <a:pt x="72389" y="57912"/>
                </a:lnTo>
                <a:lnTo>
                  <a:pt x="86868" y="57912"/>
                </a:lnTo>
                <a:lnTo>
                  <a:pt x="86868" y="28956"/>
                </a:lnTo>
                <a:close/>
              </a:path>
              <a:path w="463550" h="295275">
                <a:moveTo>
                  <a:pt x="246252" y="28956"/>
                </a:moveTo>
                <a:lnTo>
                  <a:pt x="86868" y="28956"/>
                </a:lnTo>
                <a:lnTo>
                  <a:pt x="86868" y="57912"/>
                </a:lnTo>
                <a:lnTo>
                  <a:pt x="217297" y="57912"/>
                </a:lnTo>
                <a:lnTo>
                  <a:pt x="217297" y="43434"/>
                </a:lnTo>
                <a:lnTo>
                  <a:pt x="246252" y="43434"/>
                </a:lnTo>
                <a:lnTo>
                  <a:pt x="246252" y="28956"/>
                </a:lnTo>
                <a:close/>
              </a:path>
              <a:path w="463550" h="295275">
                <a:moveTo>
                  <a:pt x="246252" y="43434"/>
                </a:moveTo>
                <a:lnTo>
                  <a:pt x="217297" y="43434"/>
                </a:lnTo>
                <a:lnTo>
                  <a:pt x="231775" y="57912"/>
                </a:lnTo>
                <a:lnTo>
                  <a:pt x="246252" y="57912"/>
                </a:lnTo>
                <a:lnTo>
                  <a:pt x="246252" y="434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078223" y="4482084"/>
            <a:ext cx="2070100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36195" marR="219710">
              <a:lnSpc>
                <a:spcPct val="100000"/>
              </a:lnSpc>
              <a:spcBef>
                <a:spcPts val="295"/>
              </a:spcBef>
            </a:pPr>
            <a:r>
              <a:rPr sz="1000" spc="-5" dirty="0">
                <a:latin typeface="Calibri"/>
                <a:cs typeface="Calibri"/>
              </a:rPr>
              <a:t>His technique, tools of cleaning are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not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optimal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4073652" y="3919728"/>
          <a:ext cx="4622163" cy="394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634"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He has too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many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furniture that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collect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more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dust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Analyze the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furniture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has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his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flat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08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3615690" y="4107179"/>
            <a:ext cx="463550" cy="379095"/>
          </a:xfrm>
          <a:custGeom>
            <a:avLst/>
            <a:gdLst/>
            <a:ahLst/>
            <a:cxnLst/>
            <a:rect l="l" t="t" r="r" b="b"/>
            <a:pathLst>
              <a:path w="463550" h="379095">
                <a:moveTo>
                  <a:pt x="86868" y="291719"/>
                </a:moveTo>
                <a:lnTo>
                  <a:pt x="0" y="335153"/>
                </a:lnTo>
                <a:lnTo>
                  <a:pt x="86868" y="378587"/>
                </a:lnTo>
                <a:lnTo>
                  <a:pt x="86868" y="349631"/>
                </a:lnTo>
                <a:lnTo>
                  <a:pt x="72389" y="349631"/>
                </a:lnTo>
                <a:lnTo>
                  <a:pt x="72389" y="320675"/>
                </a:lnTo>
                <a:lnTo>
                  <a:pt x="86868" y="320675"/>
                </a:lnTo>
                <a:lnTo>
                  <a:pt x="86868" y="291719"/>
                </a:lnTo>
                <a:close/>
              </a:path>
              <a:path w="463550" h="379095">
                <a:moveTo>
                  <a:pt x="86868" y="320675"/>
                </a:moveTo>
                <a:lnTo>
                  <a:pt x="72389" y="320675"/>
                </a:lnTo>
                <a:lnTo>
                  <a:pt x="72389" y="349631"/>
                </a:lnTo>
                <a:lnTo>
                  <a:pt x="86868" y="349631"/>
                </a:lnTo>
                <a:lnTo>
                  <a:pt x="86868" y="320675"/>
                </a:lnTo>
                <a:close/>
              </a:path>
              <a:path w="463550" h="379095">
                <a:moveTo>
                  <a:pt x="217297" y="320675"/>
                </a:moveTo>
                <a:lnTo>
                  <a:pt x="86868" y="320675"/>
                </a:lnTo>
                <a:lnTo>
                  <a:pt x="86868" y="349631"/>
                </a:lnTo>
                <a:lnTo>
                  <a:pt x="246252" y="349631"/>
                </a:lnTo>
                <a:lnTo>
                  <a:pt x="246252" y="335153"/>
                </a:lnTo>
                <a:lnTo>
                  <a:pt x="217297" y="335153"/>
                </a:lnTo>
                <a:lnTo>
                  <a:pt x="217297" y="320675"/>
                </a:lnTo>
                <a:close/>
              </a:path>
              <a:path w="463550" h="379095">
                <a:moveTo>
                  <a:pt x="463550" y="0"/>
                </a:moveTo>
                <a:lnTo>
                  <a:pt x="217297" y="0"/>
                </a:lnTo>
                <a:lnTo>
                  <a:pt x="217297" y="335153"/>
                </a:lnTo>
                <a:lnTo>
                  <a:pt x="231775" y="320675"/>
                </a:lnTo>
                <a:lnTo>
                  <a:pt x="246252" y="320675"/>
                </a:lnTo>
                <a:lnTo>
                  <a:pt x="246252" y="28956"/>
                </a:lnTo>
                <a:lnTo>
                  <a:pt x="231775" y="28956"/>
                </a:lnTo>
                <a:lnTo>
                  <a:pt x="246252" y="14478"/>
                </a:lnTo>
                <a:lnTo>
                  <a:pt x="463550" y="14478"/>
                </a:lnTo>
                <a:lnTo>
                  <a:pt x="463550" y="0"/>
                </a:lnTo>
                <a:close/>
              </a:path>
              <a:path w="463550" h="379095">
                <a:moveTo>
                  <a:pt x="246252" y="320675"/>
                </a:moveTo>
                <a:lnTo>
                  <a:pt x="231775" y="320675"/>
                </a:lnTo>
                <a:lnTo>
                  <a:pt x="217297" y="335153"/>
                </a:lnTo>
                <a:lnTo>
                  <a:pt x="246252" y="335153"/>
                </a:lnTo>
                <a:lnTo>
                  <a:pt x="246252" y="320675"/>
                </a:lnTo>
                <a:close/>
              </a:path>
              <a:path w="463550" h="379095">
                <a:moveTo>
                  <a:pt x="246252" y="14478"/>
                </a:moveTo>
                <a:lnTo>
                  <a:pt x="231775" y="28956"/>
                </a:lnTo>
                <a:lnTo>
                  <a:pt x="246252" y="28956"/>
                </a:lnTo>
                <a:lnTo>
                  <a:pt x="246252" y="14478"/>
                </a:lnTo>
                <a:close/>
              </a:path>
              <a:path w="463550" h="379095">
                <a:moveTo>
                  <a:pt x="463550" y="14478"/>
                </a:moveTo>
                <a:lnTo>
                  <a:pt x="246252" y="14478"/>
                </a:lnTo>
                <a:lnTo>
                  <a:pt x="246252" y="28956"/>
                </a:lnTo>
                <a:lnTo>
                  <a:pt x="463550" y="28956"/>
                </a:lnTo>
                <a:lnTo>
                  <a:pt x="463550" y="144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48578" y="4680965"/>
            <a:ext cx="482600" cy="0"/>
          </a:xfrm>
          <a:custGeom>
            <a:avLst/>
            <a:gdLst/>
            <a:ahLst/>
            <a:cxnLst/>
            <a:rect l="l" t="t" r="r" b="b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630923" y="4482084"/>
            <a:ext cx="2070100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36830" marR="243204">
              <a:lnSpc>
                <a:spcPct val="100000"/>
              </a:lnSpc>
              <a:spcBef>
                <a:spcPts val="420"/>
              </a:spcBef>
            </a:pPr>
            <a:r>
              <a:rPr sz="900" spc="-5" dirty="0">
                <a:latin typeface="Calibri"/>
                <a:cs typeface="Calibri"/>
              </a:rPr>
              <a:t>Analyze the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techniques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and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tools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used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along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with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labor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intensity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78223" y="2275332"/>
            <a:ext cx="2070100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36195" marR="173355">
              <a:lnSpc>
                <a:spcPct val="100000"/>
              </a:lnSpc>
              <a:spcBef>
                <a:spcPts val="285"/>
              </a:spcBef>
            </a:pPr>
            <a:r>
              <a:rPr sz="1000" spc="-5" dirty="0">
                <a:latin typeface="Calibri"/>
                <a:cs typeface="Calibri"/>
              </a:rPr>
              <a:t>He has too many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things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that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are not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used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15690" y="1740407"/>
            <a:ext cx="463550" cy="746760"/>
          </a:xfrm>
          <a:custGeom>
            <a:avLst/>
            <a:gdLst/>
            <a:ahLst/>
            <a:cxnLst/>
            <a:rect l="l" t="t" r="r" b="b"/>
            <a:pathLst>
              <a:path w="463550" h="746760">
                <a:moveTo>
                  <a:pt x="217297" y="43433"/>
                </a:moveTo>
                <a:lnTo>
                  <a:pt x="217297" y="746505"/>
                </a:lnTo>
                <a:lnTo>
                  <a:pt x="463550" y="746505"/>
                </a:lnTo>
                <a:lnTo>
                  <a:pt x="463550" y="732027"/>
                </a:lnTo>
                <a:lnTo>
                  <a:pt x="246252" y="732027"/>
                </a:lnTo>
                <a:lnTo>
                  <a:pt x="231775" y="717549"/>
                </a:lnTo>
                <a:lnTo>
                  <a:pt x="246252" y="717549"/>
                </a:lnTo>
                <a:lnTo>
                  <a:pt x="246252" y="57912"/>
                </a:lnTo>
                <a:lnTo>
                  <a:pt x="231775" y="57912"/>
                </a:lnTo>
                <a:lnTo>
                  <a:pt x="217297" y="43433"/>
                </a:lnTo>
                <a:close/>
              </a:path>
              <a:path w="463550" h="746760">
                <a:moveTo>
                  <a:pt x="246252" y="717549"/>
                </a:moveTo>
                <a:lnTo>
                  <a:pt x="231775" y="717549"/>
                </a:lnTo>
                <a:lnTo>
                  <a:pt x="246252" y="732027"/>
                </a:lnTo>
                <a:lnTo>
                  <a:pt x="246252" y="717549"/>
                </a:lnTo>
                <a:close/>
              </a:path>
              <a:path w="463550" h="746760">
                <a:moveTo>
                  <a:pt x="463550" y="717549"/>
                </a:moveTo>
                <a:lnTo>
                  <a:pt x="246252" y="717549"/>
                </a:lnTo>
                <a:lnTo>
                  <a:pt x="246252" y="732027"/>
                </a:lnTo>
                <a:lnTo>
                  <a:pt x="463550" y="732027"/>
                </a:lnTo>
                <a:lnTo>
                  <a:pt x="463550" y="717549"/>
                </a:lnTo>
                <a:close/>
              </a:path>
              <a:path w="463550" h="746760">
                <a:moveTo>
                  <a:pt x="86868" y="0"/>
                </a:moveTo>
                <a:lnTo>
                  <a:pt x="0" y="43433"/>
                </a:lnTo>
                <a:lnTo>
                  <a:pt x="86868" y="86867"/>
                </a:lnTo>
                <a:lnTo>
                  <a:pt x="86868" y="57912"/>
                </a:lnTo>
                <a:lnTo>
                  <a:pt x="72389" y="57912"/>
                </a:lnTo>
                <a:lnTo>
                  <a:pt x="72389" y="28955"/>
                </a:lnTo>
                <a:lnTo>
                  <a:pt x="86868" y="28955"/>
                </a:lnTo>
                <a:lnTo>
                  <a:pt x="86868" y="0"/>
                </a:lnTo>
                <a:close/>
              </a:path>
              <a:path w="463550" h="746760">
                <a:moveTo>
                  <a:pt x="86868" y="28955"/>
                </a:moveTo>
                <a:lnTo>
                  <a:pt x="72389" y="28955"/>
                </a:lnTo>
                <a:lnTo>
                  <a:pt x="72389" y="57912"/>
                </a:lnTo>
                <a:lnTo>
                  <a:pt x="86868" y="57912"/>
                </a:lnTo>
                <a:lnTo>
                  <a:pt x="86868" y="28955"/>
                </a:lnTo>
                <a:close/>
              </a:path>
              <a:path w="463550" h="746760">
                <a:moveTo>
                  <a:pt x="246252" y="28955"/>
                </a:moveTo>
                <a:lnTo>
                  <a:pt x="86868" y="28955"/>
                </a:lnTo>
                <a:lnTo>
                  <a:pt x="86868" y="57912"/>
                </a:lnTo>
                <a:lnTo>
                  <a:pt x="217297" y="57912"/>
                </a:lnTo>
                <a:lnTo>
                  <a:pt x="217297" y="43433"/>
                </a:lnTo>
                <a:lnTo>
                  <a:pt x="246252" y="43433"/>
                </a:lnTo>
                <a:lnTo>
                  <a:pt x="246252" y="28955"/>
                </a:lnTo>
                <a:close/>
              </a:path>
              <a:path w="463550" h="746760">
                <a:moveTo>
                  <a:pt x="246252" y="43433"/>
                </a:moveTo>
                <a:lnTo>
                  <a:pt x="217297" y="43433"/>
                </a:lnTo>
                <a:lnTo>
                  <a:pt x="231775" y="57912"/>
                </a:lnTo>
                <a:lnTo>
                  <a:pt x="246252" y="57912"/>
                </a:lnTo>
                <a:lnTo>
                  <a:pt x="246252" y="434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630923" y="2275332"/>
            <a:ext cx="2070100" cy="3937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52069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409"/>
              </a:spcBef>
            </a:pPr>
            <a:r>
              <a:rPr sz="900" spc="-5" dirty="0">
                <a:latin typeface="Calibri"/>
                <a:cs typeface="Calibri"/>
              </a:rPr>
              <a:t>Analyze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what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percentage</a:t>
            </a:r>
            <a:r>
              <a:rPr sz="900" dirty="0">
                <a:latin typeface="Calibri"/>
                <a:cs typeface="Calibri"/>
              </a:rPr>
              <a:t> of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clothes,</a:t>
            </a:r>
            <a:endParaRPr sz="900">
              <a:latin typeface="Calibri"/>
              <a:cs typeface="Calibri"/>
            </a:endParaRPr>
          </a:p>
          <a:p>
            <a:pPr marL="36830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gadgets, dishes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etc.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he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uses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148578" y="2472689"/>
            <a:ext cx="482600" cy="0"/>
          </a:xfrm>
          <a:custGeom>
            <a:avLst/>
            <a:gdLst/>
            <a:ahLst/>
            <a:cxnLst/>
            <a:rect l="l" t="t" r="r" b="b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2771" y="1836242"/>
            <a:ext cx="28111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/>
              <a:t>Priorities</a:t>
            </a:r>
            <a:endParaRPr sz="60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35179"/>
            <a:ext cx="121920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Priorities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69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75458" y="1290660"/>
            <a:ext cx="4885055" cy="17418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4F81BC"/>
              </a:buClr>
              <a:buSzPct val="128947"/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1900" b="1" spc="-5" dirty="0">
                <a:latin typeface="Arial"/>
                <a:cs typeface="Arial"/>
              </a:rPr>
              <a:t>FCFS –</a:t>
            </a:r>
            <a:r>
              <a:rPr sz="1900" b="1" spc="10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First</a:t>
            </a:r>
            <a:r>
              <a:rPr sz="1900" b="1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Come</a:t>
            </a:r>
            <a:r>
              <a:rPr sz="1900" b="1" spc="5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First</a:t>
            </a:r>
            <a:r>
              <a:rPr sz="1900" b="1" spc="10" dirty="0">
                <a:latin typeface="Arial"/>
                <a:cs typeface="Arial"/>
              </a:rPr>
              <a:t> </a:t>
            </a:r>
            <a:r>
              <a:rPr sz="1900" b="1" spc="-15" dirty="0">
                <a:latin typeface="Arial"/>
                <a:cs typeface="Arial"/>
              </a:rPr>
              <a:t>Served</a:t>
            </a:r>
            <a:r>
              <a:rPr sz="1900" b="1" spc="6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(FIFO)</a:t>
            </a:r>
            <a:endParaRPr sz="19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250"/>
              </a:spcBef>
              <a:buClr>
                <a:srgbClr val="4F81BC"/>
              </a:buClr>
              <a:buSzPct val="128947"/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1900" b="1" spc="-5" dirty="0">
                <a:latin typeface="Arial"/>
                <a:cs typeface="Arial"/>
              </a:rPr>
              <a:t>LCFS –</a:t>
            </a:r>
            <a:r>
              <a:rPr sz="1900" b="1" spc="10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Last</a:t>
            </a:r>
            <a:r>
              <a:rPr sz="1900" b="1" spc="5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Come</a:t>
            </a:r>
            <a:r>
              <a:rPr sz="1900" b="1" spc="25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First</a:t>
            </a:r>
            <a:r>
              <a:rPr sz="1900" b="1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Served</a:t>
            </a:r>
            <a:r>
              <a:rPr sz="1900" b="1" spc="55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(LIFO)</a:t>
            </a:r>
            <a:endParaRPr sz="19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260"/>
              </a:spcBef>
              <a:buClr>
                <a:srgbClr val="4F81BC"/>
              </a:buClr>
              <a:buSzPct val="128947"/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1900" b="1" spc="-5" dirty="0">
                <a:latin typeface="Arial"/>
                <a:cs typeface="Arial"/>
              </a:rPr>
              <a:t>Due</a:t>
            </a:r>
            <a:r>
              <a:rPr sz="1900" b="1" spc="-30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Date</a:t>
            </a:r>
            <a:endParaRPr sz="19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250"/>
              </a:spcBef>
              <a:buClr>
                <a:srgbClr val="4F81BC"/>
              </a:buClr>
              <a:buSzPct val="128947"/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1900" b="1" spc="-5" dirty="0">
                <a:latin typeface="Arial"/>
                <a:cs typeface="Arial"/>
              </a:rPr>
              <a:t>SOT – Shortest</a:t>
            </a:r>
            <a:r>
              <a:rPr sz="1900" b="1" spc="25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Operating </a:t>
            </a:r>
            <a:r>
              <a:rPr sz="1900" b="1" spc="-15" dirty="0">
                <a:latin typeface="Arial"/>
                <a:cs typeface="Arial"/>
              </a:rPr>
              <a:t>Time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17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257925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latin typeface="Calibri"/>
                <a:cs typeface="Calibri"/>
              </a:rPr>
              <a:t>He </a:t>
            </a:r>
            <a:r>
              <a:rPr sz="1700" b="1" spc="-5" dirty="0">
                <a:latin typeface="Calibri"/>
                <a:cs typeface="Calibri"/>
              </a:rPr>
              <a:t>will help John find out the </a:t>
            </a:r>
            <a:r>
              <a:rPr sz="1700" b="1" dirty="0">
                <a:latin typeface="Calibri"/>
                <a:cs typeface="Calibri"/>
              </a:rPr>
              <a:t>main </a:t>
            </a:r>
            <a:r>
              <a:rPr sz="1700" b="1" spc="-5" dirty="0">
                <a:latin typeface="Calibri"/>
                <a:cs typeface="Calibri"/>
              </a:rPr>
              <a:t>reasons 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why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his flat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is so 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dirty</a:t>
            </a:r>
            <a:r>
              <a:rPr sz="1700" b="1" spc="-20" dirty="0">
                <a:latin typeface="Calibri"/>
                <a:cs typeface="Calibri"/>
              </a:rPr>
              <a:t>. </a:t>
            </a:r>
            <a:r>
              <a:rPr sz="1700" b="1" spc="-10" dirty="0">
                <a:latin typeface="Calibri"/>
                <a:cs typeface="Calibri"/>
              </a:rPr>
              <a:t>For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that we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will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use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issue</a:t>
            </a:r>
            <a:r>
              <a:rPr sz="1700" b="1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tree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58261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What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do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depending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on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rules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use?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15255" y="827532"/>
            <a:ext cx="937260" cy="26543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0" rIns="0" bIns="0" rtlCol="0">
            <a:spAutoFit/>
          </a:bodyPr>
          <a:lstStyle/>
          <a:p>
            <a:pPr marL="251460">
              <a:lnSpc>
                <a:spcPts val="2005"/>
              </a:lnSpc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FCFS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67284" y="1395983"/>
          <a:ext cx="8892535" cy="2061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6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62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32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46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1462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3725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6764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93599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63651">
                <a:tc>
                  <a:txBody>
                    <a:bodyPr/>
                    <a:lstStyle/>
                    <a:p>
                      <a:pPr marL="203835" indent="-172720">
                        <a:lnSpc>
                          <a:spcPts val="1530"/>
                        </a:lnSpc>
                        <a:spcBef>
                          <a:spcPts val="445"/>
                        </a:spcBef>
                        <a:buFont typeface="Wingdings"/>
                        <a:buChar char=""/>
                        <a:tabLst>
                          <a:tab pos="204470" algn="l"/>
                        </a:tabLst>
                      </a:pPr>
                      <a:r>
                        <a:rPr sz="1300" spc="-15" dirty="0">
                          <a:latin typeface="Calibri"/>
                          <a:cs typeface="Calibri"/>
                        </a:rPr>
                        <a:t>Write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blog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post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6515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ts val="1530"/>
                        </a:lnSpc>
                        <a:spcBef>
                          <a:spcPts val="44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5651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530"/>
                        </a:lnSpc>
                        <a:spcBef>
                          <a:spcPts val="445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01.04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6515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ts val="1530"/>
                        </a:lnSpc>
                        <a:spcBef>
                          <a:spcPts val="44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5651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530"/>
                        </a:lnSpc>
                        <a:spcBef>
                          <a:spcPts val="445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10.04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6515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ts val="1530"/>
                        </a:lnSpc>
                        <a:spcBef>
                          <a:spcPts val="44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5651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530"/>
                        </a:lnSpc>
                        <a:spcBef>
                          <a:spcPts val="445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120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6515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7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7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97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9BBA5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7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9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572">
                <a:tc>
                  <a:txBody>
                    <a:bodyPr/>
                    <a:lstStyle/>
                    <a:p>
                      <a:pPr marL="203835" indent="-172720">
                        <a:lnSpc>
                          <a:spcPct val="100000"/>
                        </a:lnSpc>
                        <a:spcBef>
                          <a:spcPts val="355"/>
                        </a:spcBef>
                        <a:buFont typeface="Wingdings"/>
                        <a:buChar char=""/>
                        <a:tabLst>
                          <a:tab pos="204470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Analyze</a:t>
                      </a:r>
                      <a:r>
                        <a:rPr sz="13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sales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01.04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04.04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30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89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89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989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9BBA5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89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9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771">
                <a:tc>
                  <a:txBody>
                    <a:bodyPr/>
                    <a:lstStyle/>
                    <a:p>
                      <a:pPr marL="203835">
                        <a:lnSpc>
                          <a:spcPts val="1375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results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175">
                <a:tc>
                  <a:txBody>
                    <a:bodyPr/>
                    <a:lstStyle/>
                    <a:p>
                      <a:pPr marL="203835" indent="-172720">
                        <a:lnSpc>
                          <a:spcPts val="1535"/>
                        </a:lnSpc>
                        <a:spcBef>
                          <a:spcPts val="455"/>
                        </a:spcBef>
                        <a:buFont typeface="Wingdings"/>
                        <a:buChar char=""/>
                        <a:tabLst>
                          <a:tab pos="204470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Send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email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ts val="1535"/>
                        </a:lnSpc>
                        <a:spcBef>
                          <a:spcPts val="45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535"/>
                        </a:lnSpc>
                        <a:spcBef>
                          <a:spcPts val="455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02.04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ts val="1535"/>
                        </a:lnSpc>
                        <a:spcBef>
                          <a:spcPts val="45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535"/>
                        </a:lnSpc>
                        <a:spcBef>
                          <a:spcPts val="455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09.04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ts val="1535"/>
                        </a:lnSpc>
                        <a:spcBef>
                          <a:spcPts val="45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535"/>
                        </a:lnSpc>
                        <a:spcBef>
                          <a:spcPts val="4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89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89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989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9BBA5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89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9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04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03835" indent="-1727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Wingdings"/>
                        <a:buChar char=""/>
                        <a:tabLst>
                          <a:tab pos="204470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Read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articles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4064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02.04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4064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11.04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4064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1270" marB="0"/>
                </a:tc>
                <a:tc gridSpan="8"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180"/>
                        </a:spcBef>
                        <a:tabLst>
                          <a:tab pos="1175385" algn="l"/>
                          <a:tab pos="2327275" algn="l"/>
                          <a:tab pos="3479800" algn="l"/>
                          <a:tab pos="4583430" algn="l"/>
                        </a:tabLst>
                      </a:pPr>
                      <a:r>
                        <a:rPr sz="1950" spc="-7" baseline="-12820" dirty="0">
                          <a:latin typeface="Calibri"/>
                          <a:cs typeface="Calibri"/>
                        </a:rPr>
                        <a:t>25	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	2	5	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4986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278">
                <a:tc>
                  <a:txBody>
                    <a:bodyPr/>
                    <a:lstStyle/>
                    <a:p>
                      <a:pPr marL="203835" indent="-172720">
                        <a:lnSpc>
                          <a:spcPts val="1525"/>
                        </a:lnSpc>
                        <a:spcBef>
                          <a:spcPts val="919"/>
                        </a:spcBef>
                        <a:buFont typeface="Wingdings"/>
                        <a:buChar char=""/>
                        <a:tabLst>
                          <a:tab pos="204470" algn="l"/>
                        </a:tabLst>
                      </a:pPr>
                      <a:r>
                        <a:rPr sz="1300" spc="-20" dirty="0">
                          <a:latin typeface="Calibri"/>
                          <a:cs typeface="Calibri"/>
                        </a:rPr>
                        <a:t>Pay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for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cable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TV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6839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ts val="1525"/>
                        </a:lnSpc>
                        <a:spcBef>
                          <a:spcPts val="919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116839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525"/>
                        </a:lnSpc>
                        <a:spcBef>
                          <a:spcPts val="919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03.04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6839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ts val="1525"/>
                        </a:lnSpc>
                        <a:spcBef>
                          <a:spcPts val="919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116839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525"/>
                        </a:lnSpc>
                        <a:spcBef>
                          <a:spcPts val="919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04.04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6839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ts val="1525"/>
                        </a:lnSpc>
                        <a:spcBef>
                          <a:spcPts val="919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116839" marB="0"/>
                </a:tc>
                <a:tc gridSpan="8"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1175385" algn="l"/>
                          <a:tab pos="2327275" algn="l"/>
                          <a:tab pos="3479800" algn="l"/>
                          <a:tab pos="4583430" algn="l"/>
                        </a:tabLst>
                      </a:pPr>
                      <a:r>
                        <a:rPr sz="1950" spc="-7" baseline="-12820" dirty="0">
                          <a:latin typeface="Calibri"/>
                          <a:cs typeface="Calibri"/>
                        </a:rPr>
                        <a:t>4	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	1	2	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51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86334" y="982472"/>
            <a:ext cx="320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10" dirty="0">
                <a:latin typeface="Calibri"/>
                <a:cs typeface="Calibri"/>
              </a:rPr>
              <a:t>T</a:t>
            </a:r>
            <a:r>
              <a:rPr sz="1300" b="1" spc="-10" dirty="0">
                <a:latin typeface="Calibri"/>
                <a:cs typeface="Calibri"/>
              </a:rPr>
              <a:t>a</a:t>
            </a:r>
            <a:r>
              <a:rPr sz="1300" b="1" spc="-5" dirty="0">
                <a:latin typeface="Calibri"/>
                <a:cs typeface="Calibri"/>
              </a:rPr>
              <a:t>sk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0633" y="820928"/>
            <a:ext cx="52705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latin typeface="Calibri"/>
                <a:cs typeface="Calibri"/>
              </a:rPr>
              <a:t>When </a:t>
            </a:r>
            <a:r>
              <a:rPr sz="1300" b="1" spc="-5" dirty="0">
                <a:latin typeface="Calibri"/>
                <a:cs typeface="Calibri"/>
              </a:rPr>
              <a:t> it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spc="-20" dirty="0">
                <a:latin typeface="Calibri"/>
                <a:cs typeface="Calibri"/>
              </a:rPr>
              <a:t>c</a:t>
            </a:r>
            <a:r>
              <a:rPr sz="1300" b="1" spc="-10" dirty="0">
                <a:latin typeface="Calibri"/>
                <a:cs typeface="Calibri"/>
              </a:rPr>
              <a:t>ame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7004" y="982472"/>
            <a:ext cx="6343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latin typeface="Calibri"/>
                <a:cs typeface="Calibri"/>
              </a:rPr>
              <a:t>Dea</a:t>
            </a:r>
            <a:r>
              <a:rPr sz="1300" b="1" spc="-5" dirty="0">
                <a:latin typeface="Calibri"/>
                <a:cs typeface="Calibri"/>
              </a:rPr>
              <a:t>dline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15258" y="488061"/>
            <a:ext cx="36385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5" dirty="0">
                <a:latin typeface="Calibri"/>
                <a:cs typeface="Calibri"/>
              </a:rPr>
              <a:t>T</a:t>
            </a:r>
            <a:r>
              <a:rPr sz="1300" b="1" spc="-5" dirty="0">
                <a:latin typeface="Calibri"/>
                <a:cs typeface="Calibri"/>
              </a:rPr>
              <a:t>i</a:t>
            </a:r>
            <a:r>
              <a:rPr sz="1300" b="1" spc="-10" dirty="0">
                <a:latin typeface="Calibri"/>
                <a:cs typeface="Calibri"/>
              </a:rPr>
              <a:t>me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15258" y="686180"/>
            <a:ext cx="800100" cy="63309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algn="just">
              <a:lnSpc>
                <a:spcPct val="103499"/>
              </a:lnSpc>
              <a:spcBef>
                <a:spcPts val="40"/>
              </a:spcBef>
            </a:pPr>
            <a:r>
              <a:rPr sz="1300" b="1" spc="-5" dirty="0">
                <a:latin typeface="Calibri"/>
                <a:cs typeface="Calibri"/>
              </a:rPr>
              <a:t>needed </a:t>
            </a:r>
            <a:r>
              <a:rPr sz="1300" b="1" spc="-15" dirty="0">
                <a:latin typeface="Calibri"/>
                <a:cs typeface="Calibri"/>
              </a:rPr>
              <a:t>for </a:t>
            </a:r>
            <a:r>
              <a:rPr sz="1300" b="1" spc="-280" dirty="0">
                <a:latin typeface="Calibri"/>
                <a:cs typeface="Calibri"/>
              </a:rPr>
              <a:t> </a:t>
            </a:r>
            <a:r>
              <a:rPr sz="1300" b="1" spc="-20" dirty="0">
                <a:latin typeface="Calibri"/>
                <a:cs typeface="Calibri"/>
              </a:rPr>
              <a:t>c</a:t>
            </a:r>
            <a:r>
              <a:rPr sz="1300" b="1" spc="-5" dirty="0">
                <a:latin typeface="Calibri"/>
                <a:cs typeface="Calibri"/>
              </a:rPr>
              <a:t>omp</a:t>
            </a:r>
            <a:r>
              <a:rPr sz="1300" b="1" dirty="0">
                <a:latin typeface="Calibri"/>
                <a:cs typeface="Calibri"/>
              </a:rPr>
              <a:t>l</a:t>
            </a:r>
            <a:r>
              <a:rPr sz="1300" b="1" spc="-25" dirty="0">
                <a:latin typeface="Calibri"/>
                <a:cs typeface="Calibri"/>
              </a:rPr>
              <a:t>e</a:t>
            </a:r>
            <a:r>
              <a:rPr sz="1300" b="1" spc="-10" dirty="0">
                <a:latin typeface="Calibri"/>
                <a:cs typeface="Calibri"/>
              </a:rPr>
              <a:t>t</a:t>
            </a:r>
            <a:r>
              <a:rPr sz="1300" b="1" spc="-5" dirty="0">
                <a:latin typeface="Calibri"/>
                <a:cs typeface="Calibri"/>
              </a:rPr>
              <a:t>ion  In</a:t>
            </a:r>
            <a:r>
              <a:rPr sz="1300" b="1" spc="-25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minutes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5447" y="1296924"/>
            <a:ext cx="8736965" cy="0"/>
          </a:xfrm>
          <a:custGeom>
            <a:avLst/>
            <a:gdLst/>
            <a:ahLst/>
            <a:cxnLst/>
            <a:rect l="l" t="t" r="r" b="b"/>
            <a:pathLst>
              <a:path w="8736965">
                <a:moveTo>
                  <a:pt x="0" y="0"/>
                </a:moveTo>
                <a:lnTo>
                  <a:pt x="8736965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15255" y="2712720"/>
            <a:ext cx="937260" cy="265430"/>
          </a:xfrm>
          <a:custGeom>
            <a:avLst/>
            <a:gdLst/>
            <a:ahLst/>
            <a:cxnLst/>
            <a:rect l="l" t="t" r="r" b="b"/>
            <a:pathLst>
              <a:path w="937260" h="265430">
                <a:moveTo>
                  <a:pt x="937260" y="0"/>
                </a:moveTo>
                <a:lnTo>
                  <a:pt x="0" y="0"/>
                </a:lnTo>
                <a:lnTo>
                  <a:pt x="0" y="265175"/>
                </a:lnTo>
                <a:lnTo>
                  <a:pt x="937260" y="265175"/>
                </a:lnTo>
                <a:lnTo>
                  <a:pt x="937260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15255" y="3169920"/>
            <a:ext cx="937260" cy="265430"/>
          </a:xfrm>
          <a:custGeom>
            <a:avLst/>
            <a:gdLst/>
            <a:ahLst/>
            <a:cxnLst/>
            <a:rect l="l" t="t" r="r" b="b"/>
            <a:pathLst>
              <a:path w="937260" h="265429">
                <a:moveTo>
                  <a:pt x="937260" y="0"/>
                </a:moveTo>
                <a:lnTo>
                  <a:pt x="0" y="0"/>
                </a:lnTo>
                <a:lnTo>
                  <a:pt x="0" y="265175"/>
                </a:lnTo>
                <a:lnTo>
                  <a:pt x="937260" y="265175"/>
                </a:lnTo>
                <a:lnTo>
                  <a:pt x="937260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67400" y="827532"/>
            <a:ext cx="937260" cy="26543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0" rIns="0" bIns="0" rtlCol="0">
            <a:spAutoFit/>
          </a:bodyPr>
          <a:lstStyle/>
          <a:p>
            <a:pPr marL="257810">
              <a:lnSpc>
                <a:spcPts val="2005"/>
              </a:lnSpc>
            </a:pP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LCFS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0" y="2712720"/>
            <a:ext cx="937260" cy="265430"/>
          </a:xfrm>
          <a:custGeom>
            <a:avLst/>
            <a:gdLst/>
            <a:ahLst/>
            <a:cxnLst/>
            <a:rect l="l" t="t" r="r" b="b"/>
            <a:pathLst>
              <a:path w="937259" h="265430">
                <a:moveTo>
                  <a:pt x="937259" y="0"/>
                </a:moveTo>
                <a:lnTo>
                  <a:pt x="0" y="0"/>
                </a:lnTo>
                <a:lnTo>
                  <a:pt x="0" y="265175"/>
                </a:lnTo>
                <a:lnTo>
                  <a:pt x="937259" y="265175"/>
                </a:lnTo>
                <a:lnTo>
                  <a:pt x="937259" y="0"/>
                </a:lnTo>
                <a:close/>
              </a:path>
            </a:pathLst>
          </a:custGeom>
          <a:solidFill>
            <a:srgbClr val="D995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67400" y="3169920"/>
            <a:ext cx="937260" cy="265430"/>
          </a:xfrm>
          <a:custGeom>
            <a:avLst/>
            <a:gdLst/>
            <a:ahLst/>
            <a:cxnLst/>
            <a:rect l="l" t="t" r="r" b="b"/>
            <a:pathLst>
              <a:path w="937259" h="265429">
                <a:moveTo>
                  <a:pt x="937259" y="0"/>
                </a:moveTo>
                <a:lnTo>
                  <a:pt x="0" y="0"/>
                </a:lnTo>
                <a:lnTo>
                  <a:pt x="0" y="265175"/>
                </a:lnTo>
                <a:lnTo>
                  <a:pt x="937259" y="265175"/>
                </a:lnTo>
                <a:lnTo>
                  <a:pt x="937259" y="0"/>
                </a:lnTo>
                <a:close/>
              </a:path>
            </a:pathLst>
          </a:custGeom>
          <a:solidFill>
            <a:srgbClr val="D995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019543" y="827532"/>
            <a:ext cx="937260" cy="265430"/>
          </a:xfrm>
          <a:prstGeom prst="rect">
            <a:avLst/>
          </a:prstGeom>
          <a:solidFill>
            <a:srgbClr val="77923B"/>
          </a:solidFill>
        </p:spPr>
        <p:txBody>
          <a:bodyPr vert="horz" wrap="square" lIns="0" tIns="0" rIns="0" bIns="0" rtlCol="0">
            <a:spAutoFit/>
          </a:bodyPr>
          <a:lstStyle/>
          <a:p>
            <a:pPr marL="94615">
              <a:lnSpc>
                <a:spcPts val="1905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Deadline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19543" y="2712720"/>
            <a:ext cx="937260" cy="265430"/>
          </a:xfrm>
          <a:custGeom>
            <a:avLst/>
            <a:gdLst/>
            <a:ahLst/>
            <a:cxnLst/>
            <a:rect l="l" t="t" r="r" b="b"/>
            <a:pathLst>
              <a:path w="937259" h="265430">
                <a:moveTo>
                  <a:pt x="937259" y="0"/>
                </a:moveTo>
                <a:lnTo>
                  <a:pt x="0" y="0"/>
                </a:lnTo>
                <a:lnTo>
                  <a:pt x="0" y="265175"/>
                </a:lnTo>
                <a:lnTo>
                  <a:pt x="937259" y="265175"/>
                </a:lnTo>
                <a:lnTo>
                  <a:pt x="93725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19543" y="3169920"/>
            <a:ext cx="937260" cy="265430"/>
          </a:xfrm>
          <a:custGeom>
            <a:avLst/>
            <a:gdLst/>
            <a:ahLst/>
            <a:cxnLst/>
            <a:rect l="l" t="t" r="r" b="b"/>
            <a:pathLst>
              <a:path w="937259" h="265429">
                <a:moveTo>
                  <a:pt x="937259" y="0"/>
                </a:moveTo>
                <a:lnTo>
                  <a:pt x="0" y="0"/>
                </a:lnTo>
                <a:lnTo>
                  <a:pt x="0" y="265175"/>
                </a:lnTo>
                <a:lnTo>
                  <a:pt x="937259" y="265175"/>
                </a:lnTo>
                <a:lnTo>
                  <a:pt x="93725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24443" y="827532"/>
            <a:ext cx="935990" cy="265430"/>
          </a:xfrm>
          <a:custGeom>
            <a:avLst/>
            <a:gdLst/>
            <a:ahLst/>
            <a:cxnLst/>
            <a:rect l="l" t="t" r="r" b="b"/>
            <a:pathLst>
              <a:path w="935990" h="265430">
                <a:moveTo>
                  <a:pt x="935736" y="0"/>
                </a:moveTo>
                <a:lnTo>
                  <a:pt x="0" y="0"/>
                </a:lnTo>
                <a:lnTo>
                  <a:pt x="0" y="265175"/>
                </a:lnTo>
                <a:lnTo>
                  <a:pt x="935736" y="265175"/>
                </a:lnTo>
                <a:lnTo>
                  <a:pt x="935736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416543" y="813308"/>
            <a:ext cx="3549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600" b="1" spc="-4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124443" y="2712720"/>
            <a:ext cx="935990" cy="265430"/>
          </a:xfrm>
          <a:custGeom>
            <a:avLst/>
            <a:gdLst/>
            <a:ahLst/>
            <a:cxnLst/>
            <a:rect l="l" t="t" r="r" b="b"/>
            <a:pathLst>
              <a:path w="935990" h="265430">
                <a:moveTo>
                  <a:pt x="935736" y="0"/>
                </a:moveTo>
                <a:lnTo>
                  <a:pt x="0" y="0"/>
                </a:lnTo>
                <a:lnTo>
                  <a:pt x="0" y="265175"/>
                </a:lnTo>
                <a:lnTo>
                  <a:pt x="935736" y="265175"/>
                </a:lnTo>
                <a:lnTo>
                  <a:pt x="935736" y="0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24443" y="3169920"/>
            <a:ext cx="935990" cy="265430"/>
          </a:xfrm>
          <a:custGeom>
            <a:avLst/>
            <a:gdLst/>
            <a:ahLst/>
            <a:cxnLst/>
            <a:rect l="l" t="t" r="r" b="b"/>
            <a:pathLst>
              <a:path w="935990" h="265429">
                <a:moveTo>
                  <a:pt x="935736" y="0"/>
                </a:moveTo>
                <a:lnTo>
                  <a:pt x="0" y="0"/>
                </a:lnTo>
                <a:lnTo>
                  <a:pt x="0" y="265175"/>
                </a:lnTo>
                <a:lnTo>
                  <a:pt x="935736" y="265175"/>
                </a:lnTo>
                <a:lnTo>
                  <a:pt x="935736" y="0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70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78073" y="1975180"/>
            <a:ext cx="381889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/>
              <a:t>Benchmarks</a:t>
            </a:r>
            <a:endParaRPr sz="60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72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8296" y="35179"/>
            <a:ext cx="3745229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20" dirty="0">
                <a:solidFill>
                  <a:srgbClr val="006FC0"/>
                </a:solidFill>
                <a:latin typeface="Calibri"/>
                <a:cs typeface="Calibri"/>
              </a:rPr>
              <a:t>Why </a:t>
            </a:r>
            <a:r>
              <a:rPr sz="2500" b="1" spc="-15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5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need</a:t>
            </a:r>
            <a:r>
              <a:rPr sz="25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benchmarks?</a:t>
            </a:r>
            <a:endParaRPr sz="25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601477" y="607378"/>
            <a:ext cx="3130550" cy="2866390"/>
            <a:chOff x="3601477" y="607378"/>
            <a:chExt cx="3130550" cy="28663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01477" y="607378"/>
              <a:ext cx="2374037" cy="27620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1059" y="2139695"/>
              <a:ext cx="865632" cy="1333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2515" y="1557528"/>
              <a:ext cx="1078991" cy="180746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12713" y="2023417"/>
            <a:ext cx="825453" cy="132210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73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41497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There are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2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types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benchmarks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74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7868" y="850391"/>
            <a:ext cx="3961129" cy="43307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641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Internal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33544" y="850391"/>
            <a:ext cx="408749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641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External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0136" y="1499895"/>
            <a:ext cx="3474085" cy="104838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439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Based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on </a:t>
            </a:r>
            <a:r>
              <a:rPr sz="1300" spc="-10" dirty="0">
                <a:latin typeface="Calibri"/>
                <a:cs typeface="Calibri"/>
              </a:rPr>
              <a:t>previous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execution</a:t>
            </a:r>
            <a:endParaRPr sz="13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335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Extremely</a:t>
            </a:r>
            <a:r>
              <a:rPr sz="1300" spc="28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comparable</a:t>
            </a:r>
            <a:endParaRPr sz="13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70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15" dirty="0">
                <a:latin typeface="Calibri"/>
                <a:cs typeface="Calibri"/>
              </a:rPr>
              <a:t>Very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reliable</a:t>
            </a:r>
            <a:endParaRPr sz="13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65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10" dirty="0">
                <a:latin typeface="Calibri"/>
                <a:cs typeface="Calibri"/>
              </a:rPr>
              <a:t>Detailed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–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can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be</a:t>
            </a:r>
            <a:r>
              <a:rPr sz="1300" spc="3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put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for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each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and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every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activity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13553" y="1499895"/>
            <a:ext cx="3447415" cy="176847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439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Based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on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some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external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source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(i.e.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reports)</a:t>
            </a:r>
            <a:endParaRPr sz="13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335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Not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that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easily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comparable</a:t>
            </a:r>
            <a:endParaRPr sz="13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70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10" dirty="0">
                <a:latin typeface="Calibri"/>
                <a:cs typeface="Calibri"/>
              </a:rPr>
              <a:t>They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to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be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treated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with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caution</a:t>
            </a:r>
            <a:endParaRPr sz="13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65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Only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for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chosen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amount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of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activities</a:t>
            </a:r>
            <a:endParaRPr sz="13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990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Can give </a:t>
            </a:r>
            <a:r>
              <a:rPr sz="1300" spc="-10" dirty="0">
                <a:latin typeface="Calibri"/>
                <a:cs typeface="Calibri"/>
              </a:rPr>
              <a:t>you </a:t>
            </a:r>
            <a:r>
              <a:rPr sz="1300" spc="-15" dirty="0">
                <a:latin typeface="Calibri"/>
                <a:cs typeface="Calibri"/>
              </a:rPr>
              <a:t>food for </a:t>
            </a:r>
            <a:r>
              <a:rPr sz="1300" spc="-10" dirty="0">
                <a:latin typeface="Calibri"/>
                <a:cs typeface="Calibri"/>
              </a:rPr>
              <a:t>drastic improvements</a:t>
            </a:r>
            <a:r>
              <a:rPr sz="1300" spc="-5" dirty="0">
                <a:latin typeface="Calibri"/>
                <a:cs typeface="Calibri"/>
              </a:rPr>
              <a:t> - </a:t>
            </a:r>
            <a:r>
              <a:rPr sz="1300" spc="-10" dirty="0">
                <a:latin typeface="Calibri"/>
                <a:cs typeface="Calibri"/>
              </a:rPr>
              <a:t>by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analyzing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them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you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can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find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totally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different </a:t>
            </a:r>
            <a:r>
              <a:rPr sz="1300" spc="-5" dirty="0">
                <a:latin typeface="Calibri"/>
                <a:cs typeface="Calibri"/>
              </a:rPr>
              <a:t> method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of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working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4155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By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comparing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your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results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benchmarks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decide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what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to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improve,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work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75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83964" y="827532"/>
            <a:ext cx="935990" cy="26543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0" rIns="0" bIns="0" rtlCol="0">
            <a:spAutoFit/>
          </a:bodyPr>
          <a:lstStyle/>
          <a:p>
            <a:pPr marL="138430">
              <a:lnSpc>
                <a:spcPts val="1905"/>
              </a:lnSpc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Internal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67284" y="1287780"/>
          <a:ext cx="8941431" cy="27124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3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5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387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6573">
                <a:tc>
                  <a:txBody>
                    <a:bodyPr/>
                    <a:lstStyle/>
                    <a:p>
                      <a:pPr marL="203835" indent="-172720">
                        <a:lnSpc>
                          <a:spcPts val="1540"/>
                        </a:lnSpc>
                        <a:spcBef>
                          <a:spcPts val="455"/>
                        </a:spcBef>
                        <a:buFont typeface="Wingdings"/>
                        <a:buChar char=""/>
                        <a:tabLst>
                          <a:tab pos="204470" algn="l"/>
                        </a:tabLst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Salary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L="353695" indent="-172720">
                        <a:lnSpc>
                          <a:spcPts val="1540"/>
                        </a:lnSpc>
                        <a:spcBef>
                          <a:spcPts val="455"/>
                        </a:spcBef>
                        <a:buFont typeface="Wingdings"/>
                        <a:buChar char=""/>
                        <a:tabLst>
                          <a:tab pos="354330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3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USD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ts val="1540"/>
                        </a:lnSpc>
                        <a:spcBef>
                          <a:spcPts val="45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540"/>
                        </a:lnSpc>
                        <a:spcBef>
                          <a:spcPts val="4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89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89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marL="408940" indent="-173355">
                        <a:lnSpc>
                          <a:spcPts val="1540"/>
                        </a:lnSpc>
                        <a:spcBef>
                          <a:spcPts val="455"/>
                        </a:spcBef>
                        <a:buFont typeface="Wingdings"/>
                        <a:buChar char=""/>
                        <a:tabLst>
                          <a:tab pos="409575" algn="l"/>
                        </a:tabLst>
                      </a:pPr>
                      <a:r>
                        <a:rPr sz="1300" spc="-3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salary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went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in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8940">
                        <a:lnSpc>
                          <a:spcPts val="1480"/>
                        </a:lnSpc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comparison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previous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8940">
                        <a:lnSpc>
                          <a:spcPts val="1365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but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still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below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the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8940">
                        <a:lnSpc>
                          <a:spcPts val="1330"/>
                        </a:lnSpc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market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206">
                <a:tc>
                  <a:txBody>
                    <a:bodyPr/>
                    <a:lstStyle/>
                    <a:p>
                      <a:pPr marL="203835" indent="-172720">
                        <a:lnSpc>
                          <a:spcPct val="100000"/>
                        </a:lnSpc>
                        <a:spcBef>
                          <a:spcPts val="295"/>
                        </a:spcBef>
                        <a:buFont typeface="Wingdings"/>
                        <a:buChar char=""/>
                        <a:tabLst>
                          <a:tab pos="204470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Speed of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typing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53695" indent="-172720">
                        <a:lnSpc>
                          <a:spcPct val="100000"/>
                        </a:lnSpc>
                        <a:spcBef>
                          <a:spcPts val="295"/>
                        </a:spcBef>
                        <a:buFont typeface="Wingdings"/>
                        <a:buChar char=""/>
                        <a:tabLst>
                          <a:tab pos="354330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words/</a:t>
                      </a:r>
                      <a:r>
                        <a:rPr sz="13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minute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40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89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89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marL="408940" indent="-173355">
                        <a:lnSpc>
                          <a:spcPct val="100000"/>
                        </a:lnSpc>
                        <a:spcBef>
                          <a:spcPts val="220"/>
                        </a:spcBef>
                        <a:buFont typeface="Wingdings"/>
                        <a:buChar char=""/>
                        <a:tabLst>
                          <a:tab pos="409575" algn="l"/>
                        </a:tabLst>
                      </a:pPr>
                      <a:r>
                        <a:rPr sz="1300" spc="-3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typing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speed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has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improved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794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2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8940">
                        <a:lnSpc>
                          <a:spcPts val="130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slightly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yet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are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far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below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the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8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8940">
                        <a:lnSpc>
                          <a:spcPts val="1365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speed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achieved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others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573">
                <a:tc>
                  <a:txBody>
                    <a:bodyPr/>
                    <a:lstStyle/>
                    <a:p>
                      <a:pPr marL="203835" indent="-172720">
                        <a:lnSpc>
                          <a:spcPts val="1540"/>
                        </a:lnSpc>
                        <a:spcBef>
                          <a:spcPts val="455"/>
                        </a:spcBef>
                        <a:buFont typeface="Wingdings"/>
                        <a:buChar char=""/>
                        <a:tabLst>
                          <a:tab pos="204470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Speed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of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L="353695" indent="-172720">
                        <a:lnSpc>
                          <a:spcPts val="1540"/>
                        </a:lnSpc>
                        <a:spcBef>
                          <a:spcPts val="455"/>
                        </a:spcBef>
                        <a:buFont typeface="Wingdings"/>
                        <a:buChar char=""/>
                        <a:tabLst>
                          <a:tab pos="354330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minute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ts val="1540"/>
                        </a:lnSpc>
                        <a:spcBef>
                          <a:spcPts val="455"/>
                        </a:spcBef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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540"/>
                        </a:lnSpc>
                        <a:spcBef>
                          <a:spcPts val="455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15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89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989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marL="408940" indent="-173355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Wingdings"/>
                        <a:buChar char=""/>
                        <a:tabLst>
                          <a:tab pos="409575" algn="l"/>
                        </a:tabLst>
                      </a:pPr>
                      <a:r>
                        <a:rPr sz="1300" spc="-4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only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improved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speed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49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095">
                <a:tc>
                  <a:txBody>
                    <a:bodyPr/>
                    <a:lstStyle/>
                    <a:p>
                      <a:pPr marL="203835">
                        <a:lnSpc>
                          <a:spcPts val="148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analyzing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Excel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8940">
                        <a:lnSpc>
                          <a:spcPts val="130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analyzing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but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also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better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40894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than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others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2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8940" indent="-173355">
                        <a:lnSpc>
                          <a:spcPts val="1515"/>
                        </a:lnSpc>
                        <a:buFont typeface="Wingdings"/>
                        <a:buChar char=""/>
                        <a:tabLst>
                          <a:tab pos="409575" algn="l"/>
                        </a:tabLst>
                      </a:pPr>
                      <a:r>
                        <a:rPr sz="1300" spc="-15" dirty="0">
                          <a:latin typeface="Calibri"/>
                          <a:cs typeface="Calibri"/>
                        </a:rPr>
                        <a:t>Makes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sense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teach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others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how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8940">
                        <a:lnSpc>
                          <a:spcPts val="1330"/>
                        </a:lnSpc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it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3427221" y="794130"/>
            <a:ext cx="54165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5" dirty="0">
                <a:latin typeface="Calibri"/>
                <a:cs typeface="Calibri"/>
              </a:rPr>
              <a:t>Current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2747" y="991946"/>
            <a:ext cx="87623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96920" algn="l"/>
                <a:tab pos="8749030" algn="l"/>
              </a:tabLst>
            </a:pPr>
            <a:r>
              <a:rPr sz="13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3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result	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36108" y="827532"/>
            <a:ext cx="935990" cy="26543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0" rIns="0" bIns="0" rtlCol="0">
            <a:spAutoFit/>
          </a:bodyPr>
          <a:lstStyle/>
          <a:p>
            <a:pPr marL="122555">
              <a:lnSpc>
                <a:spcPts val="1905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External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334" y="938275"/>
            <a:ext cx="7271384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96390" algn="l"/>
                <a:tab pos="6447790" algn="l"/>
              </a:tabLst>
            </a:pPr>
            <a:r>
              <a:rPr sz="1300" b="1" spc="-15" dirty="0">
                <a:latin typeface="Calibri"/>
                <a:cs typeface="Calibri"/>
              </a:rPr>
              <a:t>A</a:t>
            </a:r>
            <a:r>
              <a:rPr sz="1300" b="1" spc="-25" dirty="0">
                <a:latin typeface="Calibri"/>
                <a:cs typeface="Calibri"/>
              </a:rPr>
              <a:t>r</a:t>
            </a:r>
            <a:r>
              <a:rPr sz="1300" b="1" spc="-10" dirty="0">
                <a:latin typeface="Calibri"/>
                <a:cs typeface="Calibri"/>
              </a:rPr>
              <a:t>e</a:t>
            </a:r>
            <a:r>
              <a:rPr sz="1300" b="1" spc="-5" dirty="0">
                <a:latin typeface="Calibri"/>
                <a:cs typeface="Calibri"/>
              </a:rPr>
              <a:t>a</a:t>
            </a:r>
            <a:r>
              <a:rPr sz="1300" b="1" dirty="0">
                <a:latin typeface="Calibri"/>
                <a:cs typeface="Calibri"/>
              </a:rPr>
              <a:t>	</a:t>
            </a:r>
            <a:r>
              <a:rPr sz="1300" b="1" spc="-5" dirty="0">
                <a:latin typeface="Calibri"/>
                <a:cs typeface="Calibri"/>
              </a:rPr>
              <a:t>Unit</a:t>
            </a:r>
            <a:r>
              <a:rPr sz="1300" b="1" dirty="0">
                <a:latin typeface="Calibri"/>
                <a:cs typeface="Calibri"/>
              </a:rPr>
              <a:t>	</a:t>
            </a:r>
            <a:r>
              <a:rPr sz="1300" b="1" spc="-10" dirty="0">
                <a:latin typeface="Calibri"/>
                <a:cs typeface="Calibri"/>
              </a:rPr>
              <a:t>Conc</a:t>
            </a:r>
            <a:r>
              <a:rPr sz="1300" b="1" spc="-5" dirty="0">
                <a:latin typeface="Calibri"/>
                <a:cs typeface="Calibri"/>
              </a:rPr>
              <a:t>lusions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0183" y="2000250"/>
            <a:ext cx="714438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Applying</a:t>
            </a:r>
            <a:r>
              <a:rPr sz="4500" spc="-40" dirty="0"/>
              <a:t> </a:t>
            </a:r>
            <a:r>
              <a:rPr sz="4500" dirty="0"/>
              <a:t>80/20</a:t>
            </a:r>
            <a:r>
              <a:rPr sz="4500" spc="-45" dirty="0"/>
              <a:t> </a:t>
            </a:r>
            <a:r>
              <a:rPr sz="4500" dirty="0"/>
              <a:t>rule</a:t>
            </a:r>
            <a:r>
              <a:rPr sz="4500" spc="-20" dirty="0"/>
              <a:t> </a:t>
            </a:r>
            <a:r>
              <a:rPr sz="4500" dirty="0"/>
              <a:t>in</a:t>
            </a:r>
            <a:r>
              <a:rPr sz="4500" spc="-20" dirty="0"/>
              <a:t> </a:t>
            </a:r>
            <a:r>
              <a:rPr sz="4500" spc="-15" dirty="0"/>
              <a:t>practice</a:t>
            </a:r>
            <a:endParaRPr sz="45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8296" y="35179"/>
            <a:ext cx="80137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006FC0"/>
                </a:solidFill>
                <a:latin typeface="Calibri"/>
                <a:cs typeface="Calibri"/>
              </a:rPr>
              <a:t>80/20</a:t>
            </a:r>
            <a:endParaRPr sz="25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0724" y="760476"/>
            <a:ext cx="6230112" cy="311962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77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35179"/>
            <a:ext cx="454850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What</a:t>
            </a:r>
            <a:r>
              <a:rPr sz="25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does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 80/20</a:t>
            </a:r>
            <a:r>
              <a:rPr sz="25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mean</a:t>
            </a:r>
            <a:r>
              <a:rPr sz="25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25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practice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78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20392" y="833678"/>
            <a:ext cx="6322060" cy="316928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570"/>
              </a:spcBef>
              <a:buClr>
                <a:srgbClr val="4F81BC"/>
              </a:buClr>
              <a:buSzPct val="129411"/>
              <a:buFont typeface="Wingdings"/>
              <a:buChar char=""/>
              <a:tabLst>
                <a:tab pos="527685" algn="l"/>
                <a:tab pos="528320" algn="l"/>
              </a:tabLst>
            </a:pPr>
            <a:r>
              <a:rPr sz="1700" b="1" dirty="0">
                <a:latin typeface="Arial"/>
                <a:cs typeface="Arial"/>
              </a:rPr>
              <a:t>Concentrate</a:t>
            </a:r>
            <a:r>
              <a:rPr sz="1700" b="1" spc="-3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only</a:t>
            </a:r>
            <a:r>
              <a:rPr sz="1700" b="1" spc="-2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on</a:t>
            </a:r>
            <a:r>
              <a:rPr sz="1700" b="1" spc="-2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the</a:t>
            </a:r>
            <a:r>
              <a:rPr sz="1700" b="1" spc="-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big</a:t>
            </a:r>
            <a:r>
              <a:rPr sz="1700" b="1" spc="-10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items</a:t>
            </a:r>
            <a:endParaRPr sz="17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1115"/>
              </a:spcBef>
              <a:buClr>
                <a:srgbClr val="4F81BC"/>
              </a:buClr>
              <a:buSzPct val="129411"/>
              <a:buFont typeface="Wingdings"/>
              <a:buChar char=""/>
              <a:tabLst>
                <a:tab pos="527685" algn="l"/>
                <a:tab pos="528320" algn="l"/>
              </a:tabLst>
            </a:pPr>
            <a:r>
              <a:rPr sz="1700" b="1" dirty="0">
                <a:latin typeface="Arial"/>
                <a:cs typeface="Arial"/>
              </a:rPr>
              <a:t>Concentrate</a:t>
            </a:r>
            <a:r>
              <a:rPr sz="1700" b="1" spc="-3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on</a:t>
            </a:r>
            <a:r>
              <a:rPr sz="1700" b="1" spc="-2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the</a:t>
            </a:r>
            <a:r>
              <a:rPr sz="1700" b="1" spc="-2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big</a:t>
            </a:r>
            <a:r>
              <a:rPr sz="1700" b="1" spc="-1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customers</a:t>
            </a:r>
            <a:endParaRPr sz="17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1130"/>
              </a:spcBef>
              <a:buClr>
                <a:srgbClr val="4F81BC"/>
              </a:buClr>
              <a:buSzPct val="129411"/>
              <a:buFont typeface="Wingdings"/>
              <a:buChar char=""/>
              <a:tabLst>
                <a:tab pos="527685" algn="l"/>
                <a:tab pos="528320" algn="l"/>
              </a:tabLst>
            </a:pPr>
            <a:r>
              <a:rPr sz="1700" b="1" spc="-5" dirty="0">
                <a:latin typeface="Arial"/>
                <a:cs typeface="Arial"/>
              </a:rPr>
              <a:t>Analyze</a:t>
            </a:r>
            <a:r>
              <a:rPr sz="1700" b="1" spc="2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the</a:t>
            </a:r>
            <a:r>
              <a:rPr sz="1700" b="1" spc="-1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most</a:t>
            </a:r>
            <a:r>
              <a:rPr sz="1700" b="1" spc="-20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typical</a:t>
            </a:r>
            <a:r>
              <a:rPr sz="1700" b="1" spc="1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cases</a:t>
            </a:r>
            <a:endParaRPr sz="17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1120"/>
              </a:spcBef>
              <a:buClr>
                <a:srgbClr val="4F81BC"/>
              </a:buClr>
              <a:buSzPct val="129411"/>
              <a:buFont typeface="Wingdings"/>
              <a:buChar char=""/>
              <a:tabLst>
                <a:tab pos="527685" algn="l"/>
                <a:tab pos="528320" algn="l"/>
              </a:tabLst>
            </a:pPr>
            <a:r>
              <a:rPr sz="1700" b="1" dirty="0">
                <a:latin typeface="Arial"/>
                <a:cs typeface="Arial"/>
              </a:rPr>
              <a:t>Concentrate</a:t>
            </a:r>
            <a:r>
              <a:rPr sz="1700" b="1" spc="-3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on</a:t>
            </a:r>
            <a:r>
              <a:rPr sz="1700" b="1" spc="-2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the</a:t>
            </a:r>
            <a:r>
              <a:rPr sz="1700" b="1" spc="-1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most</a:t>
            </a:r>
            <a:r>
              <a:rPr sz="1700" b="1" spc="-2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frequently</a:t>
            </a:r>
            <a:r>
              <a:rPr sz="1700" b="1" spc="-1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occurring</a:t>
            </a:r>
            <a:r>
              <a:rPr sz="1700" b="1" spc="-1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problems</a:t>
            </a:r>
            <a:endParaRPr sz="17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1125"/>
              </a:spcBef>
              <a:buClr>
                <a:srgbClr val="4F81BC"/>
              </a:buClr>
              <a:buSzPct val="129411"/>
              <a:buFont typeface="Wingdings"/>
              <a:buChar char=""/>
              <a:tabLst>
                <a:tab pos="527685" algn="l"/>
                <a:tab pos="528320" algn="l"/>
              </a:tabLst>
            </a:pPr>
            <a:r>
              <a:rPr sz="1700" b="1" spc="-10" dirty="0">
                <a:latin typeface="Arial"/>
                <a:cs typeface="Arial"/>
              </a:rPr>
              <a:t>Analyze</a:t>
            </a:r>
            <a:r>
              <a:rPr sz="1700" b="1" spc="3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problems</a:t>
            </a:r>
            <a:r>
              <a:rPr sz="1700" b="1" spc="-2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with</a:t>
            </a:r>
            <a:r>
              <a:rPr sz="1700" b="1" spc="-5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big</a:t>
            </a:r>
            <a:r>
              <a:rPr sz="1700" b="1" spc="-1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impact</a:t>
            </a:r>
            <a:endParaRPr sz="1700">
              <a:latin typeface="Arial"/>
              <a:cs typeface="Arial"/>
            </a:endParaRPr>
          </a:p>
          <a:p>
            <a:pPr marL="527685" marR="29209" indent="-515620">
              <a:lnSpc>
                <a:spcPct val="80000"/>
              </a:lnSpc>
              <a:spcBef>
                <a:spcPts val="1530"/>
              </a:spcBef>
              <a:buClr>
                <a:srgbClr val="4F81BC"/>
              </a:buClr>
              <a:buSzPct val="129411"/>
              <a:buFont typeface="Wingdings"/>
              <a:buChar char=""/>
              <a:tabLst>
                <a:tab pos="527685" algn="l"/>
                <a:tab pos="528320" algn="l"/>
              </a:tabLst>
            </a:pPr>
            <a:r>
              <a:rPr sz="1700" b="1" spc="-30" dirty="0">
                <a:latin typeface="Arial"/>
                <a:cs typeface="Arial"/>
              </a:rPr>
              <a:t>Your</a:t>
            </a:r>
            <a:r>
              <a:rPr sz="1700" b="1" spc="-2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analyses</a:t>
            </a:r>
            <a:r>
              <a:rPr sz="1700" b="1" spc="2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should</a:t>
            </a:r>
            <a:r>
              <a:rPr sz="1700" b="1" spc="-20" dirty="0">
                <a:latin typeface="Arial"/>
                <a:cs typeface="Arial"/>
              </a:rPr>
              <a:t> </a:t>
            </a:r>
            <a:r>
              <a:rPr sz="1700" b="1" spc="-10" dirty="0">
                <a:latin typeface="Arial"/>
                <a:cs typeface="Arial"/>
              </a:rPr>
              <a:t>have</a:t>
            </a:r>
            <a:r>
              <a:rPr sz="1700" b="1" spc="2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only 20% of</a:t>
            </a:r>
            <a:r>
              <a:rPr sz="1700" b="1" spc="-2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the </a:t>
            </a:r>
            <a:r>
              <a:rPr sz="1700" b="1" spc="-5" dirty="0">
                <a:latin typeface="Arial"/>
                <a:cs typeface="Arial"/>
              </a:rPr>
              <a:t>variable</a:t>
            </a:r>
            <a:r>
              <a:rPr sz="1700" b="1" spc="5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that </a:t>
            </a:r>
            <a:r>
              <a:rPr sz="1700" b="1" spc="-459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generate</a:t>
            </a:r>
            <a:r>
              <a:rPr sz="1700" b="1" spc="-1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80% of</a:t>
            </a:r>
            <a:r>
              <a:rPr sz="1700" b="1" spc="-1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the</a:t>
            </a:r>
            <a:r>
              <a:rPr sz="1700" b="1" spc="-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impact</a:t>
            </a:r>
            <a:endParaRPr sz="1700">
              <a:latin typeface="Arial"/>
              <a:cs typeface="Arial"/>
            </a:endParaRPr>
          </a:p>
          <a:p>
            <a:pPr marL="527685" marR="5080" indent="-515620">
              <a:lnSpc>
                <a:spcPct val="80000"/>
              </a:lnSpc>
              <a:spcBef>
                <a:spcPts val="1535"/>
              </a:spcBef>
              <a:buClr>
                <a:srgbClr val="4F81BC"/>
              </a:buClr>
              <a:buSzPct val="129411"/>
              <a:buFont typeface="Wingdings"/>
              <a:buChar char=""/>
              <a:tabLst>
                <a:tab pos="527685" algn="l"/>
                <a:tab pos="528320" algn="l"/>
              </a:tabLst>
            </a:pPr>
            <a:r>
              <a:rPr sz="1700" b="1" dirty="0">
                <a:latin typeface="Arial"/>
                <a:cs typeface="Arial"/>
              </a:rPr>
              <a:t>Start</a:t>
            </a:r>
            <a:r>
              <a:rPr sz="1700" b="1" spc="-1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with</a:t>
            </a:r>
            <a:r>
              <a:rPr sz="1700" b="1" spc="-4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subjects</a:t>
            </a:r>
            <a:r>
              <a:rPr sz="1700" b="1" spc="-1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where</a:t>
            </a:r>
            <a:r>
              <a:rPr sz="1700" b="1" spc="-30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you</a:t>
            </a:r>
            <a:r>
              <a:rPr sz="1700" b="1" spc="1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see</a:t>
            </a:r>
            <a:r>
              <a:rPr sz="1700" b="1" spc="1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the</a:t>
            </a:r>
            <a:r>
              <a:rPr sz="1700" b="1" spc="-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biggest</a:t>
            </a:r>
            <a:r>
              <a:rPr sz="1700" b="1" spc="-5" dirty="0">
                <a:latin typeface="Arial"/>
                <a:cs typeface="Arial"/>
              </a:rPr>
              <a:t> difference </a:t>
            </a:r>
            <a:r>
              <a:rPr sz="1700" b="1" spc="-459" dirty="0">
                <a:latin typeface="Arial"/>
                <a:cs typeface="Arial"/>
              </a:rPr>
              <a:t> </a:t>
            </a:r>
            <a:r>
              <a:rPr sz="1700" b="1" spc="5" dirty="0">
                <a:latin typeface="Arial"/>
                <a:cs typeface="Arial"/>
              </a:rPr>
              <a:t>between</a:t>
            </a:r>
            <a:r>
              <a:rPr sz="1700" b="1" spc="-4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actual results</a:t>
            </a:r>
            <a:r>
              <a:rPr sz="1700" b="1" spc="1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and</a:t>
            </a:r>
            <a:r>
              <a:rPr sz="1700" b="1" spc="-2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benchmarks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51669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Here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are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3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examples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using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80/20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rules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6334" y="982472"/>
            <a:ext cx="1212850" cy="772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5" dirty="0">
                <a:latin typeface="Calibri"/>
                <a:cs typeface="Calibri"/>
              </a:rPr>
              <a:t>Area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buFont typeface="Wingdings"/>
              <a:buChar char="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Learning </a:t>
            </a:r>
            <a:r>
              <a:rPr sz="1300" spc="-10" dirty="0">
                <a:latin typeface="Calibri"/>
                <a:cs typeface="Calibri"/>
              </a:rPr>
              <a:t>Visual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Basic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for</a:t>
            </a:r>
            <a:r>
              <a:rPr sz="1300" spc="-10" dirty="0">
                <a:latin typeface="Calibri"/>
                <a:cs typeface="Calibri"/>
              </a:rPr>
              <a:t> Excel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6334" y="2042286"/>
            <a:ext cx="100393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Checking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c</a:t>
            </a:r>
            <a:r>
              <a:rPr sz="1300" spc="-10" dirty="0">
                <a:latin typeface="Calibri"/>
                <a:cs typeface="Calibri"/>
              </a:rPr>
              <a:t>omp</a:t>
            </a:r>
            <a:r>
              <a:rPr sz="1300" spc="-15" dirty="0">
                <a:latin typeface="Calibri"/>
                <a:cs typeface="Calibri"/>
              </a:rPr>
              <a:t>e</a:t>
            </a:r>
            <a:r>
              <a:rPr sz="1300" spc="-5" dirty="0">
                <a:latin typeface="Calibri"/>
                <a:cs typeface="Calibri"/>
              </a:rPr>
              <a:t>ti</a:t>
            </a:r>
            <a:r>
              <a:rPr sz="1300" spc="-20" dirty="0">
                <a:latin typeface="Calibri"/>
                <a:cs typeface="Calibri"/>
              </a:rPr>
              <a:t>t</a:t>
            </a:r>
            <a:r>
              <a:rPr sz="1300" spc="-10" dirty="0">
                <a:latin typeface="Calibri"/>
                <a:cs typeface="Calibri"/>
              </a:rPr>
              <a:t>o</a:t>
            </a:r>
            <a:r>
              <a:rPr sz="1300" spc="-25" dirty="0">
                <a:latin typeface="Calibri"/>
                <a:cs typeface="Calibri"/>
              </a:rPr>
              <a:t>r</a:t>
            </a:r>
            <a:r>
              <a:rPr sz="1300" spc="-5" dirty="0">
                <a:latin typeface="Calibri"/>
                <a:cs typeface="Calibri"/>
              </a:rPr>
              <a:t>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6334" y="2867913"/>
            <a:ext cx="1017269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Salsa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course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5447" y="1190244"/>
            <a:ext cx="8736965" cy="0"/>
          </a:xfrm>
          <a:custGeom>
            <a:avLst/>
            <a:gdLst/>
            <a:ahLst/>
            <a:cxnLst/>
            <a:rect l="l" t="t" r="r" b="b"/>
            <a:pathLst>
              <a:path w="8736965">
                <a:moveTo>
                  <a:pt x="0" y="0"/>
                </a:moveTo>
                <a:lnTo>
                  <a:pt x="8736965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90977" y="982472"/>
            <a:ext cx="5496560" cy="1273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latin typeface="Calibri"/>
                <a:cs typeface="Calibri"/>
              </a:rPr>
              <a:t>Description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buFont typeface="Wingdings"/>
              <a:buChar char="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Learn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only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the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5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most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used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items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that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will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take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only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20%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of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full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course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and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will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be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used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by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in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you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in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80%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cases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Wingdings"/>
              <a:buChar char=""/>
            </a:pPr>
            <a:endParaRPr sz="13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800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40" dirty="0">
                <a:latin typeface="Calibri"/>
                <a:cs typeface="Calibri"/>
              </a:rPr>
              <a:t>You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check </a:t>
            </a:r>
            <a:r>
              <a:rPr sz="1300" spc="-5" dirty="0">
                <a:latin typeface="Calibri"/>
                <a:cs typeface="Calibri"/>
              </a:rPr>
              <a:t>only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20%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of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competitors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that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sales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add-up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to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80%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of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the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market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79</a:t>
            </a:fld>
            <a:endParaRPr sz="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0977" y="2845434"/>
            <a:ext cx="562102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Go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through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20%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of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the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course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to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learn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the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moves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and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the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figures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used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in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80%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of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cases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18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365875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30" dirty="0">
                <a:latin typeface="Calibri"/>
                <a:cs typeface="Calibri"/>
              </a:rPr>
              <a:t>We </a:t>
            </a:r>
            <a:r>
              <a:rPr sz="1700" b="1" spc="-5" dirty="0">
                <a:latin typeface="Calibri"/>
                <a:cs typeface="Calibri"/>
              </a:rPr>
              <a:t>will </a:t>
            </a:r>
            <a:r>
              <a:rPr sz="1700" b="1" dirty="0">
                <a:latin typeface="Calibri"/>
                <a:cs typeface="Calibri"/>
              </a:rPr>
              <a:t>also </a:t>
            </a:r>
            <a:r>
              <a:rPr sz="1700" b="1" spc="-5" dirty="0">
                <a:latin typeface="Calibri"/>
                <a:cs typeface="Calibri"/>
              </a:rPr>
              <a:t>help </a:t>
            </a:r>
            <a:r>
              <a:rPr sz="1700" b="1" dirty="0">
                <a:latin typeface="Calibri"/>
                <a:cs typeface="Calibri"/>
              </a:rPr>
              <a:t>Ann </a:t>
            </a:r>
            <a:r>
              <a:rPr sz="1700" b="1" spc="-5" dirty="0">
                <a:latin typeface="Calibri"/>
                <a:cs typeface="Calibri"/>
              </a:rPr>
              <a:t>decide </a:t>
            </a:r>
            <a:r>
              <a:rPr sz="1700" b="1" spc="-10" dirty="0">
                <a:latin typeface="Calibri"/>
                <a:cs typeface="Calibri"/>
              </a:rPr>
              <a:t>whether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it 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makes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sense or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not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to 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take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the </a:t>
            </a:r>
            <a:r>
              <a:rPr sz="1700" b="1" spc="-37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course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for 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fast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reading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and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what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could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be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benefit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of </a:t>
            </a:r>
            <a:r>
              <a:rPr sz="1700" b="1" spc="-10" dirty="0">
                <a:latin typeface="Calibri"/>
                <a:cs typeface="Calibri"/>
              </a:rPr>
              <a:t>that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8452" y="1975180"/>
            <a:ext cx="572135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81779" algn="l"/>
              </a:tabLst>
            </a:pPr>
            <a:r>
              <a:rPr sz="6000" spc="-5" dirty="0"/>
              <a:t>Lo</a:t>
            </a:r>
            <a:r>
              <a:rPr sz="6000" dirty="0"/>
              <a:t>w</a:t>
            </a:r>
            <a:r>
              <a:rPr sz="6000" spc="-25" dirty="0"/>
              <a:t> </a:t>
            </a:r>
            <a:r>
              <a:rPr sz="6000" spc="5" dirty="0"/>
              <a:t>h</a:t>
            </a:r>
            <a:r>
              <a:rPr sz="6000" dirty="0"/>
              <a:t>anging	</a:t>
            </a:r>
            <a:r>
              <a:rPr sz="6000" spc="-5" dirty="0"/>
              <a:t>fruits</a:t>
            </a:r>
            <a:endParaRPr sz="60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81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8672" y="2388869"/>
            <a:ext cx="7201534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6510" algn="ctr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000000"/>
                </a:solidFill>
              </a:rPr>
              <a:t>Get</a:t>
            </a:r>
            <a:r>
              <a:rPr sz="4000" spc="-5" dirty="0">
                <a:solidFill>
                  <a:srgbClr val="000000"/>
                </a:solidFill>
              </a:rPr>
              <a:t> the</a:t>
            </a:r>
            <a:r>
              <a:rPr sz="4000" spc="-10" dirty="0">
                <a:solidFill>
                  <a:srgbClr val="000000"/>
                </a:solidFill>
              </a:rPr>
              <a:t> </a:t>
            </a:r>
            <a:r>
              <a:rPr sz="4000" b="1" spc="-10" dirty="0">
                <a:solidFill>
                  <a:srgbClr val="C0504D"/>
                </a:solidFill>
                <a:latin typeface="Calibri"/>
                <a:cs typeface="Calibri"/>
              </a:rPr>
              <a:t>low</a:t>
            </a:r>
            <a:r>
              <a:rPr sz="4000" b="1" spc="-5" dirty="0">
                <a:solidFill>
                  <a:srgbClr val="C0504D"/>
                </a:solidFill>
                <a:latin typeface="Calibri"/>
                <a:cs typeface="Calibri"/>
              </a:rPr>
              <a:t> hanging</a:t>
            </a:r>
            <a:r>
              <a:rPr sz="4000" b="1" spc="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C0504D"/>
                </a:solidFill>
                <a:latin typeface="Calibri"/>
                <a:cs typeface="Calibri"/>
              </a:rPr>
              <a:t>fruits</a:t>
            </a:r>
            <a:r>
              <a:rPr sz="40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4000" b="1" spc="-25" dirty="0">
                <a:solidFill>
                  <a:srgbClr val="C0504D"/>
                </a:solidFill>
                <a:latin typeface="Calibri"/>
                <a:cs typeface="Calibri"/>
              </a:rPr>
              <a:t>first.</a:t>
            </a:r>
            <a:r>
              <a:rPr sz="4000" b="1" spc="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000000"/>
                </a:solidFill>
              </a:rPr>
              <a:t>By </a:t>
            </a:r>
            <a:r>
              <a:rPr sz="4000" spc="-890" dirty="0">
                <a:solidFill>
                  <a:srgbClr val="000000"/>
                </a:solidFill>
              </a:rPr>
              <a:t> </a:t>
            </a:r>
            <a:r>
              <a:rPr sz="4000" spc="-10" dirty="0">
                <a:solidFill>
                  <a:srgbClr val="000000"/>
                </a:solidFill>
              </a:rPr>
              <a:t>low</a:t>
            </a:r>
            <a:r>
              <a:rPr sz="4000" spc="-5" dirty="0">
                <a:solidFill>
                  <a:srgbClr val="000000"/>
                </a:solidFill>
              </a:rPr>
              <a:t> hanging</a:t>
            </a:r>
            <a:r>
              <a:rPr sz="4000" spc="-10" dirty="0">
                <a:solidFill>
                  <a:srgbClr val="000000"/>
                </a:solidFill>
              </a:rPr>
              <a:t> fruits</a:t>
            </a:r>
            <a:r>
              <a:rPr sz="4000" spc="-5" dirty="0">
                <a:solidFill>
                  <a:srgbClr val="000000"/>
                </a:solidFill>
              </a:rPr>
              <a:t> </a:t>
            </a:r>
            <a:r>
              <a:rPr sz="4000" spc="-20" dirty="0">
                <a:solidFill>
                  <a:srgbClr val="000000"/>
                </a:solidFill>
              </a:rPr>
              <a:t>we</a:t>
            </a:r>
            <a:r>
              <a:rPr sz="4000" spc="-5" dirty="0">
                <a:solidFill>
                  <a:srgbClr val="000000"/>
                </a:solidFill>
              </a:rPr>
              <a:t> mean</a:t>
            </a:r>
            <a:r>
              <a:rPr sz="4000" dirty="0">
                <a:solidFill>
                  <a:srgbClr val="000000"/>
                </a:solidFill>
              </a:rPr>
              <a:t> </a:t>
            </a:r>
            <a:r>
              <a:rPr sz="4000" spc="-5" dirty="0">
                <a:solidFill>
                  <a:srgbClr val="000000"/>
                </a:solidFill>
              </a:rPr>
              <a:t>things </a:t>
            </a:r>
            <a:r>
              <a:rPr sz="4000" spc="-890" dirty="0">
                <a:solidFill>
                  <a:srgbClr val="000000"/>
                </a:solidFill>
              </a:rPr>
              <a:t> </a:t>
            </a:r>
            <a:r>
              <a:rPr sz="4000" spc="-5" dirty="0">
                <a:solidFill>
                  <a:srgbClr val="000000"/>
                </a:solidFill>
              </a:rPr>
              <a:t>with</a:t>
            </a:r>
            <a:r>
              <a:rPr sz="4000" spc="-15" dirty="0">
                <a:solidFill>
                  <a:srgbClr val="000000"/>
                </a:solidFill>
              </a:rPr>
              <a:t> </a:t>
            </a:r>
            <a:r>
              <a:rPr sz="4000" b="1" spc="-5" dirty="0">
                <a:solidFill>
                  <a:srgbClr val="C0504D"/>
                </a:solidFill>
                <a:latin typeface="Calibri"/>
                <a:cs typeface="Calibri"/>
              </a:rPr>
              <a:t>big</a:t>
            </a:r>
            <a:r>
              <a:rPr sz="40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C0504D"/>
                </a:solidFill>
                <a:latin typeface="Calibri"/>
                <a:cs typeface="Calibri"/>
              </a:rPr>
              <a:t>impact</a:t>
            </a:r>
            <a:r>
              <a:rPr sz="40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C0504D"/>
                </a:solidFill>
                <a:latin typeface="Calibri"/>
                <a:cs typeface="Calibri"/>
              </a:rPr>
              <a:t>and</a:t>
            </a:r>
            <a:r>
              <a:rPr sz="40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C0504D"/>
                </a:solidFill>
                <a:latin typeface="Calibri"/>
                <a:cs typeface="Calibri"/>
              </a:rPr>
              <a:t>easy</a:t>
            </a:r>
            <a:r>
              <a:rPr sz="4000" b="1" spc="-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C0504D"/>
                </a:solidFill>
                <a:latin typeface="Calibri"/>
                <a:cs typeface="Calibri"/>
              </a:rPr>
              <a:t>to </a:t>
            </a:r>
            <a:r>
              <a:rPr sz="40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C0504D"/>
                </a:solidFill>
                <a:latin typeface="Calibri"/>
                <a:cs typeface="Calibri"/>
              </a:rPr>
              <a:t>accomplish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6264" y="361188"/>
            <a:ext cx="1949195" cy="22113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82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39411" y="1002791"/>
            <a:ext cx="3877310" cy="1892935"/>
          </a:xfrm>
          <a:custGeom>
            <a:avLst/>
            <a:gdLst/>
            <a:ahLst/>
            <a:cxnLst/>
            <a:rect l="l" t="t" r="r" b="b"/>
            <a:pathLst>
              <a:path w="3877309" h="1892935">
                <a:moveTo>
                  <a:pt x="3877055" y="0"/>
                </a:moveTo>
                <a:lnTo>
                  <a:pt x="0" y="0"/>
                </a:lnTo>
                <a:lnTo>
                  <a:pt x="0" y="1892807"/>
                </a:lnTo>
                <a:lnTo>
                  <a:pt x="3877055" y="1892807"/>
                </a:lnTo>
                <a:lnTo>
                  <a:pt x="3877055" y="0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96823" y="1001204"/>
            <a:ext cx="7821295" cy="3721735"/>
            <a:chOff x="496823" y="1001204"/>
            <a:chExt cx="7821295" cy="3721735"/>
          </a:xfrm>
        </p:grpSpPr>
        <p:sp>
          <p:nvSpPr>
            <p:cNvPr id="4" name="object 4"/>
            <p:cNvSpPr/>
            <p:nvPr/>
          </p:nvSpPr>
          <p:spPr>
            <a:xfrm>
              <a:off x="496824" y="1003553"/>
              <a:ext cx="7676515" cy="3719829"/>
            </a:xfrm>
            <a:custGeom>
              <a:avLst/>
              <a:gdLst/>
              <a:ahLst/>
              <a:cxnLst/>
              <a:rect l="l" t="t" r="r" b="b"/>
              <a:pathLst>
                <a:path w="7676515" h="3719829">
                  <a:moveTo>
                    <a:pt x="86868" y="86868"/>
                  </a:moveTo>
                  <a:lnTo>
                    <a:pt x="79629" y="72390"/>
                  </a:lnTo>
                  <a:lnTo>
                    <a:pt x="43434" y="0"/>
                  </a:lnTo>
                  <a:lnTo>
                    <a:pt x="0" y="86868"/>
                  </a:lnTo>
                  <a:lnTo>
                    <a:pt x="28956" y="86868"/>
                  </a:lnTo>
                  <a:lnTo>
                    <a:pt x="28956" y="3675088"/>
                  </a:lnTo>
                  <a:lnTo>
                    <a:pt x="57912" y="3675075"/>
                  </a:lnTo>
                  <a:lnTo>
                    <a:pt x="57912" y="86868"/>
                  </a:lnTo>
                  <a:lnTo>
                    <a:pt x="86868" y="86868"/>
                  </a:lnTo>
                  <a:close/>
                </a:path>
                <a:path w="7676515" h="3719829">
                  <a:moveTo>
                    <a:pt x="7676388" y="3675888"/>
                  </a:moveTo>
                  <a:lnTo>
                    <a:pt x="7647432" y="3661410"/>
                  </a:lnTo>
                  <a:lnTo>
                    <a:pt x="7589520" y="3632454"/>
                  </a:lnTo>
                  <a:lnTo>
                    <a:pt x="7589520" y="3661410"/>
                  </a:lnTo>
                  <a:lnTo>
                    <a:pt x="67818" y="3661410"/>
                  </a:lnTo>
                  <a:lnTo>
                    <a:pt x="67818" y="3690366"/>
                  </a:lnTo>
                  <a:lnTo>
                    <a:pt x="7589520" y="3690366"/>
                  </a:lnTo>
                  <a:lnTo>
                    <a:pt x="7589520" y="3719322"/>
                  </a:lnTo>
                  <a:lnTo>
                    <a:pt x="7647432" y="3690366"/>
                  </a:lnTo>
                  <a:lnTo>
                    <a:pt x="7676388" y="3675888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3879" y="1002791"/>
              <a:ext cx="7752715" cy="3675379"/>
            </a:xfrm>
            <a:custGeom>
              <a:avLst/>
              <a:gdLst/>
              <a:ahLst/>
              <a:cxnLst/>
              <a:rect l="l" t="t" r="r" b="b"/>
              <a:pathLst>
                <a:path w="7752715" h="3675379">
                  <a:moveTo>
                    <a:pt x="3828288" y="0"/>
                  </a:moveTo>
                  <a:lnTo>
                    <a:pt x="3828288" y="3675075"/>
                  </a:lnTo>
                </a:path>
                <a:path w="7752715" h="3675379">
                  <a:moveTo>
                    <a:pt x="7752588" y="1892808"/>
                  </a:moveTo>
                  <a:lnTo>
                    <a:pt x="0" y="1892808"/>
                  </a:lnTo>
                </a:path>
              </a:pathLst>
            </a:custGeom>
            <a:ln w="3175">
              <a:solidFill>
                <a:srgbClr val="497DBA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2163" y="587120"/>
            <a:ext cx="719455" cy="7721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Impact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High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163" y="4322165"/>
            <a:ext cx="1582420" cy="737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Low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Big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5834" y="2092833"/>
            <a:ext cx="214820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0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72720" algn="l"/>
              </a:tabLst>
            </a:pPr>
            <a:r>
              <a:rPr sz="1400" spc="-5" dirty="0">
                <a:latin typeface="Calibri"/>
                <a:cs typeface="Calibri"/>
              </a:rPr>
              <a:t>Things </a:t>
            </a:r>
            <a:r>
              <a:rPr sz="1400" dirty="0">
                <a:latin typeface="Calibri"/>
                <a:cs typeface="Calibri"/>
              </a:rPr>
              <a:t>with </a:t>
            </a:r>
            <a:r>
              <a:rPr sz="1400" spc="-5" dirty="0">
                <a:latin typeface="Calibri"/>
                <a:cs typeface="Calibri"/>
              </a:rPr>
              <a:t>big impact that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require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little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work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67400" y="1353311"/>
            <a:ext cx="792480" cy="594360"/>
          </a:xfrm>
          <a:custGeom>
            <a:avLst/>
            <a:gdLst/>
            <a:ahLst/>
            <a:cxnLst/>
            <a:rect l="l" t="t" r="r" b="b"/>
            <a:pathLst>
              <a:path w="792479" h="594360">
                <a:moveTo>
                  <a:pt x="396239" y="0"/>
                </a:moveTo>
                <a:lnTo>
                  <a:pt x="342476" y="2713"/>
                </a:lnTo>
                <a:lnTo>
                  <a:pt x="290909" y="10618"/>
                </a:lnTo>
                <a:lnTo>
                  <a:pt x="242012" y="23360"/>
                </a:lnTo>
                <a:lnTo>
                  <a:pt x="196257" y="40583"/>
                </a:lnTo>
                <a:lnTo>
                  <a:pt x="154116" y="61934"/>
                </a:lnTo>
                <a:lnTo>
                  <a:pt x="116062" y="87058"/>
                </a:lnTo>
                <a:lnTo>
                  <a:pt x="82566" y="115600"/>
                </a:lnTo>
                <a:lnTo>
                  <a:pt x="54101" y="147207"/>
                </a:lnTo>
                <a:lnTo>
                  <a:pt x="31140" y="181522"/>
                </a:lnTo>
                <a:lnTo>
                  <a:pt x="14155" y="218193"/>
                </a:lnTo>
                <a:lnTo>
                  <a:pt x="3617" y="256863"/>
                </a:lnTo>
                <a:lnTo>
                  <a:pt x="0" y="297179"/>
                </a:lnTo>
                <a:lnTo>
                  <a:pt x="3617" y="337496"/>
                </a:lnTo>
                <a:lnTo>
                  <a:pt x="14155" y="376166"/>
                </a:lnTo>
                <a:lnTo>
                  <a:pt x="31140" y="412837"/>
                </a:lnTo>
                <a:lnTo>
                  <a:pt x="54101" y="447152"/>
                </a:lnTo>
                <a:lnTo>
                  <a:pt x="82566" y="478759"/>
                </a:lnTo>
                <a:lnTo>
                  <a:pt x="116062" y="507301"/>
                </a:lnTo>
                <a:lnTo>
                  <a:pt x="154116" y="532425"/>
                </a:lnTo>
                <a:lnTo>
                  <a:pt x="196257" y="553776"/>
                </a:lnTo>
                <a:lnTo>
                  <a:pt x="242012" y="570999"/>
                </a:lnTo>
                <a:lnTo>
                  <a:pt x="290909" y="583741"/>
                </a:lnTo>
                <a:lnTo>
                  <a:pt x="342476" y="591646"/>
                </a:lnTo>
                <a:lnTo>
                  <a:pt x="396239" y="594360"/>
                </a:lnTo>
                <a:lnTo>
                  <a:pt x="450003" y="591646"/>
                </a:lnTo>
                <a:lnTo>
                  <a:pt x="501570" y="583741"/>
                </a:lnTo>
                <a:lnTo>
                  <a:pt x="550467" y="570999"/>
                </a:lnTo>
                <a:lnTo>
                  <a:pt x="596222" y="553776"/>
                </a:lnTo>
                <a:lnTo>
                  <a:pt x="638363" y="532425"/>
                </a:lnTo>
                <a:lnTo>
                  <a:pt x="676417" y="507301"/>
                </a:lnTo>
                <a:lnTo>
                  <a:pt x="709913" y="478759"/>
                </a:lnTo>
                <a:lnTo>
                  <a:pt x="738377" y="447152"/>
                </a:lnTo>
                <a:lnTo>
                  <a:pt x="761339" y="412837"/>
                </a:lnTo>
                <a:lnTo>
                  <a:pt x="778324" y="376166"/>
                </a:lnTo>
                <a:lnTo>
                  <a:pt x="788862" y="337496"/>
                </a:lnTo>
                <a:lnTo>
                  <a:pt x="792479" y="297179"/>
                </a:lnTo>
                <a:lnTo>
                  <a:pt x="788862" y="256863"/>
                </a:lnTo>
                <a:lnTo>
                  <a:pt x="778324" y="218193"/>
                </a:lnTo>
                <a:lnTo>
                  <a:pt x="761339" y="181522"/>
                </a:lnTo>
                <a:lnTo>
                  <a:pt x="738377" y="147207"/>
                </a:lnTo>
                <a:lnTo>
                  <a:pt x="709913" y="115600"/>
                </a:lnTo>
                <a:lnTo>
                  <a:pt x="676417" y="87058"/>
                </a:lnTo>
                <a:lnTo>
                  <a:pt x="638363" y="61934"/>
                </a:lnTo>
                <a:lnTo>
                  <a:pt x="596222" y="40583"/>
                </a:lnTo>
                <a:lnTo>
                  <a:pt x="550467" y="23360"/>
                </a:lnTo>
                <a:lnTo>
                  <a:pt x="501570" y="10618"/>
                </a:lnTo>
                <a:lnTo>
                  <a:pt x="450003" y="2713"/>
                </a:lnTo>
                <a:lnTo>
                  <a:pt x="39623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06616" y="1485646"/>
            <a:ext cx="128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63134" y="3743959"/>
            <a:ext cx="3794760" cy="1312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400" spc="-15" dirty="0">
                <a:latin typeface="Calibri"/>
                <a:cs typeface="Calibri"/>
              </a:rPr>
              <a:t>Easy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but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low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impact</a:t>
            </a:r>
            <a:endParaRPr sz="1400">
              <a:latin typeface="Calibri"/>
              <a:cs typeface="Calibri"/>
            </a:endParaRPr>
          </a:p>
          <a:p>
            <a:pPr marL="2440940" marR="5080">
              <a:lnSpc>
                <a:spcPct val="216000"/>
              </a:lnSpc>
              <a:spcBef>
                <a:spcPts val="1190"/>
              </a:spcBef>
            </a:pPr>
            <a:r>
              <a:rPr sz="1400" b="1" spc="-25" dirty="0">
                <a:latin typeface="Calibri"/>
                <a:cs typeface="Calibri"/>
              </a:rPr>
              <a:t>R</a:t>
            </a:r>
            <a:r>
              <a:rPr sz="1400" b="1" spc="-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sou</a:t>
            </a:r>
            <a:r>
              <a:rPr sz="1400" b="1" spc="-15" dirty="0">
                <a:latin typeface="Calibri"/>
                <a:cs typeface="Calibri"/>
              </a:rPr>
              <a:t>r</a:t>
            </a:r>
            <a:r>
              <a:rPr sz="1400" b="1" spc="-5" dirty="0">
                <a:latin typeface="Calibri"/>
                <a:cs typeface="Calibri"/>
              </a:rPr>
              <a:t>ce</a:t>
            </a:r>
            <a:r>
              <a:rPr sz="1400" b="1" dirty="0">
                <a:latin typeface="Calibri"/>
                <a:cs typeface="Calibri"/>
              </a:rPr>
              <a:t>s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needed  </a:t>
            </a:r>
            <a:r>
              <a:rPr sz="1400" b="1" spc="-5" dirty="0">
                <a:latin typeface="Calibri"/>
                <a:cs typeface="Calibri"/>
              </a:rPr>
              <a:t>Small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8296" y="35179"/>
            <a:ext cx="4161154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5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2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5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find</a:t>
            </a:r>
            <a:r>
              <a:rPr sz="25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low hanging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fruits?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67400" y="3003804"/>
            <a:ext cx="792480" cy="594360"/>
          </a:xfrm>
          <a:custGeom>
            <a:avLst/>
            <a:gdLst/>
            <a:ahLst/>
            <a:cxnLst/>
            <a:rect l="l" t="t" r="r" b="b"/>
            <a:pathLst>
              <a:path w="792479" h="594360">
                <a:moveTo>
                  <a:pt x="396239" y="0"/>
                </a:moveTo>
                <a:lnTo>
                  <a:pt x="342476" y="2713"/>
                </a:lnTo>
                <a:lnTo>
                  <a:pt x="290909" y="10618"/>
                </a:lnTo>
                <a:lnTo>
                  <a:pt x="242012" y="23360"/>
                </a:lnTo>
                <a:lnTo>
                  <a:pt x="196257" y="40583"/>
                </a:lnTo>
                <a:lnTo>
                  <a:pt x="154116" y="61934"/>
                </a:lnTo>
                <a:lnTo>
                  <a:pt x="116062" y="87058"/>
                </a:lnTo>
                <a:lnTo>
                  <a:pt x="82566" y="115600"/>
                </a:lnTo>
                <a:lnTo>
                  <a:pt x="54101" y="147207"/>
                </a:lnTo>
                <a:lnTo>
                  <a:pt x="31140" y="181522"/>
                </a:lnTo>
                <a:lnTo>
                  <a:pt x="14155" y="218193"/>
                </a:lnTo>
                <a:lnTo>
                  <a:pt x="3617" y="256863"/>
                </a:lnTo>
                <a:lnTo>
                  <a:pt x="0" y="297179"/>
                </a:lnTo>
                <a:lnTo>
                  <a:pt x="3617" y="337496"/>
                </a:lnTo>
                <a:lnTo>
                  <a:pt x="14155" y="376166"/>
                </a:lnTo>
                <a:lnTo>
                  <a:pt x="31140" y="412837"/>
                </a:lnTo>
                <a:lnTo>
                  <a:pt x="54101" y="447152"/>
                </a:lnTo>
                <a:lnTo>
                  <a:pt x="82566" y="478759"/>
                </a:lnTo>
                <a:lnTo>
                  <a:pt x="116062" y="507301"/>
                </a:lnTo>
                <a:lnTo>
                  <a:pt x="154116" y="532425"/>
                </a:lnTo>
                <a:lnTo>
                  <a:pt x="196257" y="553776"/>
                </a:lnTo>
                <a:lnTo>
                  <a:pt x="242012" y="570999"/>
                </a:lnTo>
                <a:lnTo>
                  <a:pt x="290909" y="583741"/>
                </a:lnTo>
                <a:lnTo>
                  <a:pt x="342476" y="591646"/>
                </a:lnTo>
                <a:lnTo>
                  <a:pt x="396239" y="594359"/>
                </a:lnTo>
                <a:lnTo>
                  <a:pt x="450003" y="591646"/>
                </a:lnTo>
                <a:lnTo>
                  <a:pt x="501570" y="583741"/>
                </a:lnTo>
                <a:lnTo>
                  <a:pt x="550467" y="570999"/>
                </a:lnTo>
                <a:lnTo>
                  <a:pt x="596222" y="553776"/>
                </a:lnTo>
                <a:lnTo>
                  <a:pt x="638363" y="532425"/>
                </a:lnTo>
                <a:lnTo>
                  <a:pt x="676417" y="507301"/>
                </a:lnTo>
                <a:lnTo>
                  <a:pt x="709913" y="478759"/>
                </a:lnTo>
                <a:lnTo>
                  <a:pt x="738377" y="447152"/>
                </a:lnTo>
                <a:lnTo>
                  <a:pt x="761339" y="412837"/>
                </a:lnTo>
                <a:lnTo>
                  <a:pt x="778324" y="376166"/>
                </a:lnTo>
                <a:lnTo>
                  <a:pt x="788862" y="337496"/>
                </a:lnTo>
                <a:lnTo>
                  <a:pt x="792479" y="297179"/>
                </a:lnTo>
                <a:lnTo>
                  <a:pt x="788862" y="256863"/>
                </a:lnTo>
                <a:lnTo>
                  <a:pt x="778324" y="218193"/>
                </a:lnTo>
                <a:lnTo>
                  <a:pt x="761339" y="181522"/>
                </a:lnTo>
                <a:lnTo>
                  <a:pt x="738377" y="147207"/>
                </a:lnTo>
                <a:lnTo>
                  <a:pt x="709913" y="115600"/>
                </a:lnTo>
                <a:lnTo>
                  <a:pt x="676417" y="87058"/>
                </a:lnTo>
                <a:lnTo>
                  <a:pt x="638363" y="61934"/>
                </a:lnTo>
                <a:lnTo>
                  <a:pt x="596222" y="40583"/>
                </a:lnTo>
                <a:lnTo>
                  <a:pt x="550467" y="23360"/>
                </a:lnTo>
                <a:lnTo>
                  <a:pt x="501570" y="10618"/>
                </a:lnTo>
                <a:lnTo>
                  <a:pt x="450003" y="2713"/>
                </a:lnTo>
                <a:lnTo>
                  <a:pt x="39623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93916" y="3136773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0500" y="2092833"/>
            <a:ext cx="21564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400" spc="-5" dirty="0">
                <a:latin typeface="Calibri"/>
                <a:cs typeface="Calibri"/>
              </a:rPr>
              <a:t>Things </a:t>
            </a:r>
            <a:r>
              <a:rPr sz="1400" dirty="0">
                <a:latin typeface="Calibri"/>
                <a:cs typeface="Calibri"/>
              </a:rPr>
              <a:t>with </a:t>
            </a:r>
            <a:r>
              <a:rPr sz="1400" spc="-5" dirty="0">
                <a:latin typeface="Calibri"/>
                <a:cs typeface="Calibri"/>
              </a:rPr>
              <a:t>big impact </a:t>
            </a:r>
            <a:r>
              <a:rPr sz="1400" spc="-10" dirty="0">
                <a:latin typeface="Calibri"/>
                <a:cs typeface="Calibri"/>
              </a:rPr>
              <a:t>yet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expensive,</a:t>
            </a:r>
            <a:r>
              <a:rPr sz="1400" spc="-5" dirty="0">
                <a:latin typeface="Calibri"/>
                <a:cs typeface="Calibri"/>
              </a:rPr>
              <a:t> time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consuming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65732" y="1353311"/>
            <a:ext cx="792480" cy="594360"/>
          </a:xfrm>
          <a:custGeom>
            <a:avLst/>
            <a:gdLst/>
            <a:ahLst/>
            <a:cxnLst/>
            <a:rect l="l" t="t" r="r" b="b"/>
            <a:pathLst>
              <a:path w="792480" h="594360">
                <a:moveTo>
                  <a:pt x="396240" y="0"/>
                </a:moveTo>
                <a:lnTo>
                  <a:pt x="342476" y="2713"/>
                </a:lnTo>
                <a:lnTo>
                  <a:pt x="290909" y="10618"/>
                </a:lnTo>
                <a:lnTo>
                  <a:pt x="242012" y="23360"/>
                </a:lnTo>
                <a:lnTo>
                  <a:pt x="196257" y="40583"/>
                </a:lnTo>
                <a:lnTo>
                  <a:pt x="154116" y="61934"/>
                </a:lnTo>
                <a:lnTo>
                  <a:pt x="116062" y="87058"/>
                </a:lnTo>
                <a:lnTo>
                  <a:pt x="82566" y="115600"/>
                </a:lnTo>
                <a:lnTo>
                  <a:pt x="54101" y="147207"/>
                </a:lnTo>
                <a:lnTo>
                  <a:pt x="31140" y="181522"/>
                </a:lnTo>
                <a:lnTo>
                  <a:pt x="14155" y="218193"/>
                </a:lnTo>
                <a:lnTo>
                  <a:pt x="3617" y="256863"/>
                </a:lnTo>
                <a:lnTo>
                  <a:pt x="0" y="297179"/>
                </a:lnTo>
                <a:lnTo>
                  <a:pt x="3617" y="337496"/>
                </a:lnTo>
                <a:lnTo>
                  <a:pt x="14155" y="376166"/>
                </a:lnTo>
                <a:lnTo>
                  <a:pt x="31140" y="412837"/>
                </a:lnTo>
                <a:lnTo>
                  <a:pt x="54102" y="447152"/>
                </a:lnTo>
                <a:lnTo>
                  <a:pt x="82566" y="478759"/>
                </a:lnTo>
                <a:lnTo>
                  <a:pt x="116062" y="507301"/>
                </a:lnTo>
                <a:lnTo>
                  <a:pt x="154116" y="532425"/>
                </a:lnTo>
                <a:lnTo>
                  <a:pt x="196257" y="553776"/>
                </a:lnTo>
                <a:lnTo>
                  <a:pt x="242012" y="570999"/>
                </a:lnTo>
                <a:lnTo>
                  <a:pt x="290909" y="583741"/>
                </a:lnTo>
                <a:lnTo>
                  <a:pt x="342476" y="591646"/>
                </a:lnTo>
                <a:lnTo>
                  <a:pt x="396240" y="594360"/>
                </a:lnTo>
                <a:lnTo>
                  <a:pt x="450003" y="591646"/>
                </a:lnTo>
                <a:lnTo>
                  <a:pt x="501570" y="583741"/>
                </a:lnTo>
                <a:lnTo>
                  <a:pt x="550467" y="570999"/>
                </a:lnTo>
                <a:lnTo>
                  <a:pt x="596222" y="553776"/>
                </a:lnTo>
                <a:lnTo>
                  <a:pt x="638363" y="532425"/>
                </a:lnTo>
                <a:lnTo>
                  <a:pt x="676417" y="507301"/>
                </a:lnTo>
                <a:lnTo>
                  <a:pt x="709913" y="478759"/>
                </a:lnTo>
                <a:lnTo>
                  <a:pt x="738378" y="447152"/>
                </a:lnTo>
                <a:lnTo>
                  <a:pt x="761339" y="412837"/>
                </a:lnTo>
                <a:lnTo>
                  <a:pt x="778324" y="376166"/>
                </a:lnTo>
                <a:lnTo>
                  <a:pt x="788862" y="337496"/>
                </a:lnTo>
                <a:lnTo>
                  <a:pt x="792480" y="297179"/>
                </a:lnTo>
                <a:lnTo>
                  <a:pt x="788862" y="256863"/>
                </a:lnTo>
                <a:lnTo>
                  <a:pt x="778324" y="218193"/>
                </a:lnTo>
                <a:lnTo>
                  <a:pt x="761339" y="181522"/>
                </a:lnTo>
                <a:lnTo>
                  <a:pt x="738377" y="147207"/>
                </a:lnTo>
                <a:lnTo>
                  <a:pt x="709913" y="115600"/>
                </a:lnTo>
                <a:lnTo>
                  <a:pt x="676417" y="87058"/>
                </a:lnTo>
                <a:lnTo>
                  <a:pt x="638363" y="61934"/>
                </a:lnTo>
                <a:lnTo>
                  <a:pt x="596222" y="40583"/>
                </a:lnTo>
                <a:lnTo>
                  <a:pt x="550467" y="23360"/>
                </a:lnTo>
                <a:lnTo>
                  <a:pt x="501570" y="10618"/>
                </a:lnTo>
                <a:lnTo>
                  <a:pt x="450003" y="2713"/>
                </a:lnTo>
                <a:lnTo>
                  <a:pt x="39624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991360" y="1485646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65732" y="3003804"/>
            <a:ext cx="792480" cy="594360"/>
          </a:xfrm>
          <a:custGeom>
            <a:avLst/>
            <a:gdLst/>
            <a:ahLst/>
            <a:cxnLst/>
            <a:rect l="l" t="t" r="r" b="b"/>
            <a:pathLst>
              <a:path w="792480" h="594360">
                <a:moveTo>
                  <a:pt x="396240" y="0"/>
                </a:moveTo>
                <a:lnTo>
                  <a:pt x="342476" y="2713"/>
                </a:lnTo>
                <a:lnTo>
                  <a:pt x="290909" y="10618"/>
                </a:lnTo>
                <a:lnTo>
                  <a:pt x="242012" y="23360"/>
                </a:lnTo>
                <a:lnTo>
                  <a:pt x="196257" y="40583"/>
                </a:lnTo>
                <a:lnTo>
                  <a:pt x="154116" y="61934"/>
                </a:lnTo>
                <a:lnTo>
                  <a:pt x="116062" y="87058"/>
                </a:lnTo>
                <a:lnTo>
                  <a:pt x="82566" y="115600"/>
                </a:lnTo>
                <a:lnTo>
                  <a:pt x="54101" y="147207"/>
                </a:lnTo>
                <a:lnTo>
                  <a:pt x="31140" y="181522"/>
                </a:lnTo>
                <a:lnTo>
                  <a:pt x="14155" y="218193"/>
                </a:lnTo>
                <a:lnTo>
                  <a:pt x="3617" y="256863"/>
                </a:lnTo>
                <a:lnTo>
                  <a:pt x="0" y="297179"/>
                </a:lnTo>
                <a:lnTo>
                  <a:pt x="3617" y="337496"/>
                </a:lnTo>
                <a:lnTo>
                  <a:pt x="14155" y="376166"/>
                </a:lnTo>
                <a:lnTo>
                  <a:pt x="31140" y="412837"/>
                </a:lnTo>
                <a:lnTo>
                  <a:pt x="54102" y="447152"/>
                </a:lnTo>
                <a:lnTo>
                  <a:pt x="82566" y="478759"/>
                </a:lnTo>
                <a:lnTo>
                  <a:pt x="116062" y="507301"/>
                </a:lnTo>
                <a:lnTo>
                  <a:pt x="154116" y="532425"/>
                </a:lnTo>
                <a:lnTo>
                  <a:pt x="196257" y="553776"/>
                </a:lnTo>
                <a:lnTo>
                  <a:pt x="242012" y="570999"/>
                </a:lnTo>
                <a:lnTo>
                  <a:pt x="290909" y="583741"/>
                </a:lnTo>
                <a:lnTo>
                  <a:pt x="342476" y="591646"/>
                </a:lnTo>
                <a:lnTo>
                  <a:pt x="396240" y="594359"/>
                </a:lnTo>
                <a:lnTo>
                  <a:pt x="450003" y="591646"/>
                </a:lnTo>
                <a:lnTo>
                  <a:pt x="501570" y="583741"/>
                </a:lnTo>
                <a:lnTo>
                  <a:pt x="550467" y="570999"/>
                </a:lnTo>
                <a:lnTo>
                  <a:pt x="596222" y="553776"/>
                </a:lnTo>
                <a:lnTo>
                  <a:pt x="638363" y="532425"/>
                </a:lnTo>
                <a:lnTo>
                  <a:pt x="676417" y="507301"/>
                </a:lnTo>
                <a:lnTo>
                  <a:pt x="709913" y="478759"/>
                </a:lnTo>
                <a:lnTo>
                  <a:pt x="738378" y="447152"/>
                </a:lnTo>
                <a:lnTo>
                  <a:pt x="761339" y="412837"/>
                </a:lnTo>
                <a:lnTo>
                  <a:pt x="778324" y="376166"/>
                </a:lnTo>
                <a:lnTo>
                  <a:pt x="788862" y="337496"/>
                </a:lnTo>
                <a:lnTo>
                  <a:pt x="792480" y="297179"/>
                </a:lnTo>
                <a:lnTo>
                  <a:pt x="788862" y="256863"/>
                </a:lnTo>
                <a:lnTo>
                  <a:pt x="778324" y="218193"/>
                </a:lnTo>
                <a:lnTo>
                  <a:pt x="761339" y="181522"/>
                </a:lnTo>
                <a:lnTo>
                  <a:pt x="738377" y="147207"/>
                </a:lnTo>
                <a:lnTo>
                  <a:pt x="709913" y="115600"/>
                </a:lnTo>
                <a:lnTo>
                  <a:pt x="676417" y="87058"/>
                </a:lnTo>
                <a:lnTo>
                  <a:pt x="638363" y="61934"/>
                </a:lnTo>
                <a:lnTo>
                  <a:pt x="596222" y="40583"/>
                </a:lnTo>
                <a:lnTo>
                  <a:pt x="550467" y="23360"/>
                </a:lnTo>
                <a:lnTo>
                  <a:pt x="501570" y="10618"/>
                </a:lnTo>
                <a:lnTo>
                  <a:pt x="450003" y="2713"/>
                </a:lnTo>
                <a:lnTo>
                  <a:pt x="39624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912111" y="3136773"/>
            <a:ext cx="299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22384" y="4989829"/>
            <a:ext cx="15240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sz="600" dirty="0">
                <a:latin typeface="Calibri"/>
                <a:cs typeface="Calibri"/>
              </a:rPr>
              <a:t>83</a:t>
            </a:fld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5723" y="1913331"/>
            <a:ext cx="543179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09980" marR="5080" indent="-1097915">
              <a:lnSpc>
                <a:spcPct val="100000"/>
              </a:lnSpc>
              <a:spcBef>
                <a:spcPts val="105"/>
              </a:spcBef>
            </a:pPr>
            <a:r>
              <a:rPr sz="5000" spc="-10" dirty="0"/>
              <a:t>How</a:t>
            </a:r>
            <a:r>
              <a:rPr sz="5000" spc="-35" dirty="0"/>
              <a:t> </a:t>
            </a:r>
            <a:r>
              <a:rPr sz="5000" spc="-20" dirty="0"/>
              <a:t>to </a:t>
            </a:r>
            <a:r>
              <a:rPr sz="5000" dirty="0"/>
              <a:t>lose</a:t>
            </a:r>
            <a:r>
              <a:rPr sz="5000" spc="-45" dirty="0"/>
              <a:t> </a:t>
            </a:r>
            <a:r>
              <a:rPr sz="5000" spc="-20" dirty="0"/>
              <a:t>weight</a:t>
            </a:r>
            <a:r>
              <a:rPr sz="5000" spc="-25" dirty="0"/>
              <a:t> </a:t>
            </a:r>
            <a:r>
              <a:rPr sz="5000" dirty="0"/>
              <a:t>– </a:t>
            </a:r>
            <a:r>
              <a:rPr sz="5000" spc="-1115" dirty="0"/>
              <a:t> </a:t>
            </a:r>
            <a:r>
              <a:rPr sz="5000" spc="-15" dirty="0"/>
              <a:t>Introduction</a:t>
            </a:r>
            <a:endParaRPr sz="50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100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169025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latin typeface="Calibri"/>
                <a:cs typeface="Calibri"/>
              </a:rPr>
              <a:t>Imagine </a:t>
            </a:r>
            <a:r>
              <a:rPr sz="1700" b="1" spc="-5" dirty="0">
                <a:latin typeface="Calibri"/>
                <a:cs typeface="Calibri"/>
              </a:rPr>
              <a:t>that </a:t>
            </a:r>
            <a:r>
              <a:rPr sz="1700" b="1" spc="-10" dirty="0">
                <a:latin typeface="Calibri"/>
                <a:cs typeface="Calibri"/>
              </a:rPr>
              <a:t>you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want to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help 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Kate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lose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weight</a:t>
            </a:r>
            <a:r>
              <a:rPr sz="1700" b="1" spc="-10" dirty="0">
                <a:latin typeface="Calibri"/>
                <a:cs typeface="Calibri"/>
              </a:rPr>
              <a:t>. </a:t>
            </a:r>
            <a:r>
              <a:rPr sz="1700" b="1" dirty="0">
                <a:latin typeface="Calibri"/>
                <a:cs typeface="Calibri"/>
              </a:rPr>
              <a:t>Use </a:t>
            </a:r>
            <a:r>
              <a:rPr sz="1700" b="1" spc="-5" dirty="0">
                <a:latin typeface="Calibri"/>
                <a:cs typeface="Calibri"/>
              </a:rPr>
              <a:t>the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low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hanging </a:t>
            </a:r>
            <a:r>
              <a:rPr sz="1700" b="1" spc="-37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fruit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approach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map all</a:t>
            </a:r>
            <a:r>
              <a:rPr sz="1700" b="1" spc="-5" dirty="0">
                <a:latin typeface="Calibri"/>
                <a:cs typeface="Calibri"/>
              </a:rPr>
              <a:t> the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potential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solutions.</a:t>
            </a:r>
            <a:r>
              <a:rPr sz="1700" b="1" spc="-15" dirty="0">
                <a:latin typeface="Calibri"/>
                <a:cs typeface="Calibri"/>
              </a:rPr>
              <a:t> First </a:t>
            </a:r>
            <a:r>
              <a:rPr sz="1700" b="1" spc="-5" dirty="0">
                <a:latin typeface="Calibri"/>
                <a:cs typeface="Calibri"/>
              </a:rPr>
              <a:t>list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activities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9127" y="1632280"/>
            <a:ext cx="5823585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6090">
              <a:lnSpc>
                <a:spcPct val="100000"/>
              </a:lnSpc>
              <a:spcBef>
                <a:spcPts val="100"/>
              </a:spcBef>
              <a:tabLst>
                <a:tab pos="922019" algn="l"/>
              </a:tabLst>
            </a:pPr>
            <a:r>
              <a:rPr sz="4500" spc="-5" dirty="0"/>
              <a:t>How </a:t>
            </a:r>
            <a:r>
              <a:rPr sz="4500" spc="-25" dirty="0"/>
              <a:t>to </a:t>
            </a:r>
            <a:r>
              <a:rPr sz="4500" dirty="0"/>
              <a:t>lose </a:t>
            </a:r>
            <a:r>
              <a:rPr sz="4500" spc="-15" dirty="0"/>
              <a:t>weight </a:t>
            </a:r>
            <a:r>
              <a:rPr sz="4500" dirty="0"/>
              <a:t>– </a:t>
            </a:r>
            <a:r>
              <a:rPr sz="4500" spc="5" dirty="0"/>
              <a:t> </a:t>
            </a:r>
            <a:r>
              <a:rPr sz="4500" spc="-15" dirty="0"/>
              <a:t>List	</a:t>
            </a:r>
            <a:r>
              <a:rPr sz="4500" spc="-5" dirty="0"/>
              <a:t>of</a:t>
            </a:r>
            <a:r>
              <a:rPr sz="4500" spc="-50" dirty="0"/>
              <a:t> </a:t>
            </a:r>
            <a:r>
              <a:rPr sz="4500" spc="-10" dirty="0"/>
              <a:t>potential</a:t>
            </a:r>
            <a:r>
              <a:rPr sz="4500" spc="-60" dirty="0"/>
              <a:t> </a:t>
            </a:r>
            <a:r>
              <a:rPr sz="4500" dirty="0"/>
              <a:t>activities</a:t>
            </a:r>
            <a:endParaRPr sz="45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102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46557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latin typeface="Calibri"/>
                <a:cs typeface="Calibri"/>
              </a:rPr>
              <a:t>Just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as </a:t>
            </a:r>
            <a:r>
              <a:rPr sz="1700" b="1" dirty="0">
                <a:latin typeface="Calibri"/>
                <a:cs typeface="Calibri"/>
              </a:rPr>
              <a:t>a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reminder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you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were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supposed</a:t>
            </a:r>
            <a:r>
              <a:rPr sz="1700" b="1" spc="-10" dirty="0">
                <a:latin typeface="Calibri"/>
                <a:cs typeface="Calibri"/>
              </a:rPr>
              <a:t> to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help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Kate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lose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weight</a:t>
            </a:r>
            <a:r>
              <a:rPr sz="1700" b="1" spc="-10" dirty="0">
                <a:latin typeface="Calibri"/>
                <a:cs typeface="Calibri"/>
              </a:rPr>
              <a:t>.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first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step</a:t>
            </a:r>
            <a:r>
              <a:rPr sz="1700" b="1" dirty="0">
                <a:latin typeface="Calibri"/>
                <a:cs typeface="Calibri"/>
              </a:rPr>
              <a:t> is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list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all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potential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activities</a:t>
            </a:r>
            <a:r>
              <a:rPr sz="1700" b="1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that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can</a:t>
            </a:r>
            <a:r>
              <a:rPr sz="1700" b="1" spc="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help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her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achieve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goal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39370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first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list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all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potential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ideas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88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260347" y="771144"/>
            <a:ext cx="295211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5570" rIns="0" bIns="0" rtlCol="0">
            <a:spAutoFit/>
          </a:bodyPr>
          <a:lstStyle/>
          <a:p>
            <a:pPr marL="588010">
              <a:lnSpc>
                <a:spcPct val="100000"/>
              </a:lnSpc>
              <a:spcBef>
                <a:spcPts val="91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Cut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down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sweets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0347" y="1351788"/>
            <a:ext cx="295211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5570" rIns="0" bIns="0" rtlCol="0">
            <a:spAutoFit/>
          </a:bodyPr>
          <a:lstStyle/>
          <a:p>
            <a:pPr marL="522605">
              <a:lnSpc>
                <a:spcPct val="100000"/>
              </a:lnSpc>
              <a:spcBef>
                <a:spcPts val="91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Buy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special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meal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kit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box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diet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0347" y="1932432"/>
            <a:ext cx="295211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381000">
              <a:lnSpc>
                <a:spcPct val="100000"/>
              </a:lnSpc>
              <a:spcBef>
                <a:spcPts val="91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Run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times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week for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30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minutes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0347" y="2513076"/>
            <a:ext cx="295211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656590">
              <a:lnSpc>
                <a:spcPct val="100000"/>
              </a:lnSpc>
              <a:spcBef>
                <a:spcPts val="915"/>
              </a:spcBef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Walk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every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day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steps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5255" y="771144"/>
            <a:ext cx="295402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5570" rIns="0" bIns="0" rtlCol="0">
            <a:spAutoFit/>
          </a:bodyPr>
          <a:lstStyle/>
          <a:p>
            <a:pPr marL="570230">
              <a:lnSpc>
                <a:spcPct val="100000"/>
              </a:lnSpc>
              <a:spcBef>
                <a:spcPts val="91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Hire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personal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trainer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coach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5255" y="1351788"/>
            <a:ext cx="295402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5570" rIns="0" bIns="0" rtlCol="0">
            <a:spAutoFit/>
          </a:bodyPr>
          <a:lstStyle/>
          <a:p>
            <a:pPr marL="725805">
              <a:lnSpc>
                <a:spcPct val="100000"/>
              </a:lnSpc>
              <a:spcBef>
                <a:spcPts val="91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Measure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calories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intake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15255" y="1932432"/>
            <a:ext cx="295402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753110">
              <a:lnSpc>
                <a:spcPct val="100000"/>
              </a:lnSpc>
              <a:spcBef>
                <a:spcPts val="91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intermittent</a:t>
            </a:r>
            <a:r>
              <a:rPr sz="1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fasting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15255" y="2513076"/>
            <a:ext cx="295402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416559">
              <a:lnSpc>
                <a:spcPct val="100000"/>
              </a:lnSpc>
              <a:spcBef>
                <a:spcPts val="91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Stop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eating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carbs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carbohydrates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60347" y="3093720"/>
            <a:ext cx="295211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470534">
              <a:lnSpc>
                <a:spcPct val="100000"/>
              </a:lnSpc>
              <a:spcBef>
                <a:spcPts val="915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Eat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kg of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vegetables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every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15255" y="3093720"/>
            <a:ext cx="295402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694055">
              <a:lnSpc>
                <a:spcPct val="100000"/>
              </a:lnSpc>
              <a:spcBef>
                <a:spcPts val="91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Give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sweet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beverages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60347" y="3660647"/>
            <a:ext cx="2952115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728345">
              <a:lnSpc>
                <a:spcPct val="100000"/>
              </a:lnSpc>
              <a:spcBef>
                <a:spcPts val="91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Start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drinking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green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tea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15255" y="3660647"/>
            <a:ext cx="2954020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467995">
              <a:lnSpc>
                <a:spcPct val="100000"/>
              </a:lnSpc>
              <a:spcBef>
                <a:spcPts val="91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Drink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4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liters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water every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60347" y="4226052"/>
            <a:ext cx="295211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839" rIns="0" bIns="0" rtlCol="0">
            <a:spAutoFit/>
          </a:bodyPr>
          <a:lstStyle/>
          <a:p>
            <a:pPr marL="568325">
              <a:lnSpc>
                <a:spcPct val="100000"/>
              </a:lnSpc>
              <a:spcBef>
                <a:spcPts val="919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minutes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daily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exercises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15255" y="4226052"/>
            <a:ext cx="295402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839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919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Plastic</a:t>
            </a:r>
            <a:r>
              <a:rPr sz="1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surgery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39411" y="1002791"/>
            <a:ext cx="3877310" cy="1892935"/>
          </a:xfrm>
          <a:custGeom>
            <a:avLst/>
            <a:gdLst/>
            <a:ahLst/>
            <a:cxnLst/>
            <a:rect l="l" t="t" r="r" b="b"/>
            <a:pathLst>
              <a:path w="3877309" h="1892935">
                <a:moveTo>
                  <a:pt x="3877055" y="0"/>
                </a:moveTo>
                <a:lnTo>
                  <a:pt x="0" y="0"/>
                </a:lnTo>
                <a:lnTo>
                  <a:pt x="0" y="1892807"/>
                </a:lnTo>
                <a:lnTo>
                  <a:pt x="3877055" y="1892807"/>
                </a:lnTo>
                <a:lnTo>
                  <a:pt x="3877055" y="0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96823" y="1001204"/>
            <a:ext cx="7911465" cy="3721735"/>
            <a:chOff x="496823" y="1001204"/>
            <a:chExt cx="7911465" cy="3721735"/>
          </a:xfrm>
        </p:grpSpPr>
        <p:sp>
          <p:nvSpPr>
            <p:cNvPr id="4" name="object 4"/>
            <p:cNvSpPr/>
            <p:nvPr/>
          </p:nvSpPr>
          <p:spPr>
            <a:xfrm>
              <a:off x="496824" y="1003553"/>
              <a:ext cx="7676515" cy="3719829"/>
            </a:xfrm>
            <a:custGeom>
              <a:avLst/>
              <a:gdLst/>
              <a:ahLst/>
              <a:cxnLst/>
              <a:rect l="l" t="t" r="r" b="b"/>
              <a:pathLst>
                <a:path w="7676515" h="3719829">
                  <a:moveTo>
                    <a:pt x="86868" y="86868"/>
                  </a:moveTo>
                  <a:lnTo>
                    <a:pt x="79629" y="72390"/>
                  </a:lnTo>
                  <a:lnTo>
                    <a:pt x="43434" y="0"/>
                  </a:lnTo>
                  <a:lnTo>
                    <a:pt x="0" y="86868"/>
                  </a:lnTo>
                  <a:lnTo>
                    <a:pt x="28956" y="86868"/>
                  </a:lnTo>
                  <a:lnTo>
                    <a:pt x="28956" y="3675088"/>
                  </a:lnTo>
                  <a:lnTo>
                    <a:pt x="57912" y="3675075"/>
                  </a:lnTo>
                  <a:lnTo>
                    <a:pt x="57912" y="86868"/>
                  </a:lnTo>
                  <a:lnTo>
                    <a:pt x="86868" y="86868"/>
                  </a:lnTo>
                  <a:close/>
                </a:path>
                <a:path w="7676515" h="3719829">
                  <a:moveTo>
                    <a:pt x="7676388" y="3675888"/>
                  </a:moveTo>
                  <a:lnTo>
                    <a:pt x="7647432" y="3661410"/>
                  </a:lnTo>
                  <a:lnTo>
                    <a:pt x="7589520" y="3632454"/>
                  </a:lnTo>
                  <a:lnTo>
                    <a:pt x="7589520" y="3661410"/>
                  </a:lnTo>
                  <a:lnTo>
                    <a:pt x="67818" y="3661410"/>
                  </a:lnTo>
                  <a:lnTo>
                    <a:pt x="67818" y="3690366"/>
                  </a:lnTo>
                  <a:lnTo>
                    <a:pt x="7589520" y="3690366"/>
                  </a:lnTo>
                  <a:lnTo>
                    <a:pt x="7589520" y="3719322"/>
                  </a:lnTo>
                  <a:lnTo>
                    <a:pt x="7647432" y="3690366"/>
                  </a:lnTo>
                  <a:lnTo>
                    <a:pt x="7676388" y="3675888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3879" y="1002791"/>
              <a:ext cx="7752715" cy="3675379"/>
            </a:xfrm>
            <a:custGeom>
              <a:avLst/>
              <a:gdLst/>
              <a:ahLst/>
              <a:cxnLst/>
              <a:rect l="l" t="t" r="r" b="b"/>
              <a:pathLst>
                <a:path w="7752715" h="3675379">
                  <a:moveTo>
                    <a:pt x="3828288" y="0"/>
                  </a:moveTo>
                  <a:lnTo>
                    <a:pt x="3828288" y="3675075"/>
                  </a:lnTo>
                </a:path>
                <a:path w="7752715" h="3675379">
                  <a:moveTo>
                    <a:pt x="7752588" y="1892808"/>
                  </a:moveTo>
                  <a:lnTo>
                    <a:pt x="0" y="1892808"/>
                  </a:lnTo>
                </a:path>
              </a:pathLst>
            </a:custGeom>
            <a:ln w="3175">
              <a:solidFill>
                <a:srgbClr val="497DBA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41564" y="1002791"/>
              <a:ext cx="466725" cy="350520"/>
            </a:xfrm>
            <a:custGeom>
              <a:avLst/>
              <a:gdLst/>
              <a:ahLst/>
              <a:cxnLst/>
              <a:rect l="l" t="t" r="r" b="b"/>
              <a:pathLst>
                <a:path w="466725" h="350519">
                  <a:moveTo>
                    <a:pt x="233171" y="0"/>
                  </a:moveTo>
                  <a:lnTo>
                    <a:pt x="179707" y="4629"/>
                  </a:lnTo>
                  <a:lnTo>
                    <a:pt x="130628" y="17817"/>
                  </a:lnTo>
                  <a:lnTo>
                    <a:pt x="87334" y="38508"/>
                  </a:lnTo>
                  <a:lnTo>
                    <a:pt x="51225" y="65651"/>
                  </a:lnTo>
                  <a:lnTo>
                    <a:pt x="23699" y="98193"/>
                  </a:lnTo>
                  <a:lnTo>
                    <a:pt x="6158" y="135080"/>
                  </a:lnTo>
                  <a:lnTo>
                    <a:pt x="0" y="175260"/>
                  </a:lnTo>
                  <a:lnTo>
                    <a:pt x="6158" y="215439"/>
                  </a:lnTo>
                  <a:lnTo>
                    <a:pt x="23699" y="252326"/>
                  </a:lnTo>
                  <a:lnTo>
                    <a:pt x="51225" y="284868"/>
                  </a:lnTo>
                  <a:lnTo>
                    <a:pt x="87334" y="312011"/>
                  </a:lnTo>
                  <a:lnTo>
                    <a:pt x="130628" y="332702"/>
                  </a:lnTo>
                  <a:lnTo>
                    <a:pt x="179707" y="345890"/>
                  </a:lnTo>
                  <a:lnTo>
                    <a:pt x="233171" y="350520"/>
                  </a:lnTo>
                  <a:lnTo>
                    <a:pt x="286636" y="345890"/>
                  </a:lnTo>
                  <a:lnTo>
                    <a:pt x="335715" y="332702"/>
                  </a:lnTo>
                  <a:lnTo>
                    <a:pt x="379009" y="312011"/>
                  </a:lnTo>
                  <a:lnTo>
                    <a:pt x="415118" y="284868"/>
                  </a:lnTo>
                  <a:lnTo>
                    <a:pt x="442644" y="252326"/>
                  </a:lnTo>
                  <a:lnTo>
                    <a:pt x="460185" y="215439"/>
                  </a:lnTo>
                  <a:lnTo>
                    <a:pt x="466343" y="175260"/>
                  </a:lnTo>
                  <a:lnTo>
                    <a:pt x="460185" y="135080"/>
                  </a:lnTo>
                  <a:lnTo>
                    <a:pt x="442644" y="98193"/>
                  </a:lnTo>
                  <a:lnTo>
                    <a:pt x="415118" y="65651"/>
                  </a:lnTo>
                  <a:lnTo>
                    <a:pt x="379009" y="38508"/>
                  </a:lnTo>
                  <a:lnTo>
                    <a:pt x="335715" y="17817"/>
                  </a:lnTo>
                  <a:lnTo>
                    <a:pt x="286636" y="4629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118602" y="1013205"/>
            <a:ext cx="128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98296" y="35179"/>
            <a:ext cx="74098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Now</a:t>
            </a:r>
            <a:r>
              <a:rPr sz="25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006FC0"/>
                </a:solidFill>
                <a:latin typeface="Calibri"/>
                <a:cs typeface="Calibri"/>
              </a:rPr>
              <a:t>try </a:t>
            </a:r>
            <a:r>
              <a:rPr sz="2500" b="1" spc="-2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5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map</a:t>
            </a:r>
            <a:r>
              <a:rPr sz="25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all</a:t>
            </a:r>
            <a:r>
              <a:rPr sz="25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ideas on</a:t>
            </a:r>
            <a:r>
              <a:rPr sz="25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low</a:t>
            </a:r>
            <a:r>
              <a:rPr sz="25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hanging fruit</a:t>
            </a:r>
            <a:r>
              <a:rPr sz="25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matrix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4300" y="1002791"/>
            <a:ext cx="467995" cy="350520"/>
          </a:xfrm>
          <a:custGeom>
            <a:avLst/>
            <a:gdLst/>
            <a:ahLst/>
            <a:cxnLst/>
            <a:rect l="l" t="t" r="r" b="b"/>
            <a:pathLst>
              <a:path w="467995" h="350519">
                <a:moveTo>
                  <a:pt x="233934" y="0"/>
                </a:moveTo>
                <a:lnTo>
                  <a:pt x="180307" y="4629"/>
                </a:lnTo>
                <a:lnTo>
                  <a:pt x="131072" y="17817"/>
                </a:lnTo>
                <a:lnTo>
                  <a:pt x="87636" y="38508"/>
                </a:lnTo>
                <a:lnTo>
                  <a:pt x="51405" y="65651"/>
                </a:lnTo>
                <a:lnTo>
                  <a:pt x="23784" y="98193"/>
                </a:lnTo>
                <a:lnTo>
                  <a:pt x="6180" y="135080"/>
                </a:lnTo>
                <a:lnTo>
                  <a:pt x="0" y="175260"/>
                </a:lnTo>
                <a:lnTo>
                  <a:pt x="6180" y="215439"/>
                </a:lnTo>
                <a:lnTo>
                  <a:pt x="23784" y="252326"/>
                </a:lnTo>
                <a:lnTo>
                  <a:pt x="51405" y="284868"/>
                </a:lnTo>
                <a:lnTo>
                  <a:pt x="87636" y="312011"/>
                </a:lnTo>
                <a:lnTo>
                  <a:pt x="131072" y="332702"/>
                </a:lnTo>
                <a:lnTo>
                  <a:pt x="180307" y="345890"/>
                </a:lnTo>
                <a:lnTo>
                  <a:pt x="233934" y="350520"/>
                </a:lnTo>
                <a:lnTo>
                  <a:pt x="287560" y="345890"/>
                </a:lnTo>
                <a:lnTo>
                  <a:pt x="336795" y="332702"/>
                </a:lnTo>
                <a:lnTo>
                  <a:pt x="380231" y="312011"/>
                </a:lnTo>
                <a:lnTo>
                  <a:pt x="416462" y="284868"/>
                </a:lnTo>
                <a:lnTo>
                  <a:pt x="444083" y="252326"/>
                </a:lnTo>
                <a:lnTo>
                  <a:pt x="461687" y="215439"/>
                </a:lnTo>
                <a:lnTo>
                  <a:pt x="467867" y="175260"/>
                </a:lnTo>
                <a:lnTo>
                  <a:pt x="461687" y="135080"/>
                </a:lnTo>
                <a:lnTo>
                  <a:pt x="444083" y="98193"/>
                </a:lnTo>
                <a:lnTo>
                  <a:pt x="416462" y="65651"/>
                </a:lnTo>
                <a:lnTo>
                  <a:pt x="380231" y="38508"/>
                </a:lnTo>
                <a:lnTo>
                  <a:pt x="336795" y="17817"/>
                </a:lnTo>
                <a:lnTo>
                  <a:pt x="287560" y="4629"/>
                </a:lnTo>
                <a:lnTo>
                  <a:pt x="23393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88638" y="1013205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24300" y="2895600"/>
            <a:ext cx="467995" cy="350520"/>
          </a:xfrm>
          <a:custGeom>
            <a:avLst/>
            <a:gdLst/>
            <a:ahLst/>
            <a:cxnLst/>
            <a:rect l="l" t="t" r="r" b="b"/>
            <a:pathLst>
              <a:path w="467995" h="350519">
                <a:moveTo>
                  <a:pt x="233934" y="0"/>
                </a:moveTo>
                <a:lnTo>
                  <a:pt x="180307" y="4629"/>
                </a:lnTo>
                <a:lnTo>
                  <a:pt x="131072" y="17817"/>
                </a:lnTo>
                <a:lnTo>
                  <a:pt x="87636" y="38508"/>
                </a:lnTo>
                <a:lnTo>
                  <a:pt x="51405" y="65651"/>
                </a:lnTo>
                <a:lnTo>
                  <a:pt x="23784" y="98193"/>
                </a:lnTo>
                <a:lnTo>
                  <a:pt x="6180" y="135080"/>
                </a:lnTo>
                <a:lnTo>
                  <a:pt x="0" y="175260"/>
                </a:lnTo>
                <a:lnTo>
                  <a:pt x="6180" y="215439"/>
                </a:lnTo>
                <a:lnTo>
                  <a:pt x="23784" y="252326"/>
                </a:lnTo>
                <a:lnTo>
                  <a:pt x="51405" y="284868"/>
                </a:lnTo>
                <a:lnTo>
                  <a:pt x="87636" y="312011"/>
                </a:lnTo>
                <a:lnTo>
                  <a:pt x="131072" y="332702"/>
                </a:lnTo>
                <a:lnTo>
                  <a:pt x="180307" y="345890"/>
                </a:lnTo>
                <a:lnTo>
                  <a:pt x="233934" y="350519"/>
                </a:lnTo>
                <a:lnTo>
                  <a:pt x="287560" y="345890"/>
                </a:lnTo>
                <a:lnTo>
                  <a:pt x="336795" y="332702"/>
                </a:lnTo>
                <a:lnTo>
                  <a:pt x="380231" y="312011"/>
                </a:lnTo>
                <a:lnTo>
                  <a:pt x="416462" y="284868"/>
                </a:lnTo>
                <a:lnTo>
                  <a:pt x="444083" y="252326"/>
                </a:lnTo>
                <a:lnTo>
                  <a:pt x="461687" y="215439"/>
                </a:lnTo>
                <a:lnTo>
                  <a:pt x="467867" y="175260"/>
                </a:lnTo>
                <a:lnTo>
                  <a:pt x="461687" y="135080"/>
                </a:lnTo>
                <a:lnTo>
                  <a:pt x="444083" y="98193"/>
                </a:lnTo>
                <a:lnTo>
                  <a:pt x="416462" y="65651"/>
                </a:lnTo>
                <a:lnTo>
                  <a:pt x="380231" y="38508"/>
                </a:lnTo>
                <a:lnTo>
                  <a:pt x="336795" y="17817"/>
                </a:lnTo>
                <a:lnTo>
                  <a:pt x="287560" y="4629"/>
                </a:lnTo>
                <a:lnTo>
                  <a:pt x="23393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88638" y="2906648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850123" y="2895600"/>
            <a:ext cx="466725" cy="350520"/>
          </a:xfrm>
          <a:custGeom>
            <a:avLst/>
            <a:gdLst/>
            <a:ahLst/>
            <a:cxnLst/>
            <a:rect l="l" t="t" r="r" b="b"/>
            <a:pathLst>
              <a:path w="466725" h="350519">
                <a:moveTo>
                  <a:pt x="233172" y="0"/>
                </a:moveTo>
                <a:lnTo>
                  <a:pt x="179707" y="4629"/>
                </a:lnTo>
                <a:lnTo>
                  <a:pt x="130628" y="17817"/>
                </a:lnTo>
                <a:lnTo>
                  <a:pt x="87334" y="38508"/>
                </a:lnTo>
                <a:lnTo>
                  <a:pt x="51225" y="65651"/>
                </a:lnTo>
                <a:lnTo>
                  <a:pt x="23699" y="98193"/>
                </a:lnTo>
                <a:lnTo>
                  <a:pt x="6158" y="135080"/>
                </a:lnTo>
                <a:lnTo>
                  <a:pt x="0" y="175260"/>
                </a:lnTo>
                <a:lnTo>
                  <a:pt x="6158" y="215439"/>
                </a:lnTo>
                <a:lnTo>
                  <a:pt x="23699" y="252326"/>
                </a:lnTo>
                <a:lnTo>
                  <a:pt x="51225" y="284868"/>
                </a:lnTo>
                <a:lnTo>
                  <a:pt x="87334" y="312011"/>
                </a:lnTo>
                <a:lnTo>
                  <a:pt x="130628" y="332702"/>
                </a:lnTo>
                <a:lnTo>
                  <a:pt x="179707" y="345890"/>
                </a:lnTo>
                <a:lnTo>
                  <a:pt x="233172" y="350519"/>
                </a:lnTo>
                <a:lnTo>
                  <a:pt x="286636" y="345890"/>
                </a:lnTo>
                <a:lnTo>
                  <a:pt x="335715" y="332702"/>
                </a:lnTo>
                <a:lnTo>
                  <a:pt x="379009" y="312011"/>
                </a:lnTo>
                <a:lnTo>
                  <a:pt x="415118" y="284868"/>
                </a:lnTo>
                <a:lnTo>
                  <a:pt x="442644" y="252326"/>
                </a:lnTo>
                <a:lnTo>
                  <a:pt x="460185" y="215439"/>
                </a:lnTo>
                <a:lnTo>
                  <a:pt x="466344" y="175260"/>
                </a:lnTo>
                <a:lnTo>
                  <a:pt x="460185" y="135080"/>
                </a:lnTo>
                <a:lnTo>
                  <a:pt x="442644" y="98193"/>
                </a:lnTo>
                <a:lnTo>
                  <a:pt x="415118" y="65651"/>
                </a:lnTo>
                <a:lnTo>
                  <a:pt x="379009" y="38508"/>
                </a:lnTo>
                <a:lnTo>
                  <a:pt x="335715" y="17817"/>
                </a:lnTo>
                <a:lnTo>
                  <a:pt x="286636" y="4629"/>
                </a:lnTo>
                <a:lnTo>
                  <a:pt x="23317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013954" y="2906648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89</a:t>
            </a:fld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223520" y="587120"/>
            <a:ext cx="5384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Impact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163" y="1119886"/>
            <a:ext cx="3619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Hi</a:t>
            </a:r>
            <a:r>
              <a:rPr sz="1400" b="1" spc="-10" dirty="0">
                <a:latin typeface="Calibri"/>
                <a:cs typeface="Calibri"/>
              </a:rPr>
              <a:t>g</a:t>
            </a:r>
            <a:r>
              <a:rPr sz="1400" b="1" dirty="0"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163" y="4322165"/>
            <a:ext cx="3295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dirty="0">
                <a:latin typeface="Calibri"/>
                <a:cs typeface="Calibri"/>
              </a:rPr>
              <a:t>ow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21600" y="4325518"/>
            <a:ext cx="10864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Difficulty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level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91755" y="4816551"/>
            <a:ext cx="3295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dirty="0">
                <a:latin typeface="Calibri"/>
                <a:cs typeface="Calibri"/>
              </a:rPr>
              <a:t>ow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70202" y="4819599"/>
            <a:ext cx="3619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Hi</a:t>
            </a:r>
            <a:r>
              <a:rPr sz="1400" b="1" spc="-10" dirty="0">
                <a:latin typeface="Calibri"/>
                <a:cs typeface="Calibri"/>
              </a:rPr>
              <a:t>g</a:t>
            </a:r>
            <a:r>
              <a:rPr sz="1400" b="1" dirty="0"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762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19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23062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30" dirty="0">
                <a:latin typeface="Calibri"/>
                <a:cs typeface="Calibri"/>
              </a:rPr>
              <a:t>We </a:t>
            </a:r>
            <a:r>
              <a:rPr sz="1700" b="1" spc="-5" dirty="0">
                <a:latin typeface="Calibri"/>
                <a:cs typeface="Calibri"/>
              </a:rPr>
              <a:t>will help </a:t>
            </a:r>
            <a:r>
              <a:rPr sz="1700" b="1" spc="-20" dirty="0">
                <a:latin typeface="Calibri"/>
                <a:cs typeface="Calibri"/>
              </a:rPr>
              <a:t>Kate </a:t>
            </a:r>
            <a:r>
              <a:rPr sz="1700" b="1" spc="-10" dirty="0">
                <a:latin typeface="Calibri"/>
                <a:cs typeface="Calibri"/>
              </a:rPr>
              <a:t>to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lose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weight</a:t>
            </a:r>
            <a:r>
              <a:rPr sz="1700" b="1" spc="-10" dirty="0">
                <a:latin typeface="Calibri"/>
                <a:cs typeface="Calibri"/>
              </a:rPr>
              <a:t>. </a:t>
            </a:r>
            <a:r>
              <a:rPr sz="1700" b="1" spc="-25" dirty="0">
                <a:latin typeface="Calibri"/>
                <a:cs typeface="Calibri"/>
              </a:rPr>
              <a:t>We </a:t>
            </a:r>
            <a:r>
              <a:rPr sz="1700" b="1" dirty="0">
                <a:latin typeface="Calibri"/>
                <a:cs typeface="Calibri"/>
              </a:rPr>
              <a:t>will use the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low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hanging fruit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approach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dirty="0">
                <a:latin typeface="Calibri"/>
                <a:cs typeface="Calibri"/>
              </a:rPr>
              <a:t> map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all</a:t>
            </a:r>
            <a:r>
              <a:rPr sz="1700" b="1" spc="-5" dirty="0">
                <a:latin typeface="Calibri"/>
                <a:cs typeface="Calibri"/>
              </a:rPr>
              <a:t> the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potential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solutions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and</a:t>
            </a:r>
            <a:r>
              <a:rPr sz="1700" b="1" spc="-5" dirty="0">
                <a:latin typeface="Calibri"/>
                <a:cs typeface="Calibri"/>
              </a:rPr>
              <a:t> pick</a:t>
            </a:r>
            <a:r>
              <a:rPr sz="1700" b="1" spc="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 easiest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ones.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5723" y="1913331"/>
            <a:ext cx="543179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47825" marR="5080" indent="-1635760">
              <a:lnSpc>
                <a:spcPct val="100000"/>
              </a:lnSpc>
              <a:spcBef>
                <a:spcPts val="105"/>
              </a:spcBef>
            </a:pPr>
            <a:r>
              <a:rPr sz="5000" spc="-10" dirty="0"/>
              <a:t>How</a:t>
            </a:r>
            <a:r>
              <a:rPr sz="5000" spc="-35" dirty="0"/>
              <a:t> </a:t>
            </a:r>
            <a:r>
              <a:rPr sz="5000" spc="-20" dirty="0"/>
              <a:t>to </a:t>
            </a:r>
            <a:r>
              <a:rPr sz="5000" dirty="0"/>
              <a:t>lose</a:t>
            </a:r>
            <a:r>
              <a:rPr sz="5000" spc="-45" dirty="0"/>
              <a:t> </a:t>
            </a:r>
            <a:r>
              <a:rPr sz="5000" spc="-20" dirty="0"/>
              <a:t>weight</a:t>
            </a:r>
            <a:r>
              <a:rPr sz="5000" spc="-25" dirty="0"/>
              <a:t> </a:t>
            </a:r>
            <a:r>
              <a:rPr sz="5000" dirty="0"/>
              <a:t>– </a:t>
            </a:r>
            <a:r>
              <a:rPr sz="5000" spc="-1115" dirty="0"/>
              <a:t> </a:t>
            </a:r>
            <a:r>
              <a:rPr sz="5000" spc="-5" dirty="0"/>
              <a:t>Solution</a:t>
            </a:r>
            <a:endParaRPr sz="50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106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50748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latin typeface="Calibri"/>
                <a:cs typeface="Calibri"/>
              </a:rPr>
              <a:t>Just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as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reminder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you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were</a:t>
            </a:r>
            <a:r>
              <a:rPr sz="1700" b="1" dirty="0">
                <a:latin typeface="Calibri"/>
                <a:cs typeface="Calibri"/>
              </a:rPr>
              <a:t> supposed</a:t>
            </a:r>
            <a:r>
              <a:rPr sz="1700" b="1" spc="-10" dirty="0">
                <a:latin typeface="Calibri"/>
                <a:cs typeface="Calibri"/>
              </a:rPr>
              <a:t> to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help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Kate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lose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weight</a:t>
            </a:r>
            <a:r>
              <a:rPr sz="1700" b="1" spc="-10" dirty="0">
                <a:latin typeface="Calibri"/>
                <a:cs typeface="Calibri"/>
              </a:rPr>
              <a:t>.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spc="-30" dirty="0">
                <a:latin typeface="Calibri"/>
                <a:cs typeface="Calibri"/>
              </a:rPr>
              <a:t>We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have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 list</a:t>
            </a:r>
            <a:r>
              <a:rPr sz="1700" b="1" spc="-15" dirty="0">
                <a:latin typeface="Calibri"/>
                <a:cs typeface="Calibri"/>
              </a:rPr>
              <a:t> let’s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try</a:t>
            </a:r>
            <a:r>
              <a:rPr sz="1700" b="1" spc="-10" dirty="0">
                <a:latin typeface="Calibri"/>
                <a:cs typeface="Calibri"/>
              </a:rPr>
              <a:t> to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put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on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 </a:t>
            </a:r>
            <a:r>
              <a:rPr sz="1700" b="1" dirty="0">
                <a:latin typeface="Calibri"/>
                <a:cs typeface="Calibri"/>
              </a:rPr>
              <a:t>map and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identify</a:t>
            </a:r>
            <a:r>
              <a:rPr sz="1700" b="1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low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hanging</a:t>
            </a:r>
            <a:r>
              <a:rPr sz="1700" b="1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fruits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39370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first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list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all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potential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ideas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92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260347" y="771144"/>
            <a:ext cx="295211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5570" rIns="0" bIns="0" rtlCol="0">
            <a:spAutoFit/>
          </a:bodyPr>
          <a:lstStyle/>
          <a:p>
            <a:pPr marL="588010">
              <a:lnSpc>
                <a:spcPct val="100000"/>
              </a:lnSpc>
              <a:spcBef>
                <a:spcPts val="91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Cut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down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sweets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0347" y="1351788"/>
            <a:ext cx="295211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5570" rIns="0" bIns="0" rtlCol="0">
            <a:spAutoFit/>
          </a:bodyPr>
          <a:lstStyle/>
          <a:p>
            <a:pPr marL="522605">
              <a:lnSpc>
                <a:spcPct val="100000"/>
              </a:lnSpc>
              <a:spcBef>
                <a:spcPts val="91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Buy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special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meal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kit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box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diet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0347" y="1932432"/>
            <a:ext cx="295211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381000">
              <a:lnSpc>
                <a:spcPct val="100000"/>
              </a:lnSpc>
              <a:spcBef>
                <a:spcPts val="91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Run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times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week for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30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minutes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0347" y="2513076"/>
            <a:ext cx="295211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656590">
              <a:lnSpc>
                <a:spcPct val="100000"/>
              </a:lnSpc>
              <a:spcBef>
                <a:spcPts val="915"/>
              </a:spcBef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Walk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every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day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steps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5255" y="771144"/>
            <a:ext cx="295402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5570" rIns="0" bIns="0" rtlCol="0">
            <a:spAutoFit/>
          </a:bodyPr>
          <a:lstStyle/>
          <a:p>
            <a:pPr marL="570230">
              <a:lnSpc>
                <a:spcPct val="100000"/>
              </a:lnSpc>
              <a:spcBef>
                <a:spcPts val="91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Hire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personal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trainer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coach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5255" y="1351788"/>
            <a:ext cx="295402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5570" rIns="0" bIns="0" rtlCol="0">
            <a:spAutoFit/>
          </a:bodyPr>
          <a:lstStyle/>
          <a:p>
            <a:pPr marL="725805">
              <a:lnSpc>
                <a:spcPct val="100000"/>
              </a:lnSpc>
              <a:spcBef>
                <a:spcPts val="91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Measure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calories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intake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15255" y="1932432"/>
            <a:ext cx="295402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751840">
              <a:lnSpc>
                <a:spcPct val="100000"/>
              </a:lnSpc>
              <a:spcBef>
                <a:spcPts val="91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Intermittent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fasting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15255" y="2513076"/>
            <a:ext cx="295402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416559">
              <a:lnSpc>
                <a:spcPct val="100000"/>
              </a:lnSpc>
              <a:spcBef>
                <a:spcPts val="91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Stop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eating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carbs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carbohydrates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60347" y="3093720"/>
            <a:ext cx="295211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470534">
              <a:lnSpc>
                <a:spcPct val="100000"/>
              </a:lnSpc>
              <a:spcBef>
                <a:spcPts val="915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Eat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kg of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vegetables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every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15255" y="3093720"/>
            <a:ext cx="295402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694055">
              <a:lnSpc>
                <a:spcPct val="100000"/>
              </a:lnSpc>
              <a:spcBef>
                <a:spcPts val="91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Give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sweet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beverages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60347" y="3660647"/>
            <a:ext cx="2952115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728345">
              <a:lnSpc>
                <a:spcPct val="100000"/>
              </a:lnSpc>
              <a:spcBef>
                <a:spcPts val="91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Start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drinking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green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tea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15255" y="3660647"/>
            <a:ext cx="2954020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467995">
              <a:lnSpc>
                <a:spcPct val="100000"/>
              </a:lnSpc>
              <a:spcBef>
                <a:spcPts val="91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Drink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4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liters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water every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60347" y="4226052"/>
            <a:ext cx="295211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839" rIns="0" bIns="0" rtlCol="0">
            <a:spAutoFit/>
          </a:bodyPr>
          <a:lstStyle/>
          <a:p>
            <a:pPr marL="568325">
              <a:lnSpc>
                <a:spcPct val="100000"/>
              </a:lnSpc>
              <a:spcBef>
                <a:spcPts val="919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minutes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daily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exercises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15255" y="4226052"/>
            <a:ext cx="2954020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839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919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Plastic</a:t>
            </a:r>
            <a:r>
              <a:rPr sz="1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surgery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39411" y="1002791"/>
            <a:ext cx="3877310" cy="1892935"/>
          </a:xfrm>
          <a:custGeom>
            <a:avLst/>
            <a:gdLst/>
            <a:ahLst/>
            <a:cxnLst/>
            <a:rect l="l" t="t" r="r" b="b"/>
            <a:pathLst>
              <a:path w="3877309" h="1892935">
                <a:moveTo>
                  <a:pt x="3877055" y="0"/>
                </a:moveTo>
                <a:lnTo>
                  <a:pt x="0" y="0"/>
                </a:lnTo>
                <a:lnTo>
                  <a:pt x="0" y="1892807"/>
                </a:lnTo>
                <a:lnTo>
                  <a:pt x="3877055" y="1892807"/>
                </a:lnTo>
                <a:lnTo>
                  <a:pt x="3877055" y="0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96823" y="1001204"/>
            <a:ext cx="7911465" cy="3721735"/>
            <a:chOff x="496823" y="1001204"/>
            <a:chExt cx="7911465" cy="3721735"/>
          </a:xfrm>
        </p:grpSpPr>
        <p:sp>
          <p:nvSpPr>
            <p:cNvPr id="4" name="object 4"/>
            <p:cNvSpPr/>
            <p:nvPr/>
          </p:nvSpPr>
          <p:spPr>
            <a:xfrm>
              <a:off x="496824" y="1003553"/>
              <a:ext cx="7676515" cy="3719829"/>
            </a:xfrm>
            <a:custGeom>
              <a:avLst/>
              <a:gdLst/>
              <a:ahLst/>
              <a:cxnLst/>
              <a:rect l="l" t="t" r="r" b="b"/>
              <a:pathLst>
                <a:path w="7676515" h="3719829">
                  <a:moveTo>
                    <a:pt x="86868" y="86868"/>
                  </a:moveTo>
                  <a:lnTo>
                    <a:pt x="79629" y="72390"/>
                  </a:lnTo>
                  <a:lnTo>
                    <a:pt x="43434" y="0"/>
                  </a:lnTo>
                  <a:lnTo>
                    <a:pt x="0" y="86868"/>
                  </a:lnTo>
                  <a:lnTo>
                    <a:pt x="28956" y="86868"/>
                  </a:lnTo>
                  <a:lnTo>
                    <a:pt x="28956" y="3675088"/>
                  </a:lnTo>
                  <a:lnTo>
                    <a:pt x="57912" y="3675075"/>
                  </a:lnTo>
                  <a:lnTo>
                    <a:pt x="57912" y="86868"/>
                  </a:lnTo>
                  <a:lnTo>
                    <a:pt x="86868" y="86868"/>
                  </a:lnTo>
                  <a:close/>
                </a:path>
                <a:path w="7676515" h="3719829">
                  <a:moveTo>
                    <a:pt x="7676388" y="3675888"/>
                  </a:moveTo>
                  <a:lnTo>
                    <a:pt x="7647432" y="3661410"/>
                  </a:lnTo>
                  <a:lnTo>
                    <a:pt x="7589520" y="3632454"/>
                  </a:lnTo>
                  <a:lnTo>
                    <a:pt x="7589520" y="3661410"/>
                  </a:lnTo>
                  <a:lnTo>
                    <a:pt x="67818" y="3661410"/>
                  </a:lnTo>
                  <a:lnTo>
                    <a:pt x="67818" y="3690366"/>
                  </a:lnTo>
                  <a:lnTo>
                    <a:pt x="7589520" y="3690366"/>
                  </a:lnTo>
                  <a:lnTo>
                    <a:pt x="7589520" y="3719322"/>
                  </a:lnTo>
                  <a:lnTo>
                    <a:pt x="7647432" y="3690366"/>
                  </a:lnTo>
                  <a:lnTo>
                    <a:pt x="7676388" y="3675888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3879" y="1002791"/>
              <a:ext cx="7752715" cy="3675379"/>
            </a:xfrm>
            <a:custGeom>
              <a:avLst/>
              <a:gdLst/>
              <a:ahLst/>
              <a:cxnLst/>
              <a:rect l="l" t="t" r="r" b="b"/>
              <a:pathLst>
                <a:path w="7752715" h="3675379">
                  <a:moveTo>
                    <a:pt x="3828288" y="0"/>
                  </a:moveTo>
                  <a:lnTo>
                    <a:pt x="3828288" y="3675075"/>
                  </a:lnTo>
                </a:path>
                <a:path w="7752715" h="3675379">
                  <a:moveTo>
                    <a:pt x="7752588" y="1892808"/>
                  </a:moveTo>
                  <a:lnTo>
                    <a:pt x="0" y="1892808"/>
                  </a:lnTo>
                </a:path>
              </a:pathLst>
            </a:custGeom>
            <a:ln w="3175">
              <a:solidFill>
                <a:srgbClr val="497DBA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41564" y="1002791"/>
              <a:ext cx="466725" cy="350520"/>
            </a:xfrm>
            <a:custGeom>
              <a:avLst/>
              <a:gdLst/>
              <a:ahLst/>
              <a:cxnLst/>
              <a:rect l="l" t="t" r="r" b="b"/>
              <a:pathLst>
                <a:path w="466725" h="350519">
                  <a:moveTo>
                    <a:pt x="233171" y="0"/>
                  </a:moveTo>
                  <a:lnTo>
                    <a:pt x="179707" y="4629"/>
                  </a:lnTo>
                  <a:lnTo>
                    <a:pt x="130628" y="17817"/>
                  </a:lnTo>
                  <a:lnTo>
                    <a:pt x="87334" y="38508"/>
                  </a:lnTo>
                  <a:lnTo>
                    <a:pt x="51225" y="65651"/>
                  </a:lnTo>
                  <a:lnTo>
                    <a:pt x="23699" y="98193"/>
                  </a:lnTo>
                  <a:lnTo>
                    <a:pt x="6158" y="135080"/>
                  </a:lnTo>
                  <a:lnTo>
                    <a:pt x="0" y="175260"/>
                  </a:lnTo>
                  <a:lnTo>
                    <a:pt x="6158" y="215439"/>
                  </a:lnTo>
                  <a:lnTo>
                    <a:pt x="23699" y="252326"/>
                  </a:lnTo>
                  <a:lnTo>
                    <a:pt x="51225" y="284868"/>
                  </a:lnTo>
                  <a:lnTo>
                    <a:pt x="87334" y="312011"/>
                  </a:lnTo>
                  <a:lnTo>
                    <a:pt x="130628" y="332702"/>
                  </a:lnTo>
                  <a:lnTo>
                    <a:pt x="179707" y="345890"/>
                  </a:lnTo>
                  <a:lnTo>
                    <a:pt x="233171" y="350520"/>
                  </a:lnTo>
                  <a:lnTo>
                    <a:pt x="286636" y="345890"/>
                  </a:lnTo>
                  <a:lnTo>
                    <a:pt x="335715" y="332702"/>
                  </a:lnTo>
                  <a:lnTo>
                    <a:pt x="379009" y="312011"/>
                  </a:lnTo>
                  <a:lnTo>
                    <a:pt x="415118" y="284868"/>
                  </a:lnTo>
                  <a:lnTo>
                    <a:pt x="442644" y="252326"/>
                  </a:lnTo>
                  <a:lnTo>
                    <a:pt x="460185" y="215439"/>
                  </a:lnTo>
                  <a:lnTo>
                    <a:pt x="466343" y="175260"/>
                  </a:lnTo>
                  <a:lnTo>
                    <a:pt x="460185" y="135080"/>
                  </a:lnTo>
                  <a:lnTo>
                    <a:pt x="442644" y="98193"/>
                  </a:lnTo>
                  <a:lnTo>
                    <a:pt x="415118" y="65651"/>
                  </a:lnTo>
                  <a:lnTo>
                    <a:pt x="379009" y="38508"/>
                  </a:lnTo>
                  <a:lnTo>
                    <a:pt x="335715" y="17817"/>
                  </a:lnTo>
                  <a:lnTo>
                    <a:pt x="286636" y="4629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105902" y="1013205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98296" y="35179"/>
            <a:ext cx="6728459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map</a:t>
            </a:r>
            <a:r>
              <a:rPr sz="25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all</a:t>
            </a:r>
            <a:r>
              <a:rPr sz="25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ideas</a:t>
            </a:r>
            <a:r>
              <a:rPr sz="25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sz="25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low</a:t>
            </a:r>
            <a:r>
              <a:rPr sz="25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hanging fruits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 matrix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4300" y="1002791"/>
            <a:ext cx="467995" cy="350520"/>
          </a:xfrm>
          <a:custGeom>
            <a:avLst/>
            <a:gdLst/>
            <a:ahLst/>
            <a:cxnLst/>
            <a:rect l="l" t="t" r="r" b="b"/>
            <a:pathLst>
              <a:path w="467995" h="350519">
                <a:moveTo>
                  <a:pt x="233934" y="0"/>
                </a:moveTo>
                <a:lnTo>
                  <a:pt x="180307" y="4629"/>
                </a:lnTo>
                <a:lnTo>
                  <a:pt x="131072" y="17817"/>
                </a:lnTo>
                <a:lnTo>
                  <a:pt x="87636" y="38508"/>
                </a:lnTo>
                <a:lnTo>
                  <a:pt x="51405" y="65651"/>
                </a:lnTo>
                <a:lnTo>
                  <a:pt x="23784" y="98193"/>
                </a:lnTo>
                <a:lnTo>
                  <a:pt x="6180" y="135080"/>
                </a:lnTo>
                <a:lnTo>
                  <a:pt x="0" y="175260"/>
                </a:lnTo>
                <a:lnTo>
                  <a:pt x="6180" y="215439"/>
                </a:lnTo>
                <a:lnTo>
                  <a:pt x="23784" y="252326"/>
                </a:lnTo>
                <a:lnTo>
                  <a:pt x="51405" y="284868"/>
                </a:lnTo>
                <a:lnTo>
                  <a:pt x="87636" y="312011"/>
                </a:lnTo>
                <a:lnTo>
                  <a:pt x="131072" y="332702"/>
                </a:lnTo>
                <a:lnTo>
                  <a:pt x="180307" y="345890"/>
                </a:lnTo>
                <a:lnTo>
                  <a:pt x="233934" y="350520"/>
                </a:lnTo>
                <a:lnTo>
                  <a:pt x="287560" y="345890"/>
                </a:lnTo>
                <a:lnTo>
                  <a:pt x="336795" y="332702"/>
                </a:lnTo>
                <a:lnTo>
                  <a:pt x="380231" y="312011"/>
                </a:lnTo>
                <a:lnTo>
                  <a:pt x="416462" y="284868"/>
                </a:lnTo>
                <a:lnTo>
                  <a:pt x="444083" y="252326"/>
                </a:lnTo>
                <a:lnTo>
                  <a:pt x="461687" y="215439"/>
                </a:lnTo>
                <a:lnTo>
                  <a:pt x="467867" y="175260"/>
                </a:lnTo>
                <a:lnTo>
                  <a:pt x="461687" y="135080"/>
                </a:lnTo>
                <a:lnTo>
                  <a:pt x="444083" y="98193"/>
                </a:lnTo>
                <a:lnTo>
                  <a:pt x="416462" y="65651"/>
                </a:lnTo>
                <a:lnTo>
                  <a:pt x="380231" y="38508"/>
                </a:lnTo>
                <a:lnTo>
                  <a:pt x="336795" y="17817"/>
                </a:lnTo>
                <a:lnTo>
                  <a:pt x="287560" y="4629"/>
                </a:lnTo>
                <a:lnTo>
                  <a:pt x="23393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88638" y="1013205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24300" y="2895600"/>
            <a:ext cx="467995" cy="350520"/>
          </a:xfrm>
          <a:custGeom>
            <a:avLst/>
            <a:gdLst/>
            <a:ahLst/>
            <a:cxnLst/>
            <a:rect l="l" t="t" r="r" b="b"/>
            <a:pathLst>
              <a:path w="467995" h="350519">
                <a:moveTo>
                  <a:pt x="233934" y="0"/>
                </a:moveTo>
                <a:lnTo>
                  <a:pt x="180307" y="4629"/>
                </a:lnTo>
                <a:lnTo>
                  <a:pt x="131072" y="17817"/>
                </a:lnTo>
                <a:lnTo>
                  <a:pt x="87636" y="38508"/>
                </a:lnTo>
                <a:lnTo>
                  <a:pt x="51405" y="65651"/>
                </a:lnTo>
                <a:lnTo>
                  <a:pt x="23784" y="98193"/>
                </a:lnTo>
                <a:lnTo>
                  <a:pt x="6180" y="135080"/>
                </a:lnTo>
                <a:lnTo>
                  <a:pt x="0" y="175260"/>
                </a:lnTo>
                <a:lnTo>
                  <a:pt x="6180" y="215439"/>
                </a:lnTo>
                <a:lnTo>
                  <a:pt x="23784" y="252326"/>
                </a:lnTo>
                <a:lnTo>
                  <a:pt x="51405" y="284868"/>
                </a:lnTo>
                <a:lnTo>
                  <a:pt x="87636" y="312011"/>
                </a:lnTo>
                <a:lnTo>
                  <a:pt x="131072" y="332702"/>
                </a:lnTo>
                <a:lnTo>
                  <a:pt x="180307" y="345890"/>
                </a:lnTo>
                <a:lnTo>
                  <a:pt x="233934" y="350519"/>
                </a:lnTo>
                <a:lnTo>
                  <a:pt x="287560" y="345890"/>
                </a:lnTo>
                <a:lnTo>
                  <a:pt x="336795" y="332702"/>
                </a:lnTo>
                <a:lnTo>
                  <a:pt x="380231" y="312011"/>
                </a:lnTo>
                <a:lnTo>
                  <a:pt x="416462" y="284868"/>
                </a:lnTo>
                <a:lnTo>
                  <a:pt x="444083" y="252326"/>
                </a:lnTo>
                <a:lnTo>
                  <a:pt x="461687" y="215439"/>
                </a:lnTo>
                <a:lnTo>
                  <a:pt x="467867" y="175260"/>
                </a:lnTo>
                <a:lnTo>
                  <a:pt x="461687" y="135080"/>
                </a:lnTo>
                <a:lnTo>
                  <a:pt x="444083" y="98193"/>
                </a:lnTo>
                <a:lnTo>
                  <a:pt x="416462" y="65651"/>
                </a:lnTo>
                <a:lnTo>
                  <a:pt x="380231" y="38508"/>
                </a:lnTo>
                <a:lnTo>
                  <a:pt x="336795" y="17817"/>
                </a:lnTo>
                <a:lnTo>
                  <a:pt x="287560" y="4629"/>
                </a:lnTo>
                <a:lnTo>
                  <a:pt x="23393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88638" y="2906648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850123" y="2895600"/>
            <a:ext cx="466725" cy="350520"/>
          </a:xfrm>
          <a:custGeom>
            <a:avLst/>
            <a:gdLst/>
            <a:ahLst/>
            <a:cxnLst/>
            <a:rect l="l" t="t" r="r" b="b"/>
            <a:pathLst>
              <a:path w="466725" h="350519">
                <a:moveTo>
                  <a:pt x="233172" y="0"/>
                </a:moveTo>
                <a:lnTo>
                  <a:pt x="179707" y="4629"/>
                </a:lnTo>
                <a:lnTo>
                  <a:pt x="130628" y="17817"/>
                </a:lnTo>
                <a:lnTo>
                  <a:pt x="87334" y="38508"/>
                </a:lnTo>
                <a:lnTo>
                  <a:pt x="51225" y="65651"/>
                </a:lnTo>
                <a:lnTo>
                  <a:pt x="23699" y="98193"/>
                </a:lnTo>
                <a:lnTo>
                  <a:pt x="6158" y="135080"/>
                </a:lnTo>
                <a:lnTo>
                  <a:pt x="0" y="175260"/>
                </a:lnTo>
                <a:lnTo>
                  <a:pt x="6158" y="215439"/>
                </a:lnTo>
                <a:lnTo>
                  <a:pt x="23699" y="252326"/>
                </a:lnTo>
                <a:lnTo>
                  <a:pt x="51225" y="284868"/>
                </a:lnTo>
                <a:lnTo>
                  <a:pt x="87334" y="312011"/>
                </a:lnTo>
                <a:lnTo>
                  <a:pt x="130628" y="332702"/>
                </a:lnTo>
                <a:lnTo>
                  <a:pt x="179707" y="345890"/>
                </a:lnTo>
                <a:lnTo>
                  <a:pt x="233172" y="350519"/>
                </a:lnTo>
                <a:lnTo>
                  <a:pt x="286636" y="345890"/>
                </a:lnTo>
                <a:lnTo>
                  <a:pt x="335715" y="332702"/>
                </a:lnTo>
                <a:lnTo>
                  <a:pt x="379009" y="312011"/>
                </a:lnTo>
                <a:lnTo>
                  <a:pt x="415118" y="284868"/>
                </a:lnTo>
                <a:lnTo>
                  <a:pt x="442644" y="252326"/>
                </a:lnTo>
                <a:lnTo>
                  <a:pt x="460185" y="215439"/>
                </a:lnTo>
                <a:lnTo>
                  <a:pt x="466344" y="175260"/>
                </a:lnTo>
                <a:lnTo>
                  <a:pt x="460185" y="135080"/>
                </a:lnTo>
                <a:lnTo>
                  <a:pt x="442644" y="98193"/>
                </a:lnTo>
                <a:lnTo>
                  <a:pt x="415118" y="65651"/>
                </a:lnTo>
                <a:lnTo>
                  <a:pt x="379009" y="38508"/>
                </a:lnTo>
                <a:lnTo>
                  <a:pt x="335715" y="17817"/>
                </a:lnTo>
                <a:lnTo>
                  <a:pt x="286636" y="4629"/>
                </a:lnTo>
                <a:lnTo>
                  <a:pt x="23317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013954" y="2906648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93</a:t>
            </a:fld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42163" y="587120"/>
            <a:ext cx="719455" cy="7721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Impact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High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91755" y="4325518"/>
            <a:ext cx="1116330" cy="730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Difficulty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level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latin typeface="Calibri"/>
                <a:cs typeface="Calibri"/>
              </a:rPr>
              <a:t>Low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163" y="4322165"/>
            <a:ext cx="1689735" cy="737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Low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High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43044" y="2255520"/>
            <a:ext cx="223266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3340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42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Cut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down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sweets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50%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58824" y="2951988"/>
            <a:ext cx="223266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3340" rIns="0" bIns="0" rtlCol="0">
            <a:spAutoFit/>
          </a:bodyPr>
          <a:lstStyle/>
          <a:p>
            <a:pPr marL="243204">
              <a:lnSpc>
                <a:spcPct val="100000"/>
              </a:lnSpc>
              <a:spcBef>
                <a:spcPts val="42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Buy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special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meal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kit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box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diet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57755" y="2534411"/>
            <a:ext cx="223266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2069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409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Run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2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times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minutes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12179" y="2567939"/>
            <a:ext cx="223266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3340" rIns="0" bIns="0" rtlCol="0">
            <a:spAutoFit/>
          </a:bodyPr>
          <a:lstStyle/>
          <a:p>
            <a:pPr marL="359410">
              <a:lnSpc>
                <a:spcPct val="100000"/>
              </a:lnSpc>
              <a:spcBef>
                <a:spcPts val="420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Walk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every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15 K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steps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43044" y="1165860"/>
            <a:ext cx="223266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2705" rIns="0" bIns="0" rtlCol="0">
            <a:spAutoFit/>
          </a:bodyPr>
          <a:lstStyle/>
          <a:p>
            <a:pPr marL="187325">
              <a:lnSpc>
                <a:spcPct val="100000"/>
              </a:lnSpc>
              <a:spcBef>
                <a:spcPts val="415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Eat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kg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 vegetables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every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24728" y="3966971"/>
            <a:ext cx="223266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2705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415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Start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drinking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green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tea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72000" y="3055620"/>
            <a:ext cx="223266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2705" rIns="0" bIns="0" rtlCol="0">
            <a:spAutoFit/>
          </a:bodyPr>
          <a:lstStyle/>
          <a:p>
            <a:pPr marL="280035">
              <a:lnSpc>
                <a:spcPct val="100000"/>
              </a:lnSpc>
              <a:spcBef>
                <a:spcPts val="415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minutes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daily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exercises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40992" y="3294888"/>
            <a:ext cx="223266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3340" rIns="0" bIns="0" rtlCol="0">
            <a:spAutoFit/>
          </a:bodyPr>
          <a:lstStyle/>
          <a:p>
            <a:pPr marL="284480">
              <a:lnSpc>
                <a:spcPct val="100000"/>
              </a:lnSpc>
              <a:spcBef>
                <a:spcPts val="42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Hire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personal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trainer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/ coach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51832" y="3549396"/>
            <a:ext cx="223266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3975" rIns="0" bIns="0" rtlCol="0">
            <a:spAutoFit/>
          </a:bodyPr>
          <a:lstStyle/>
          <a:p>
            <a:pPr marL="425450">
              <a:lnSpc>
                <a:spcPct val="100000"/>
              </a:lnSpc>
              <a:spcBef>
                <a:spcPts val="425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Measure</a:t>
            </a:r>
            <a:r>
              <a:rPr sz="1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calories</a:t>
            </a:r>
            <a:r>
              <a:rPr sz="1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intake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87879" y="1795272"/>
            <a:ext cx="223266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2069" rIns="0" bIns="0" rtlCol="0">
            <a:spAutoFit/>
          </a:bodyPr>
          <a:lstStyle/>
          <a:p>
            <a:pPr marL="446405">
              <a:lnSpc>
                <a:spcPct val="100000"/>
              </a:lnSpc>
              <a:spcBef>
                <a:spcPts val="409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Intermittent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fasting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8011" y="1431036"/>
            <a:ext cx="223266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2705" rIns="0" bIns="0" rtlCol="0">
            <a:spAutoFit/>
          </a:bodyPr>
          <a:lstStyle/>
          <a:p>
            <a:pPr marL="135890">
              <a:lnSpc>
                <a:spcPct val="100000"/>
              </a:lnSpc>
              <a:spcBef>
                <a:spcPts val="415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Stop</a:t>
            </a:r>
            <a:r>
              <a:rPr sz="11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eating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carbs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1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carbohydrates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39055" y="1866900"/>
            <a:ext cx="223139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3340" rIns="0" bIns="0" rtlCol="0">
            <a:spAutoFit/>
          </a:bodyPr>
          <a:lstStyle/>
          <a:p>
            <a:pPr marL="392430">
              <a:lnSpc>
                <a:spcPct val="100000"/>
              </a:lnSpc>
              <a:spcBef>
                <a:spcPts val="42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Give</a:t>
            </a:r>
            <a:r>
              <a:rPr sz="1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sweet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beverages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12179" y="1528572"/>
            <a:ext cx="223266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2069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409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Drink</a:t>
            </a:r>
            <a:r>
              <a:rPr sz="1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liters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every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4380" y="4006596"/>
            <a:ext cx="2231390" cy="2895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3975" rIns="0" bIns="0" rtlCol="0">
            <a:spAutoFit/>
          </a:bodyPr>
          <a:lstStyle/>
          <a:p>
            <a:pPr marL="693420">
              <a:lnSpc>
                <a:spcPct val="100000"/>
              </a:lnSpc>
              <a:spcBef>
                <a:spcPts val="425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Plastic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surgery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32964" y="2064461"/>
            <a:ext cx="387667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10" dirty="0"/>
              <a:t>Set</a:t>
            </a:r>
            <a:r>
              <a:rPr sz="4500" spc="-40" dirty="0"/>
              <a:t> </a:t>
            </a:r>
            <a:r>
              <a:rPr sz="4500" spc="-15" dirty="0"/>
              <a:t>SMART</a:t>
            </a:r>
            <a:r>
              <a:rPr sz="4500" spc="-60" dirty="0"/>
              <a:t> </a:t>
            </a:r>
            <a:r>
              <a:rPr sz="4500" spc="-10" dirty="0"/>
              <a:t>goals</a:t>
            </a:r>
            <a:endParaRPr sz="45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567" y="934211"/>
            <a:ext cx="504825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95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15567" y="1639823"/>
            <a:ext cx="50482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64769" rIns="0" bIns="0" rtlCol="0">
            <a:spAutoFit/>
          </a:bodyPr>
          <a:lstStyle/>
          <a:p>
            <a:pPr marL="151130">
              <a:lnSpc>
                <a:spcPct val="100000"/>
              </a:lnSpc>
              <a:spcBef>
                <a:spcPts val="509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5567" y="2346960"/>
            <a:ext cx="504825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641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5567" y="3054095"/>
            <a:ext cx="504825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641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5567" y="3759708"/>
            <a:ext cx="504825" cy="43307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6476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9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4905" y="1066038"/>
            <a:ext cx="35731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Specific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–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target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specific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area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for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improvement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14905" y="1768221"/>
            <a:ext cx="57740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Measurable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– it has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to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quantifiable;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you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have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to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have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way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of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measuring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14905" y="2487625"/>
            <a:ext cx="248285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Assignable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–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it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says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who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will </a:t>
            </a:r>
            <a:r>
              <a:rPr sz="1400" b="1" dirty="0">
                <a:latin typeface="Calibri"/>
                <a:cs typeface="Calibri"/>
              </a:rPr>
              <a:t>do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4905" y="3175762"/>
            <a:ext cx="21659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Realistic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–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it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can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delivered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14905" y="3882034"/>
            <a:ext cx="492696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Time-related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– it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says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when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it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has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do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delivered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/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by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which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dates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50442" y="46735"/>
            <a:ext cx="7700009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SMAR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formula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translates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5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rules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should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use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when </a:t>
            </a:r>
            <a:r>
              <a:rPr sz="2400" b="1" spc="-5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defining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goals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868" y="1088136"/>
            <a:ext cx="3961129" cy="43180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63500" rIns="0" bIns="0" rtlCol="0">
            <a:spAutoFit/>
          </a:bodyPr>
          <a:lstStyle/>
          <a:p>
            <a:pPr marL="857885">
              <a:lnSpc>
                <a:spcPct val="100000"/>
              </a:lnSpc>
              <a:spcBef>
                <a:spcPts val="5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Goals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ordinary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tasks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96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733544" y="1088136"/>
            <a:ext cx="4087495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635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5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Goals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800" b="1" spc="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skills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0136" y="1737515"/>
            <a:ext cx="3609340" cy="133540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84785" indent="-172720" algn="just">
              <a:lnSpc>
                <a:spcPct val="100000"/>
              </a:lnSpc>
              <a:spcBef>
                <a:spcPts val="430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15" dirty="0">
                <a:latin typeface="Calibri"/>
                <a:cs typeface="Calibri"/>
              </a:rPr>
              <a:t>Avoid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vague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tasks</a:t>
            </a:r>
            <a:endParaRPr sz="1300">
              <a:latin typeface="Calibri"/>
              <a:cs typeface="Calibri"/>
            </a:endParaRPr>
          </a:p>
          <a:p>
            <a:pPr marL="184785" indent="-172720" algn="just">
              <a:lnSpc>
                <a:spcPct val="100000"/>
              </a:lnSpc>
              <a:spcBef>
                <a:spcPts val="340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15" dirty="0">
                <a:latin typeface="Calibri"/>
                <a:cs typeface="Calibri"/>
              </a:rPr>
              <a:t>Always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for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projects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set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deliverables,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dates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and</a:t>
            </a:r>
            <a:endParaRPr sz="1300">
              <a:latin typeface="Calibri"/>
              <a:cs typeface="Calibri"/>
            </a:endParaRPr>
          </a:p>
          <a:p>
            <a:pPr marL="184785" algn="just">
              <a:lnSpc>
                <a:spcPct val="100000"/>
              </a:lnSpc>
            </a:pPr>
            <a:r>
              <a:rPr sz="1300" spc="-5" dirty="0">
                <a:latin typeface="Calibri"/>
                <a:cs typeface="Calibri"/>
              </a:rPr>
              <a:t>responsible </a:t>
            </a:r>
            <a:r>
              <a:rPr sz="1300" spc="-10" dirty="0">
                <a:latin typeface="Calibri"/>
                <a:cs typeface="Calibri"/>
              </a:rPr>
              <a:t>persons</a:t>
            </a:r>
            <a:endParaRPr sz="13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280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10" dirty="0">
                <a:latin typeface="Calibri"/>
                <a:cs typeface="Calibri"/>
              </a:rPr>
              <a:t>Merge </a:t>
            </a:r>
            <a:r>
              <a:rPr sz="1300" spc="-5" dirty="0">
                <a:latin typeface="Calibri"/>
                <a:cs typeface="Calibri"/>
              </a:rPr>
              <a:t>the </a:t>
            </a:r>
            <a:r>
              <a:rPr sz="1300" spc="-10" dirty="0">
                <a:latin typeface="Calibri"/>
                <a:cs typeface="Calibri"/>
              </a:rPr>
              <a:t>task </a:t>
            </a:r>
            <a:r>
              <a:rPr sz="1300" spc="-5" dirty="0">
                <a:latin typeface="Calibri"/>
                <a:cs typeface="Calibri"/>
              </a:rPr>
              <a:t>with the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goal</a:t>
            </a:r>
            <a:r>
              <a:rPr sz="1300" spc="-5" dirty="0">
                <a:latin typeface="Calibri"/>
                <a:cs typeface="Calibri"/>
              </a:rPr>
              <a:t> on the to-do list and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set </a:t>
            </a:r>
            <a:r>
              <a:rPr sz="1300" spc="-5" dirty="0">
                <a:latin typeface="Calibri"/>
                <a:cs typeface="Calibri"/>
              </a:rPr>
              <a:t>the right pace </a:t>
            </a:r>
            <a:r>
              <a:rPr sz="1300" spc="-15" dirty="0">
                <a:latin typeface="Calibri"/>
                <a:cs typeface="Calibri"/>
              </a:rPr>
              <a:t>to </a:t>
            </a:r>
            <a:r>
              <a:rPr sz="1300" spc="-5" dirty="0">
                <a:latin typeface="Calibri"/>
                <a:cs typeface="Calibri"/>
              </a:rPr>
              <a:t>a achieve the </a:t>
            </a:r>
            <a:r>
              <a:rPr sz="1300" spc="-10" dirty="0">
                <a:latin typeface="Calibri"/>
                <a:cs typeface="Calibri"/>
              </a:rPr>
              <a:t>goal</a:t>
            </a:r>
            <a:r>
              <a:rPr sz="1300" spc="-5" dirty="0">
                <a:latin typeface="Calibri"/>
                <a:cs typeface="Calibri"/>
              </a:rPr>
              <a:t> within the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defined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time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13553" y="1737515"/>
            <a:ext cx="3663950" cy="9753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430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10" dirty="0">
                <a:latin typeface="Calibri"/>
                <a:cs typeface="Calibri"/>
              </a:rPr>
              <a:t>Set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goals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for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improving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your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skills</a:t>
            </a:r>
            <a:endParaRPr sz="13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340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Set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goals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for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learning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new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things</a:t>
            </a:r>
            <a:endParaRPr sz="13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565"/>
              </a:spcBef>
              <a:buFont typeface="Wingdings"/>
              <a:buChar char=""/>
              <a:tabLst>
                <a:tab pos="185420" algn="l"/>
              </a:tabLst>
            </a:pPr>
            <a:r>
              <a:rPr sz="1300" spc="-10" dirty="0">
                <a:latin typeface="Calibri"/>
                <a:cs typeface="Calibri"/>
              </a:rPr>
              <a:t>Set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goals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for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making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the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repetitive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things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faster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and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better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50442" y="46735"/>
            <a:ext cx="71240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SMART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goals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should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be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set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for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task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but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also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for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skills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6735"/>
            <a:ext cx="76149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Imagine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4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want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write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 book.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translate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it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into </a:t>
            </a:r>
            <a:r>
              <a:rPr sz="2400" b="1" spc="-5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task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with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SMART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goals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9292" y="1134871"/>
            <a:ext cx="156146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Imagine </a:t>
            </a:r>
            <a:r>
              <a:rPr sz="1400" b="1" spc="-5" dirty="0">
                <a:latin typeface="Calibri"/>
                <a:cs typeface="Calibri"/>
              </a:rPr>
              <a:t>that you 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want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to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write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book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22804" y="1725167"/>
            <a:ext cx="1260475" cy="541020"/>
          </a:xfrm>
          <a:prstGeom prst="rect">
            <a:avLst/>
          </a:prstGeom>
          <a:solidFill>
            <a:srgbClr val="D99593"/>
          </a:solidFill>
        </p:spPr>
        <p:txBody>
          <a:bodyPr vert="horz" wrap="square" lIns="0" tIns="0" rIns="0" bIns="0" rtlCol="0">
            <a:spAutoFit/>
          </a:bodyPr>
          <a:lstStyle/>
          <a:p>
            <a:pPr marL="163830">
              <a:lnSpc>
                <a:spcPts val="134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Define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size</a:t>
            </a:r>
            <a:endParaRPr sz="1200">
              <a:latin typeface="Calibri"/>
              <a:cs typeface="Calibri"/>
            </a:endParaRPr>
          </a:p>
          <a:p>
            <a:pPr marL="172720" marR="120650" indent="-4572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book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deadline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93108" y="1725167"/>
            <a:ext cx="1260475" cy="541020"/>
          </a:xfrm>
          <a:prstGeom prst="rect">
            <a:avLst/>
          </a:prstGeom>
          <a:solidFill>
            <a:srgbClr val="D99593"/>
          </a:solidFill>
        </p:spPr>
        <p:txBody>
          <a:bodyPr vert="horz" wrap="square" lIns="0" tIns="78740" rIns="0" bIns="0" rtlCol="0">
            <a:spAutoFit/>
          </a:bodyPr>
          <a:lstStyle/>
          <a:p>
            <a:pPr marL="283845" marR="236220" indent="-41275">
              <a:lnSpc>
                <a:spcPct val="100000"/>
              </a:lnSpc>
              <a:spcBef>
                <a:spcPts val="62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Divided</a:t>
            </a:r>
            <a:r>
              <a:rPr sz="1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into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small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tasks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61888" y="1725167"/>
            <a:ext cx="1260475" cy="541020"/>
          </a:xfrm>
          <a:prstGeom prst="rect">
            <a:avLst/>
          </a:prstGeom>
          <a:solidFill>
            <a:srgbClr val="D99593"/>
          </a:solidFill>
        </p:spPr>
        <p:txBody>
          <a:bodyPr vert="horz" wrap="square" lIns="0" tIns="78740" rIns="0" bIns="0" rtlCol="0">
            <a:spAutoFit/>
          </a:bodyPr>
          <a:lstStyle/>
          <a:p>
            <a:pPr marL="402590" marR="144145" indent="-248920">
              <a:lnSpc>
                <a:spcPct val="100000"/>
              </a:lnSpc>
              <a:spcBef>
                <a:spcPts val="620"/>
              </a:spcBef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Make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tasks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SMART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83914" y="1952244"/>
            <a:ext cx="410209" cy="86995"/>
          </a:xfrm>
          <a:custGeom>
            <a:avLst/>
            <a:gdLst/>
            <a:ahLst/>
            <a:cxnLst/>
            <a:rect l="l" t="t" r="r" b="b"/>
            <a:pathLst>
              <a:path w="410210" h="86994">
                <a:moveTo>
                  <a:pt x="322834" y="0"/>
                </a:moveTo>
                <a:lnTo>
                  <a:pt x="322834" y="86868"/>
                </a:lnTo>
                <a:lnTo>
                  <a:pt x="380745" y="57912"/>
                </a:lnTo>
                <a:lnTo>
                  <a:pt x="337312" y="57912"/>
                </a:lnTo>
                <a:lnTo>
                  <a:pt x="337312" y="28956"/>
                </a:lnTo>
                <a:lnTo>
                  <a:pt x="380746" y="28956"/>
                </a:lnTo>
                <a:lnTo>
                  <a:pt x="322834" y="0"/>
                </a:lnTo>
                <a:close/>
              </a:path>
              <a:path w="410210" h="86994">
                <a:moveTo>
                  <a:pt x="322834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322834" y="57912"/>
                </a:lnTo>
                <a:lnTo>
                  <a:pt x="322834" y="28956"/>
                </a:lnTo>
                <a:close/>
              </a:path>
              <a:path w="410210" h="86994">
                <a:moveTo>
                  <a:pt x="380746" y="28956"/>
                </a:moveTo>
                <a:lnTo>
                  <a:pt x="337312" y="28956"/>
                </a:lnTo>
                <a:lnTo>
                  <a:pt x="337312" y="57912"/>
                </a:lnTo>
                <a:lnTo>
                  <a:pt x="380745" y="57912"/>
                </a:lnTo>
                <a:lnTo>
                  <a:pt x="409701" y="43433"/>
                </a:lnTo>
                <a:lnTo>
                  <a:pt x="380746" y="28956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54217" y="1952244"/>
            <a:ext cx="410209" cy="86995"/>
          </a:xfrm>
          <a:custGeom>
            <a:avLst/>
            <a:gdLst/>
            <a:ahLst/>
            <a:cxnLst/>
            <a:rect l="l" t="t" r="r" b="b"/>
            <a:pathLst>
              <a:path w="410210" h="86994">
                <a:moveTo>
                  <a:pt x="322834" y="0"/>
                </a:moveTo>
                <a:lnTo>
                  <a:pt x="322834" y="86868"/>
                </a:lnTo>
                <a:lnTo>
                  <a:pt x="380746" y="57912"/>
                </a:lnTo>
                <a:lnTo>
                  <a:pt x="337312" y="57912"/>
                </a:lnTo>
                <a:lnTo>
                  <a:pt x="337312" y="28956"/>
                </a:lnTo>
                <a:lnTo>
                  <a:pt x="380746" y="28956"/>
                </a:lnTo>
                <a:lnTo>
                  <a:pt x="322834" y="0"/>
                </a:lnTo>
                <a:close/>
              </a:path>
              <a:path w="410210" h="86994">
                <a:moveTo>
                  <a:pt x="322834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322834" y="57912"/>
                </a:lnTo>
                <a:lnTo>
                  <a:pt x="322834" y="28956"/>
                </a:lnTo>
                <a:close/>
              </a:path>
              <a:path w="410210" h="86994">
                <a:moveTo>
                  <a:pt x="380746" y="28956"/>
                </a:moveTo>
                <a:lnTo>
                  <a:pt x="337312" y="28956"/>
                </a:lnTo>
                <a:lnTo>
                  <a:pt x="337312" y="57912"/>
                </a:lnTo>
                <a:lnTo>
                  <a:pt x="380746" y="57912"/>
                </a:lnTo>
                <a:lnTo>
                  <a:pt x="409702" y="43433"/>
                </a:lnTo>
                <a:lnTo>
                  <a:pt x="380746" y="28956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32192" y="1725167"/>
            <a:ext cx="1260475" cy="541020"/>
          </a:xfrm>
          <a:prstGeom prst="rect">
            <a:avLst/>
          </a:prstGeom>
          <a:solidFill>
            <a:srgbClr val="D99593"/>
          </a:solidFill>
        </p:spPr>
        <p:txBody>
          <a:bodyPr vert="horz" wrap="square" lIns="0" tIns="78740" rIns="0" bIns="0" rtlCol="0">
            <a:spAutoFit/>
          </a:bodyPr>
          <a:lstStyle/>
          <a:p>
            <a:pPr marL="385445" marR="96520" indent="-280670">
              <a:lnSpc>
                <a:spcPct val="100000"/>
              </a:lnSpc>
              <a:spcBef>
                <a:spcPts val="62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Set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pace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execute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22997" y="1952244"/>
            <a:ext cx="410209" cy="86995"/>
          </a:xfrm>
          <a:custGeom>
            <a:avLst/>
            <a:gdLst/>
            <a:ahLst/>
            <a:cxnLst/>
            <a:rect l="l" t="t" r="r" b="b"/>
            <a:pathLst>
              <a:path w="410209" h="86994">
                <a:moveTo>
                  <a:pt x="322833" y="0"/>
                </a:moveTo>
                <a:lnTo>
                  <a:pt x="322833" y="86868"/>
                </a:lnTo>
                <a:lnTo>
                  <a:pt x="380745" y="57912"/>
                </a:lnTo>
                <a:lnTo>
                  <a:pt x="337311" y="57912"/>
                </a:lnTo>
                <a:lnTo>
                  <a:pt x="337311" y="28956"/>
                </a:lnTo>
                <a:lnTo>
                  <a:pt x="380746" y="28956"/>
                </a:lnTo>
                <a:lnTo>
                  <a:pt x="322833" y="0"/>
                </a:lnTo>
                <a:close/>
              </a:path>
              <a:path w="410209" h="86994">
                <a:moveTo>
                  <a:pt x="322833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322833" y="57912"/>
                </a:lnTo>
                <a:lnTo>
                  <a:pt x="322833" y="28956"/>
                </a:lnTo>
                <a:close/>
              </a:path>
              <a:path w="410209" h="86994">
                <a:moveTo>
                  <a:pt x="380746" y="28956"/>
                </a:moveTo>
                <a:lnTo>
                  <a:pt x="337311" y="28956"/>
                </a:lnTo>
                <a:lnTo>
                  <a:pt x="337311" y="57912"/>
                </a:lnTo>
                <a:lnTo>
                  <a:pt x="380745" y="57912"/>
                </a:lnTo>
                <a:lnTo>
                  <a:pt x="409701" y="43433"/>
                </a:lnTo>
                <a:lnTo>
                  <a:pt x="380746" y="28956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712847" y="2472969"/>
            <a:ext cx="864869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200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pages</a:t>
            </a:r>
            <a:endParaRPr sz="1000">
              <a:latin typeface="Calibri"/>
              <a:cs typeface="Calibri"/>
            </a:endParaRPr>
          </a:p>
          <a:p>
            <a:pPr marL="184785" marR="14604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1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page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=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800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characters</a:t>
            </a:r>
            <a:endParaRPr sz="10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Time= </a:t>
            </a:r>
            <a:r>
              <a:rPr sz="1000" spc="-5" dirty="0">
                <a:latin typeface="Calibri"/>
                <a:cs typeface="Calibri"/>
              </a:rPr>
              <a:t>1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year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71847" y="2485770"/>
            <a:ext cx="81724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Write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pages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42152" y="2485770"/>
            <a:ext cx="8642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Write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1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page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every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day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12456" y="2485770"/>
            <a:ext cx="1085850" cy="1256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Measure </a:t>
            </a:r>
            <a:r>
              <a:rPr sz="1000" spc="-10" dirty="0">
                <a:latin typeface="Calibri"/>
                <a:cs typeface="Calibri"/>
              </a:rPr>
              <a:t>every 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week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completion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rate against the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target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(1 </a:t>
            </a:r>
            <a:r>
              <a:rPr sz="1000" spc="-5" dirty="0">
                <a:latin typeface="Calibri"/>
                <a:cs typeface="Calibri"/>
              </a:rPr>
              <a:t> page/day=7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pages/week)</a:t>
            </a:r>
            <a:endParaRPr sz="1000">
              <a:latin typeface="Calibri"/>
              <a:cs typeface="Calibri"/>
            </a:endParaRPr>
          </a:p>
          <a:p>
            <a:pPr marL="184785" marR="304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If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necessary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act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keep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pace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9377" y="1843207"/>
            <a:ext cx="1434031" cy="734217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97</a:t>
            </a:fld>
            <a:endParaRPr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4155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By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comparing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your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results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benchmarks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decide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what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to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improve,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work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43783" y="1117091"/>
            <a:ext cx="1080770" cy="247015"/>
          </a:xfrm>
          <a:custGeom>
            <a:avLst/>
            <a:gdLst/>
            <a:ahLst/>
            <a:cxnLst/>
            <a:rect l="l" t="t" r="r" b="b"/>
            <a:pathLst>
              <a:path w="1080770" h="247015">
                <a:moveTo>
                  <a:pt x="1080516" y="0"/>
                </a:moveTo>
                <a:lnTo>
                  <a:pt x="0" y="0"/>
                </a:lnTo>
                <a:lnTo>
                  <a:pt x="0" y="246887"/>
                </a:lnTo>
                <a:lnTo>
                  <a:pt x="1080516" y="246887"/>
                </a:lnTo>
                <a:lnTo>
                  <a:pt x="108051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67284" y="1565147"/>
          <a:ext cx="8609326" cy="1241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9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7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7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48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514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46888">
                <a:tc>
                  <a:txBody>
                    <a:bodyPr/>
                    <a:lstStyle/>
                    <a:p>
                      <a:pPr marL="203835" indent="-172720">
                        <a:lnSpc>
                          <a:spcPts val="1375"/>
                        </a:lnSpc>
                        <a:spcBef>
                          <a:spcPts val="470"/>
                        </a:spcBef>
                        <a:buFont typeface="Wingdings"/>
                        <a:buChar char=""/>
                        <a:tabLst>
                          <a:tab pos="204470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Learn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 marL="354965" indent="-173355">
                        <a:lnSpc>
                          <a:spcPts val="1375"/>
                        </a:lnSpc>
                        <a:spcBef>
                          <a:spcPts val="470"/>
                        </a:spcBef>
                        <a:buFont typeface="Wingdings"/>
                        <a:buChar char=""/>
                        <a:tabLst>
                          <a:tab pos="355600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Level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 marR="43180" algn="r">
                        <a:lnSpc>
                          <a:spcPts val="1375"/>
                        </a:lnSpc>
                        <a:spcBef>
                          <a:spcPts val="470"/>
                        </a:spcBef>
                      </a:pPr>
                      <a:r>
                        <a:rPr sz="1200" dirty="0">
                          <a:latin typeface="Wingdings"/>
                          <a:cs typeface="Wingdings"/>
                        </a:rPr>
                        <a:t></a:t>
                      </a:r>
                      <a:endParaRPr sz="1200">
                        <a:latin typeface="Wingdings"/>
                        <a:cs typeface="Wingdings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1375"/>
                        </a:lnSpc>
                        <a:spcBef>
                          <a:spcPts val="47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Intermediate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marL="280035" indent="-172720">
                        <a:lnSpc>
                          <a:spcPts val="1375"/>
                        </a:lnSpc>
                        <a:spcBef>
                          <a:spcPts val="470"/>
                        </a:spcBef>
                        <a:buFont typeface="Wingdings"/>
                        <a:buChar char=""/>
                        <a:tabLst>
                          <a:tab pos="280670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Intermediate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 marL="356235" indent="-172720">
                        <a:lnSpc>
                          <a:spcPts val="1375"/>
                        </a:lnSpc>
                        <a:spcBef>
                          <a:spcPts val="470"/>
                        </a:spcBef>
                        <a:buFont typeface="Wingdings"/>
                        <a:buChar char=""/>
                        <a:tabLst>
                          <a:tab pos="356870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Sing-in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course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9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42">
                <a:tc>
                  <a:txBody>
                    <a:bodyPr/>
                    <a:lstStyle/>
                    <a:p>
                      <a:pPr marL="203835">
                        <a:lnSpc>
                          <a:spcPts val="140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Spanish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0035">
                        <a:lnSpc>
                          <a:spcPts val="140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years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6235" indent="-17272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Wingdings"/>
                        <a:buChar char=""/>
                        <a:tabLst>
                          <a:tab pos="356870" algn="l"/>
                        </a:tabLst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Listen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Spanish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TV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minutes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7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6235">
                        <a:lnSpc>
                          <a:spcPts val="126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every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day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887">
                <a:tc>
                  <a:txBody>
                    <a:bodyPr/>
                    <a:lstStyle/>
                    <a:p>
                      <a:pPr marL="203835" indent="-172720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Wingdings"/>
                        <a:buChar char=""/>
                        <a:tabLst>
                          <a:tab pos="204470" algn="l"/>
                        </a:tabLst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Speed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172720" marR="93980" indent="-172720" algn="r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Wingdings"/>
                        <a:buChar char=""/>
                        <a:tabLst>
                          <a:tab pos="172720" algn="l"/>
                        </a:tabLst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s/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R="43180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dirty="0">
                          <a:latin typeface="Wingdings"/>
                          <a:cs typeface="Wingdings"/>
                        </a:rPr>
                        <a:t></a:t>
                      </a:r>
                      <a:endParaRPr sz="1200">
                        <a:latin typeface="Wingdings"/>
                        <a:cs typeface="Wingdings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marL="280035" indent="-172720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Wingdings"/>
                        <a:buChar char=""/>
                        <a:tabLst>
                          <a:tab pos="280670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Achieve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60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56235" indent="-172720">
                        <a:lnSpc>
                          <a:spcPct val="100000"/>
                        </a:lnSpc>
                        <a:spcBef>
                          <a:spcPts val="290"/>
                        </a:spcBef>
                        <a:buFont typeface="Wingdings"/>
                        <a:buChar char=""/>
                        <a:tabLst>
                          <a:tab pos="356870" algn="l"/>
                        </a:tabLst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Enroll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into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on-line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course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851">
                <a:tc>
                  <a:txBody>
                    <a:bodyPr/>
                    <a:lstStyle/>
                    <a:p>
                      <a:pPr marL="203835">
                        <a:lnSpc>
                          <a:spcPts val="130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typing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7630" algn="r">
                        <a:lnSpc>
                          <a:spcPts val="130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minute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0035">
                        <a:lnSpc>
                          <a:spcPts val="1305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words/minute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80035">
                        <a:lnSpc>
                          <a:spcPts val="142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months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6235" indent="-172720">
                        <a:lnSpc>
                          <a:spcPts val="1325"/>
                        </a:lnSpc>
                        <a:buFont typeface="Wingdings"/>
                        <a:buChar char=""/>
                        <a:tabLst>
                          <a:tab pos="356870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Devote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minutes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every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day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to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56235">
                        <a:lnSpc>
                          <a:spcPts val="14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training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86334" y="1185163"/>
            <a:ext cx="34480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5" dirty="0">
                <a:latin typeface="Calibri"/>
                <a:cs typeface="Calibri"/>
              </a:rPr>
              <a:t>A</a:t>
            </a:r>
            <a:r>
              <a:rPr sz="1300" b="1" spc="-25" dirty="0">
                <a:latin typeface="Calibri"/>
                <a:cs typeface="Calibri"/>
              </a:rPr>
              <a:t>r</a:t>
            </a:r>
            <a:r>
              <a:rPr sz="1300" b="1" spc="-10" dirty="0">
                <a:latin typeface="Calibri"/>
                <a:cs typeface="Calibri"/>
              </a:rPr>
              <a:t>e</a:t>
            </a:r>
            <a:r>
              <a:rPr sz="1300" b="1" spc="-5" dirty="0">
                <a:latin typeface="Calibri"/>
                <a:cs typeface="Calibri"/>
              </a:rPr>
              <a:t>a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6571" y="1185163"/>
            <a:ext cx="320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latin typeface="Calibri"/>
                <a:cs typeface="Calibri"/>
              </a:rPr>
              <a:t>Unit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58670" y="1035177"/>
            <a:ext cx="54165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latin typeface="Calibri"/>
                <a:cs typeface="Calibri"/>
              </a:rPr>
              <a:t>Cu</a:t>
            </a:r>
            <a:r>
              <a:rPr sz="1300" b="1" spc="-15" dirty="0">
                <a:latin typeface="Calibri"/>
                <a:cs typeface="Calibri"/>
              </a:rPr>
              <a:t>r</a:t>
            </a:r>
            <a:r>
              <a:rPr sz="1300" b="1" spc="-25" dirty="0">
                <a:latin typeface="Calibri"/>
                <a:cs typeface="Calibri"/>
              </a:rPr>
              <a:t>r</a:t>
            </a:r>
            <a:r>
              <a:rPr sz="1300" b="1" spc="-10" dirty="0">
                <a:latin typeface="Calibri"/>
                <a:cs typeface="Calibri"/>
              </a:rPr>
              <a:t>e</a:t>
            </a:r>
            <a:r>
              <a:rPr sz="1300" b="1" spc="-20" dirty="0">
                <a:latin typeface="Calibri"/>
                <a:cs typeface="Calibri"/>
              </a:rPr>
              <a:t>n</a:t>
            </a:r>
            <a:r>
              <a:rPr sz="1300" b="1" spc="-5" dirty="0">
                <a:latin typeface="Calibri"/>
                <a:cs typeface="Calibri"/>
              </a:rPr>
              <a:t>t  </a:t>
            </a:r>
            <a:r>
              <a:rPr sz="1300" b="1" spc="-10" dirty="0">
                <a:latin typeface="Calibri"/>
                <a:cs typeface="Calibri"/>
              </a:rPr>
              <a:t>result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95928" y="1117091"/>
            <a:ext cx="1080770" cy="247015"/>
          </a:xfrm>
          <a:custGeom>
            <a:avLst/>
            <a:gdLst/>
            <a:ahLst/>
            <a:cxnLst/>
            <a:rect l="l" t="t" r="r" b="b"/>
            <a:pathLst>
              <a:path w="1080770" h="247015">
                <a:moveTo>
                  <a:pt x="1080515" y="0"/>
                </a:moveTo>
                <a:lnTo>
                  <a:pt x="0" y="0"/>
                </a:lnTo>
                <a:lnTo>
                  <a:pt x="0" y="246887"/>
                </a:lnTo>
                <a:lnTo>
                  <a:pt x="1080515" y="246887"/>
                </a:lnTo>
                <a:lnTo>
                  <a:pt x="1080515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42030" y="1094612"/>
            <a:ext cx="18522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48080" algn="l"/>
              </a:tabLst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Ex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5447" y="1467611"/>
            <a:ext cx="8736965" cy="0"/>
          </a:xfrm>
          <a:custGeom>
            <a:avLst/>
            <a:gdLst/>
            <a:ahLst/>
            <a:cxnLst/>
            <a:rect l="l" t="t" r="r" b="b"/>
            <a:pathLst>
              <a:path w="8736965">
                <a:moveTo>
                  <a:pt x="0" y="0"/>
                </a:moveTo>
                <a:lnTo>
                  <a:pt x="8736965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55438" y="1185163"/>
            <a:ext cx="447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5" dirty="0">
                <a:latin typeface="Calibri"/>
                <a:cs typeface="Calibri"/>
              </a:rPr>
              <a:t>T</a:t>
            </a:r>
            <a:r>
              <a:rPr sz="1300" b="1" spc="-5" dirty="0">
                <a:latin typeface="Calibri"/>
                <a:cs typeface="Calibri"/>
              </a:rPr>
              <a:t>a</a:t>
            </a:r>
            <a:r>
              <a:rPr sz="1300" b="1" spc="-25" dirty="0">
                <a:latin typeface="Calibri"/>
                <a:cs typeface="Calibri"/>
              </a:rPr>
              <a:t>r</a:t>
            </a:r>
            <a:r>
              <a:rPr sz="1300" b="1" spc="-20" dirty="0">
                <a:latin typeface="Calibri"/>
                <a:cs typeface="Calibri"/>
              </a:rPr>
              <a:t>ge</a:t>
            </a:r>
            <a:r>
              <a:rPr sz="1300" b="1" spc="-5" dirty="0">
                <a:latin typeface="Calibri"/>
                <a:cs typeface="Calibri"/>
              </a:rPr>
              <a:t>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98</a:t>
            </a:fld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6667881" y="1185163"/>
            <a:ext cx="53403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latin typeface="Calibri"/>
                <a:cs typeface="Calibri"/>
              </a:rPr>
              <a:t>Ac</a:t>
            </a:r>
            <a:r>
              <a:rPr sz="1300" b="1" spc="-15" dirty="0">
                <a:latin typeface="Calibri"/>
                <a:cs typeface="Calibri"/>
              </a:rPr>
              <a:t>t</a:t>
            </a:r>
            <a:r>
              <a:rPr sz="1300" b="1" spc="-5" dirty="0">
                <a:latin typeface="Calibri"/>
                <a:cs typeface="Calibri"/>
              </a:rPr>
              <a:t>ions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3564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Map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your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skills,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experience,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skills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set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goals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where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want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be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6334" y="1268450"/>
            <a:ext cx="1853564" cy="121793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630"/>
              </a:spcBef>
              <a:buFont typeface="Wingdings"/>
              <a:buChar char=""/>
              <a:tabLst>
                <a:tab pos="185420" algn="l"/>
                <a:tab pos="1596390" algn="l"/>
              </a:tabLst>
            </a:pPr>
            <a:r>
              <a:rPr sz="1100" spc="-5" dirty="0">
                <a:latin typeface="Calibri"/>
                <a:cs typeface="Calibri"/>
              </a:rPr>
              <a:t>Sales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projects	</a:t>
            </a:r>
            <a:r>
              <a:rPr sz="1100" dirty="0">
                <a:latin typeface="Wingdings"/>
                <a:cs typeface="Wingdings"/>
              </a:rPr>
              <a:t></a:t>
            </a:r>
            <a:r>
              <a:rPr sz="1100" spc="48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185420" algn="l"/>
                <a:tab pos="1596390" algn="l"/>
              </a:tabLst>
            </a:pPr>
            <a:r>
              <a:rPr sz="1100" dirty="0">
                <a:latin typeface="Calibri"/>
                <a:cs typeface="Calibri"/>
              </a:rPr>
              <a:t>Marketing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projects	</a:t>
            </a:r>
            <a:r>
              <a:rPr sz="1100" dirty="0">
                <a:latin typeface="Wingdings"/>
                <a:cs typeface="Wingdings"/>
              </a:rPr>
              <a:t></a:t>
            </a:r>
            <a:r>
              <a:rPr sz="1100" spc="48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35"/>
              </a:spcBef>
              <a:buFont typeface="Wingdings"/>
              <a:buChar char=""/>
              <a:tabLst>
                <a:tab pos="185420" algn="l"/>
                <a:tab pos="1596390" algn="l"/>
              </a:tabLst>
            </a:pPr>
            <a:r>
              <a:rPr sz="1100" spc="-5" dirty="0">
                <a:latin typeface="Calibri"/>
                <a:cs typeface="Calibri"/>
              </a:rPr>
              <a:t>Supply</a:t>
            </a:r>
            <a:r>
              <a:rPr sz="1100" dirty="0">
                <a:latin typeface="Calibri"/>
                <a:cs typeface="Calibri"/>
              </a:rPr>
              <a:t> chain </a:t>
            </a:r>
            <a:r>
              <a:rPr sz="1100" spc="-5" dirty="0">
                <a:latin typeface="Calibri"/>
                <a:cs typeface="Calibri"/>
              </a:rPr>
              <a:t>projects	</a:t>
            </a:r>
            <a:r>
              <a:rPr sz="1100" dirty="0">
                <a:latin typeface="Wingdings"/>
                <a:cs typeface="Wingdings"/>
              </a:rPr>
              <a:t></a:t>
            </a:r>
            <a:r>
              <a:rPr sz="1100" spc="48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650"/>
              </a:spcBef>
              <a:buFont typeface="Wingdings"/>
              <a:buChar char=""/>
              <a:tabLst>
                <a:tab pos="185420" algn="l"/>
                <a:tab pos="1596390" algn="l"/>
              </a:tabLst>
            </a:pPr>
            <a:r>
              <a:rPr sz="1100" spc="-5" dirty="0">
                <a:latin typeface="Calibri"/>
                <a:cs typeface="Calibri"/>
              </a:rPr>
              <a:t>Production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projects	</a:t>
            </a:r>
            <a:r>
              <a:rPr sz="1100" dirty="0">
                <a:latin typeface="Wingdings"/>
                <a:cs typeface="Wingdings"/>
              </a:rPr>
              <a:t></a:t>
            </a:r>
            <a:r>
              <a:rPr sz="1100" spc="4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40"/>
              </a:spcBef>
              <a:buFont typeface="Wingdings"/>
              <a:buChar char=""/>
              <a:tabLst>
                <a:tab pos="185420" algn="l"/>
                <a:tab pos="1596390" algn="l"/>
              </a:tabLst>
            </a:pPr>
            <a:r>
              <a:rPr sz="1100" spc="-5" dirty="0">
                <a:latin typeface="Calibri"/>
                <a:cs typeface="Calibri"/>
              </a:rPr>
              <a:t>HR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projects	</a:t>
            </a:r>
            <a:r>
              <a:rPr sz="1100" dirty="0">
                <a:latin typeface="Wingdings"/>
                <a:cs typeface="Wingdings"/>
              </a:rPr>
              <a:t></a:t>
            </a:r>
            <a:r>
              <a:rPr sz="1100" spc="48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6334" y="983996"/>
            <a:ext cx="720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Experience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5447" y="1190244"/>
            <a:ext cx="8736965" cy="0"/>
          </a:xfrm>
          <a:custGeom>
            <a:avLst/>
            <a:gdLst/>
            <a:ahLst/>
            <a:cxnLst/>
            <a:rect l="l" t="t" r="r" b="b"/>
            <a:pathLst>
              <a:path w="8736965">
                <a:moveTo>
                  <a:pt x="0" y="0"/>
                </a:moveTo>
                <a:lnTo>
                  <a:pt x="8736965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70633" y="676783"/>
            <a:ext cx="1345565" cy="52705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200" b="1" dirty="0">
                <a:latin typeface="Calibri"/>
                <a:cs typeface="Calibri"/>
              </a:rPr>
              <a:t>#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of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projects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  <a:tabLst>
                <a:tab pos="948690" algn="l"/>
              </a:tabLst>
            </a:pPr>
            <a:r>
              <a:rPr sz="1200" spc="-5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ur</a:t>
            </a:r>
            <a:r>
              <a:rPr sz="1200" spc="-10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-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t	</a:t>
            </a:r>
            <a:r>
              <a:rPr sz="1200" spc="-95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r</a:t>
            </a:r>
            <a:r>
              <a:rPr sz="1200" spc="-15" dirty="0">
                <a:latin typeface="Calibri"/>
                <a:cs typeface="Calibri"/>
              </a:rPr>
              <a:t>g</a:t>
            </a:r>
            <a:r>
              <a:rPr sz="1200" spc="-10" dirty="0">
                <a:latin typeface="Calibri"/>
                <a:cs typeface="Calibri"/>
              </a:rPr>
              <a:t>e</a:t>
            </a:r>
            <a:r>
              <a:rPr sz="1200" dirty="0">
                <a:latin typeface="Calibri"/>
                <a:cs typeface="Calibri"/>
              </a:rPr>
              <a:t>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7004" y="1268450"/>
            <a:ext cx="269240" cy="121793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63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35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65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4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43376" y="676783"/>
            <a:ext cx="2497455" cy="52705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200" b="1" spc="-5" dirty="0">
                <a:latin typeface="Calibri"/>
                <a:cs typeface="Calibri"/>
              </a:rPr>
              <a:t>Industry</a:t>
            </a:r>
            <a:endParaRPr sz="1200">
              <a:latin typeface="Calibri"/>
              <a:cs typeface="Calibri"/>
            </a:endParaRPr>
          </a:p>
          <a:p>
            <a:pPr marL="34925">
              <a:lnSpc>
                <a:spcPct val="100000"/>
              </a:lnSpc>
              <a:spcBef>
                <a:spcPts val="535"/>
              </a:spcBef>
              <a:tabLst>
                <a:tab pos="2100580" algn="l"/>
              </a:tabLst>
            </a:pPr>
            <a:r>
              <a:rPr sz="1200" spc="-5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ur</a:t>
            </a:r>
            <a:r>
              <a:rPr sz="1200" spc="-10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-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t	</a:t>
            </a:r>
            <a:r>
              <a:rPr sz="1800" spc="-142" baseline="4629" dirty="0">
                <a:latin typeface="Calibri"/>
                <a:cs typeface="Calibri"/>
              </a:rPr>
              <a:t>T</a:t>
            </a:r>
            <a:r>
              <a:rPr sz="1800" baseline="4629" dirty="0">
                <a:latin typeface="Calibri"/>
                <a:cs typeface="Calibri"/>
              </a:rPr>
              <a:t>a</a:t>
            </a:r>
            <a:r>
              <a:rPr sz="1800" spc="-15" baseline="4629" dirty="0">
                <a:latin typeface="Calibri"/>
                <a:cs typeface="Calibri"/>
              </a:rPr>
              <a:t>r</a:t>
            </a:r>
            <a:r>
              <a:rPr sz="1800" spc="-22" baseline="4629" dirty="0">
                <a:latin typeface="Calibri"/>
                <a:cs typeface="Calibri"/>
              </a:rPr>
              <a:t>g</a:t>
            </a:r>
            <a:r>
              <a:rPr sz="1800" spc="-15" baseline="4629" dirty="0">
                <a:latin typeface="Calibri"/>
                <a:cs typeface="Calibri"/>
              </a:rPr>
              <a:t>e</a:t>
            </a:r>
            <a:r>
              <a:rPr sz="1800" baseline="4629" dirty="0">
                <a:latin typeface="Calibri"/>
                <a:cs typeface="Calibri"/>
              </a:rPr>
              <a:t>t</a:t>
            </a:r>
            <a:endParaRPr sz="1800" baseline="4629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6334" y="3419467"/>
            <a:ext cx="1469390" cy="138620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63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Excel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Negotiation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4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English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65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Optimizing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production</a:t>
            </a:r>
            <a:endParaRPr sz="1100">
              <a:latin typeface="Calibri"/>
              <a:cs typeface="Calibri"/>
            </a:endParaRPr>
          </a:p>
          <a:p>
            <a:pPr marL="184785" marR="63500" indent="-172720">
              <a:lnSpc>
                <a:spcPct val="100000"/>
              </a:lnSpc>
              <a:spcBef>
                <a:spcPts val="54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Setting up on-line </a:t>
            </a:r>
            <a:r>
              <a:rPr sz="1100" dirty="0">
                <a:latin typeface="Calibri"/>
                <a:cs typeface="Calibri"/>
              </a:rPr>
              <a:t> marketi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g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</a:t>
            </a:r>
            <a:r>
              <a:rPr sz="1100" spc="5" dirty="0">
                <a:latin typeface="Calibri"/>
                <a:cs typeface="Calibri"/>
              </a:rPr>
              <a:t>m</a:t>
            </a:r>
            <a:r>
              <a:rPr sz="1100" spc="-5" dirty="0">
                <a:latin typeface="Calibri"/>
                <a:cs typeface="Calibri"/>
              </a:rPr>
              <a:t>p</a:t>
            </a:r>
            <a:r>
              <a:rPr sz="1100" dirty="0">
                <a:latin typeface="Calibri"/>
                <a:cs typeface="Calibri"/>
              </a:rPr>
              <a:t>ai</a:t>
            </a:r>
            <a:r>
              <a:rPr sz="1100" spc="-10" dirty="0">
                <a:latin typeface="Calibri"/>
                <a:cs typeface="Calibri"/>
              </a:rPr>
              <a:t>g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6334" y="3147186"/>
            <a:ext cx="345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Ski</a:t>
            </a:r>
            <a:r>
              <a:rPr sz="1200" b="1" spc="5" dirty="0">
                <a:latin typeface="Calibri"/>
                <a:cs typeface="Calibri"/>
              </a:rPr>
              <a:t>l</a:t>
            </a:r>
            <a:r>
              <a:rPr sz="1200" b="1" dirty="0">
                <a:latin typeface="Calibri"/>
                <a:cs typeface="Calibri"/>
              </a:rPr>
              <a:t>ls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5447" y="3342132"/>
            <a:ext cx="8736965" cy="0"/>
          </a:xfrm>
          <a:custGeom>
            <a:avLst/>
            <a:gdLst/>
            <a:ahLst/>
            <a:cxnLst/>
            <a:rect l="l" t="t" r="r" b="b"/>
            <a:pathLst>
              <a:path w="8736965">
                <a:moveTo>
                  <a:pt x="0" y="0"/>
                </a:moveTo>
                <a:lnTo>
                  <a:pt x="8736965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950845" y="3147186"/>
            <a:ext cx="8324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Lowest</a:t>
            </a:r>
            <a:r>
              <a:rPr sz="1200" b="1" spc="-5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Level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76133" y="3147186"/>
            <a:ext cx="837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Highest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level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55691" y="3494532"/>
            <a:ext cx="208915" cy="131445"/>
          </a:xfrm>
          <a:custGeom>
            <a:avLst/>
            <a:gdLst/>
            <a:ahLst/>
            <a:cxnLst/>
            <a:rect l="l" t="t" r="r" b="b"/>
            <a:pathLst>
              <a:path w="208914" h="131445">
                <a:moveTo>
                  <a:pt x="208787" y="0"/>
                </a:moveTo>
                <a:lnTo>
                  <a:pt x="0" y="0"/>
                </a:lnTo>
                <a:lnTo>
                  <a:pt x="0" y="131064"/>
                </a:lnTo>
                <a:lnTo>
                  <a:pt x="208787" y="131064"/>
                </a:lnTo>
                <a:lnTo>
                  <a:pt x="2087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71943" y="3494532"/>
            <a:ext cx="208915" cy="131445"/>
          </a:xfrm>
          <a:custGeom>
            <a:avLst/>
            <a:gdLst/>
            <a:ahLst/>
            <a:cxnLst/>
            <a:rect l="l" t="t" r="r" b="b"/>
            <a:pathLst>
              <a:path w="208915" h="131445">
                <a:moveTo>
                  <a:pt x="208788" y="0"/>
                </a:moveTo>
                <a:lnTo>
                  <a:pt x="0" y="0"/>
                </a:lnTo>
                <a:lnTo>
                  <a:pt x="0" y="131064"/>
                </a:lnTo>
                <a:lnTo>
                  <a:pt x="208788" y="131064"/>
                </a:lnTo>
                <a:lnTo>
                  <a:pt x="20878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95928" y="3729228"/>
            <a:ext cx="208915" cy="131445"/>
          </a:xfrm>
          <a:custGeom>
            <a:avLst/>
            <a:gdLst/>
            <a:ahLst/>
            <a:cxnLst/>
            <a:rect l="l" t="t" r="r" b="b"/>
            <a:pathLst>
              <a:path w="208914" h="131445">
                <a:moveTo>
                  <a:pt x="208787" y="0"/>
                </a:moveTo>
                <a:lnTo>
                  <a:pt x="0" y="0"/>
                </a:lnTo>
                <a:lnTo>
                  <a:pt x="0" y="131064"/>
                </a:lnTo>
                <a:lnTo>
                  <a:pt x="208787" y="131064"/>
                </a:lnTo>
                <a:lnTo>
                  <a:pt x="2087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00215" y="3729228"/>
            <a:ext cx="208915" cy="131445"/>
          </a:xfrm>
          <a:custGeom>
            <a:avLst/>
            <a:gdLst/>
            <a:ahLst/>
            <a:cxnLst/>
            <a:rect l="l" t="t" r="r" b="b"/>
            <a:pathLst>
              <a:path w="208915" h="131445">
                <a:moveTo>
                  <a:pt x="208787" y="0"/>
                </a:moveTo>
                <a:lnTo>
                  <a:pt x="0" y="0"/>
                </a:lnTo>
                <a:lnTo>
                  <a:pt x="0" y="131064"/>
                </a:lnTo>
                <a:lnTo>
                  <a:pt x="208787" y="131064"/>
                </a:lnTo>
                <a:lnTo>
                  <a:pt x="20878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07835" y="3963923"/>
            <a:ext cx="208915" cy="132715"/>
          </a:xfrm>
          <a:custGeom>
            <a:avLst/>
            <a:gdLst/>
            <a:ahLst/>
            <a:cxnLst/>
            <a:rect l="l" t="t" r="r" b="b"/>
            <a:pathLst>
              <a:path w="208915" h="132714">
                <a:moveTo>
                  <a:pt x="208787" y="0"/>
                </a:moveTo>
                <a:lnTo>
                  <a:pt x="0" y="0"/>
                </a:lnTo>
                <a:lnTo>
                  <a:pt x="0" y="132587"/>
                </a:lnTo>
                <a:lnTo>
                  <a:pt x="208787" y="132587"/>
                </a:lnTo>
                <a:lnTo>
                  <a:pt x="2087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07680" y="3963923"/>
            <a:ext cx="208915" cy="132715"/>
          </a:xfrm>
          <a:custGeom>
            <a:avLst/>
            <a:gdLst/>
            <a:ahLst/>
            <a:cxnLst/>
            <a:rect l="l" t="t" r="r" b="b"/>
            <a:pathLst>
              <a:path w="208915" h="132714">
                <a:moveTo>
                  <a:pt x="208788" y="0"/>
                </a:moveTo>
                <a:lnTo>
                  <a:pt x="0" y="0"/>
                </a:lnTo>
                <a:lnTo>
                  <a:pt x="0" y="132587"/>
                </a:lnTo>
                <a:lnTo>
                  <a:pt x="208788" y="132587"/>
                </a:lnTo>
                <a:lnTo>
                  <a:pt x="20878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75020" y="4215384"/>
            <a:ext cx="208915" cy="131445"/>
          </a:xfrm>
          <a:custGeom>
            <a:avLst/>
            <a:gdLst/>
            <a:ahLst/>
            <a:cxnLst/>
            <a:rect l="l" t="t" r="r" b="b"/>
            <a:pathLst>
              <a:path w="208914" h="131445">
                <a:moveTo>
                  <a:pt x="208787" y="0"/>
                </a:moveTo>
                <a:lnTo>
                  <a:pt x="0" y="0"/>
                </a:lnTo>
                <a:lnTo>
                  <a:pt x="0" y="131063"/>
                </a:lnTo>
                <a:lnTo>
                  <a:pt x="208787" y="131063"/>
                </a:lnTo>
                <a:lnTo>
                  <a:pt x="2087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59880" y="4215384"/>
            <a:ext cx="208915" cy="131445"/>
          </a:xfrm>
          <a:custGeom>
            <a:avLst/>
            <a:gdLst/>
            <a:ahLst/>
            <a:cxnLst/>
            <a:rect l="l" t="t" r="r" b="b"/>
            <a:pathLst>
              <a:path w="208915" h="131445">
                <a:moveTo>
                  <a:pt x="208788" y="0"/>
                </a:moveTo>
                <a:lnTo>
                  <a:pt x="0" y="0"/>
                </a:lnTo>
                <a:lnTo>
                  <a:pt x="0" y="131063"/>
                </a:lnTo>
                <a:lnTo>
                  <a:pt x="208788" y="131063"/>
                </a:lnTo>
                <a:lnTo>
                  <a:pt x="20878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72000" y="4514088"/>
            <a:ext cx="208915" cy="132715"/>
          </a:xfrm>
          <a:custGeom>
            <a:avLst/>
            <a:gdLst/>
            <a:ahLst/>
            <a:cxnLst/>
            <a:rect l="l" t="t" r="r" b="b"/>
            <a:pathLst>
              <a:path w="208914" h="132714">
                <a:moveTo>
                  <a:pt x="208787" y="0"/>
                </a:moveTo>
                <a:lnTo>
                  <a:pt x="0" y="0"/>
                </a:lnTo>
                <a:lnTo>
                  <a:pt x="0" y="132588"/>
                </a:lnTo>
                <a:lnTo>
                  <a:pt x="208787" y="132588"/>
                </a:lnTo>
                <a:lnTo>
                  <a:pt x="2087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52459" y="4514088"/>
            <a:ext cx="207645" cy="132715"/>
          </a:xfrm>
          <a:custGeom>
            <a:avLst/>
            <a:gdLst/>
            <a:ahLst/>
            <a:cxnLst/>
            <a:rect l="l" t="t" r="r" b="b"/>
            <a:pathLst>
              <a:path w="207645" h="132714">
                <a:moveTo>
                  <a:pt x="207264" y="0"/>
                </a:moveTo>
                <a:lnTo>
                  <a:pt x="0" y="0"/>
                </a:lnTo>
                <a:lnTo>
                  <a:pt x="0" y="132588"/>
                </a:lnTo>
                <a:lnTo>
                  <a:pt x="207264" y="132588"/>
                </a:lnTo>
                <a:lnTo>
                  <a:pt x="20726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3655423" y="1264919"/>
            <a:ext cx="966469" cy="984250"/>
            <a:chOff x="3655423" y="1264919"/>
            <a:chExt cx="966469" cy="984250"/>
          </a:xfrm>
        </p:grpSpPr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55423" y="1974156"/>
              <a:ext cx="95141" cy="2745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5390" y="1505781"/>
              <a:ext cx="188003" cy="27111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71275" y="2014246"/>
              <a:ext cx="389759" cy="20020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39896" y="1781555"/>
              <a:ext cx="350520" cy="23469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34704" y="2018395"/>
              <a:ext cx="287014" cy="22919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41525" y="1519759"/>
              <a:ext cx="218219" cy="25881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76700" y="1798319"/>
              <a:ext cx="451103" cy="19964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12108" y="1264919"/>
              <a:ext cx="303275" cy="266700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5467458" y="1254569"/>
            <a:ext cx="1160780" cy="1189990"/>
            <a:chOff x="5467458" y="1254569"/>
            <a:chExt cx="1160780" cy="1189990"/>
          </a:xfrm>
        </p:grpSpPr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55128" y="1254569"/>
              <a:ext cx="322471" cy="27103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33744" y="1535334"/>
              <a:ext cx="294131" cy="25688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07923" y="2277004"/>
              <a:ext cx="540873" cy="16726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5395" y="2018395"/>
              <a:ext cx="288251" cy="22919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3311" y="2014246"/>
              <a:ext cx="389759" cy="2002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67458" y="1974156"/>
              <a:ext cx="95141" cy="27456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07426" y="1505781"/>
              <a:ext cx="188003" cy="27111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1932" y="1781556"/>
              <a:ext cx="350520" cy="23469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53561" y="1519759"/>
              <a:ext cx="218219" cy="25881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88736" y="1798320"/>
              <a:ext cx="451103" cy="19964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2620" y="1264920"/>
              <a:ext cx="304800" cy="266700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6692202" y="1275588"/>
            <a:ext cx="1025525" cy="578485"/>
            <a:chOff x="6692202" y="1275588"/>
            <a:chExt cx="1025525" cy="578485"/>
          </a:xfrm>
        </p:grpSpPr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77557" y="1581992"/>
              <a:ext cx="338068" cy="24191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46706" y="1570428"/>
              <a:ext cx="370922" cy="28316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06412" y="1275588"/>
              <a:ext cx="274320" cy="30937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92202" y="1278682"/>
              <a:ext cx="366965" cy="289513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909559" y="1548383"/>
            <a:ext cx="303275" cy="341375"/>
          </a:xfrm>
          <a:prstGeom prst="rect">
            <a:avLst/>
          </a:prstGeom>
        </p:spPr>
      </p:pic>
      <p:sp>
        <p:nvSpPr>
          <p:cNvPr id="51" name="object 5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99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5354</Words>
  <Application>Microsoft Office PowerPoint</Application>
  <PresentationFormat>On-screen Show (16:9)</PresentationFormat>
  <Paragraphs>1235</Paragraphs>
  <Slides>127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2" baseType="lpstr">
      <vt:lpstr>Arial</vt:lpstr>
      <vt:lpstr>Calibri</vt:lpstr>
      <vt:lpstr>Times New Roman</vt:lpstr>
      <vt:lpstr>Wingdings</vt:lpstr>
      <vt:lpstr>Office Theme</vt:lpstr>
      <vt:lpstr>Basic tools used by Management  Consultants</vt:lpstr>
      <vt:lpstr>In this section we will discuss the basic tools, techniques and framework used by Management Consultants</vt:lpstr>
      <vt:lpstr>Case studies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Bottom-up approach</vt:lpstr>
      <vt:lpstr>…the one you will for sure use is bottom-up approach where  you go from single (typical) consumer to market research</vt:lpstr>
      <vt:lpstr>…sometimes it makes sense to divide markets in segments and estimate  them separately (i.e. average and typical users, women and man, people  in different age groups or segmentation by lifestyle)</vt:lpstr>
      <vt:lpstr>…lets do a simple example. Imagine that you want to make an  application for franchised restaurants</vt:lpstr>
      <vt:lpstr>…to make you better at this method imagine you want to sell  home made dog food….. First you have to estimate how many  dogs they are…..</vt:lpstr>
      <vt:lpstr>number of food eaten per year by average dog…..and you get to the size of the food market</vt:lpstr>
      <vt:lpstr>Lets sum up the bottom-up approach</vt:lpstr>
      <vt:lpstr>Estimating the costs of a wedding – Introduction</vt:lpstr>
      <vt:lpstr>PowerPoint Presentation</vt:lpstr>
      <vt:lpstr>Imagine that you have to estimate using bottom-up approach the costs of the wedding. A few information we have</vt:lpstr>
      <vt:lpstr>Estimating the costs of a wedding – Solution</vt:lpstr>
      <vt:lpstr>PowerPoint Presentation</vt:lpstr>
      <vt:lpstr>First let’s think about what kind of cost positions you have</vt:lpstr>
      <vt:lpstr>First let’s divide the cost into 2 groups: fixed and depending on the number of guests</vt:lpstr>
      <vt:lpstr>Let’s see how we can estimate the costs of food &amp; drinks, hotel, place / venue</vt:lpstr>
      <vt:lpstr>Let’s see how we can estimate the costs of entertainment and flower costs</vt:lpstr>
      <vt:lpstr>After we have calculated every cost position we have to sum them up to get the total cost of the wedding</vt:lpstr>
      <vt:lpstr>Top-down approach</vt:lpstr>
      <vt:lpstr>When to use top-down approach?</vt:lpstr>
      <vt:lpstr>For a change lets see how it would work with top-down  approach</vt:lpstr>
      <vt:lpstr>… let’s use the top-down approach to estimate the market for  science fiction books sold in Poland….</vt:lpstr>
      <vt:lpstr>Average salaries in other  department – Introduction</vt:lpstr>
      <vt:lpstr>PowerPoint Presentation</vt:lpstr>
      <vt:lpstr>Imagine that Lukas would like to know how much his colleagues in the other department earn</vt:lpstr>
      <vt:lpstr>Average salaries in other  department – Solution</vt:lpstr>
      <vt:lpstr>PowerPoint Presentation</vt:lpstr>
      <vt:lpstr>Let’s start with the things we know now</vt:lpstr>
      <vt:lpstr>From this we can calculate the salary of a Business Analyst</vt:lpstr>
      <vt:lpstr>And use it to calculate the rest of the salaries</vt:lpstr>
      <vt:lpstr>Backward reasoning</vt:lpstr>
      <vt:lpstr>Imagine that you were supposed to say how much you have to spend to create a company that has revenue of $ 100 M dollar</vt:lpstr>
      <vt:lpstr>You could use for that the so called backward reasoning</vt:lpstr>
      <vt:lpstr>Imagine that you were supposed to say how much you have to spend to create a company that has revenue of $ 100 M dollar</vt:lpstr>
      <vt:lpstr>When can you retire –  Introduction</vt:lpstr>
      <vt:lpstr>PowerPoint Presentation</vt:lpstr>
      <vt:lpstr>Try to estimate at what age you can Peter retire using his own savings</vt:lpstr>
      <vt:lpstr>When can you retire – Solution</vt:lpstr>
      <vt:lpstr>PowerPoint Presentation</vt:lpstr>
      <vt:lpstr>PowerPoint Presentation</vt:lpstr>
      <vt:lpstr>Let’s see how the 2 options compare</vt:lpstr>
      <vt:lpstr>Compound effect</vt:lpstr>
      <vt:lpstr>There are 2 types of compounding effect</vt:lpstr>
      <vt:lpstr>Create Issue tree</vt:lpstr>
      <vt:lpstr>Issue tree - general</vt:lpstr>
      <vt:lpstr>Issue tree in Logistics –  examples</vt:lpstr>
      <vt:lpstr>Issue tree - general</vt:lpstr>
      <vt:lpstr>Issue tree – example – chicken meat producer</vt:lpstr>
      <vt:lpstr>Issue tree in Retail –  examples</vt:lpstr>
      <vt:lpstr>When you are talking about retail you should have a look a the following areas</vt:lpstr>
      <vt:lpstr>Below you can see example of issue tree in Retail Chain  Development</vt:lpstr>
      <vt:lpstr>Issue tree – example – chicken meat producer</vt:lpstr>
      <vt:lpstr>Issue tree for John's flat –  Introduction</vt:lpstr>
      <vt:lpstr>PowerPoint Presentation</vt:lpstr>
      <vt:lpstr>Issue tree for John's flat –  Solution</vt:lpstr>
      <vt:lpstr>PowerPoint Presentation</vt:lpstr>
      <vt:lpstr>Below you can see example of issue tree for analyzing the John’s flat</vt:lpstr>
      <vt:lpstr>Priorities</vt:lpstr>
      <vt:lpstr>Priorities</vt:lpstr>
      <vt:lpstr>What you do depending on the rules you use?</vt:lpstr>
      <vt:lpstr>Benchmarks</vt:lpstr>
      <vt:lpstr>PowerPoint Presentation</vt:lpstr>
      <vt:lpstr>Why you need benchmarks?</vt:lpstr>
      <vt:lpstr>There are 2 types of benchmarks</vt:lpstr>
      <vt:lpstr>By comparing your results and benchmarks you can decide what to improve, work on</vt:lpstr>
      <vt:lpstr>Applying 80/20 rule in practice</vt:lpstr>
      <vt:lpstr>80/20</vt:lpstr>
      <vt:lpstr>What does 80/20 mean in practice</vt:lpstr>
      <vt:lpstr>Here are 3 examples of using 80/20 rules</vt:lpstr>
      <vt:lpstr>Low hanging fruits</vt:lpstr>
      <vt:lpstr>PowerPoint Presentation</vt:lpstr>
      <vt:lpstr>Get the low hanging fruits first. By  low hanging fruits we mean things  with big impact and easy to  accomplish</vt:lpstr>
      <vt:lpstr>How to find low hanging fruits?</vt:lpstr>
      <vt:lpstr>How to lose weight –  Introduction</vt:lpstr>
      <vt:lpstr>PowerPoint Presentation</vt:lpstr>
      <vt:lpstr>How to lose weight –  List of potential activities</vt:lpstr>
      <vt:lpstr>PowerPoint Presentation</vt:lpstr>
      <vt:lpstr>Let’s first list all potential ideas</vt:lpstr>
      <vt:lpstr>Now try to map all ideas on the low hanging fruit matrix</vt:lpstr>
      <vt:lpstr>How to lose weight –  Solution</vt:lpstr>
      <vt:lpstr>PowerPoint Presentation</vt:lpstr>
      <vt:lpstr>Let’s first list all potential ideas</vt:lpstr>
      <vt:lpstr>Let’s map all ideas on the low hanging fruits matrix</vt:lpstr>
      <vt:lpstr>Set SMART goals</vt:lpstr>
      <vt:lpstr>The SMAR formula translates to 5 rules you should use when  defining the goals</vt:lpstr>
      <vt:lpstr>SMART goals should be set for the task but also for skills</vt:lpstr>
      <vt:lpstr>Imagine that you want to write a book. Let’s translate it into  task with SMART goals</vt:lpstr>
      <vt:lpstr>By comparing your results and benchmarks you can decide what to improve, work on</vt:lpstr>
      <vt:lpstr>Map your skills, experience, skills and set goals where you want to be</vt:lpstr>
      <vt:lpstr>Opportunity tree</vt:lpstr>
      <vt:lpstr>Opportunity tree</vt:lpstr>
      <vt:lpstr>Cost drivers</vt:lpstr>
      <vt:lpstr>Cost drivers are causing the cost to go or down</vt:lpstr>
      <vt:lpstr>KPIs and business drivers</vt:lpstr>
      <vt:lpstr>To understand and analyze business you have to identify the drivers / KPIs  that a key for specific business and translate it into a model in Excel</vt:lpstr>
      <vt:lpstr>PowerPoint Presentation</vt:lpstr>
      <vt:lpstr>PowerPoint Presentation</vt:lpstr>
      <vt:lpstr>To measure the selected factors you have to use some sort of KPIs</vt:lpstr>
      <vt:lpstr>Personal KPIs – Introduction</vt:lpstr>
      <vt:lpstr>PowerPoint Presentation</vt:lpstr>
      <vt:lpstr>A few information about Giuseppe</vt:lpstr>
      <vt:lpstr>To define KPIs I would recommend following a very simple sequence of actions</vt:lpstr>
      <vt:lpstr>Personal KPIs – Solution</vt:lpstr>
      <vt:lpstr>PowerPoint Presentation</vt:lpstr>
      <vt:lpstr>Just as a reminder what we know about Giuseppe</vt:lpstr>
      <vt:lpstr>KPIs help you manage the drivers of your business model</vt:lpstr>
      <vt:lpstr>Let’s look how we can define KPIS for the relationship</vt:lpstr>
      <vt:lpstr>Let’s look how we can define KPIs for the family</vt:lpstr>
      <vt:lpstr>Let’s look how we can define KPIS for the health</vt:lpstr>
      <vt:lpstr>Let’s look how we can define KPIS for the work</vt:lpstr>
      <vt:lpstr>Let’s look how we can define KPIS for the financial well-being</vt:lpstr>
      <vt:lpstr>Total cost of ownership</vt:lpstr>
      <vt:lpstr>Let’s start with a short definition</vt:lpstr>
      <vt:lpstr>Let’s compare the cost of owing a car and using a rideshare / taxi / cab service</vt:lpstr>
      <vt:lpstr>Rent or buy an apartment / flat –  Introduction</vt:lpstr>
      <vt:lpstr>PowerPoint Presentation</vt:lpstr>
      <vt:lpstr>Let’s have a look at the information that Peter has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Tytus</dc:creator>
  <cp:lastModifiedBy>Michele Baroni</cp:lastModifiedBy>
  <cp:revision>2</cp:revision>
  <dcterms:created xsi:type="dcterms:W3CDTF">2024-06-18T15:33:11Z</dcterms:created>
  <dcterms:modified xsi:type="dcterms:W3CDTF">2024-06-18T15:44:57Z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2019-11-20T00:00:00Z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2024-06-18T00:00:00Z</vt:filetime>
  </property>
</Properties>
</file>