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11113-8006-B2DF-2D74-42468B9684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560782-0472-9DDA-CDC6-0CFDA8713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A06DE-3383-E048-0F1D-05F6F5FE5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A442-4A5C-43FB-BA30-73424A9D8725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982F2-1993-06F9-F6D5-BC6CFAF9A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69841-EB99-B5FE-50C5-93D269F78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FD66-7D19-4C42-AD74-AA4234F7D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022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A6E48-2D80-4525-D428-7BCDB389F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E062CB-964E-B569-3EA5-5F9BA1B51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7036A-315D-DC95-131B-A375B64F4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A442-4A5C-43FB-BA30-73424A9D8725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402CD-C357-D135-747C-E3ADB2057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04BA1-8A78-24AC-09A0-8433F50D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FD66-7D19-4C42-AD74-AA4234F7D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16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B7EDF7-789B-6D01-F37A-46C65ABE47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D33DDA-65A0-6A67-EA58-6E19B25C9D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FBFA3-42CE-B706-1C7C-8FBCD30C7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A442-4A5C-43FB-BA30-73424A9D8725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59751-CE40-7418-4FA7-53221A01E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76947-DCC4-F423-5DB6-663AF5410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FD66-7D19-4C42-AD74-AA4234F7D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3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3772E-2D68-611D-3774-3F36B76B5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3DC27-647D-86F4-9722-4D1943FC3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55FDB7-F557-C07D-E865-A4083FE46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A442-4A5C-43FB-BA30-73424A9D8725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6652E-03CC-4022-E005-5C0B47969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68A36-62A4-12EA-171D-DEBD7C0E9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FD66-7D19-4C42-AD74-AA4234F7D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416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CC751-86A7-D3C5-B814-FB461CEE5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51682-FC53-A284-C3CC-AC5F125EA3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729D5-C4B9-349C-E19C-97A0F6481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A442-4A5C-43FB-BA30-73424A9D8725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5881C-669F-C972-A2FE-1F4FD0CD0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4FEC6-F2E6-55FC-642E-418D45132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FD66-7D19-4C42-AD74-AA4234F7D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787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A17A2-1EBD-6B7B-E78A-20045F87D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1F7DB-6212-13C8-17D2-7BA54813F5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3CEABE-42EC-E83D-F5CA-A5BA83687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20EDCF-1BB0-4E70-E0D0-79AEE88AC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A442-4A5C-43FB-BA30-73424A9D8725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C6E2BC-9BE6-7E3B-6F88-4BE368593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0CF7E8-05F7-398D-A771-44C74A43B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FD66-7D19-4C42-AD74-AA4234F7D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331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5DDD0-1480-8586-E967-D49B8EEB2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8F09F-C1E6-FA3C-50B6-A79025210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426D67-3549-1000-958F-254DFB5AF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14B081-F2CD-AE87-A103-512E47459C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122257-03AF-2EEF-639D-BA27113620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F98E3B-6C78-E7B3-43A3-19567BF7A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A442-4A5C-43FB-BA30-73424A9D8725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319905-49A9-CFE4-0408-8CE46A9BD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F97935-715D-5CC6-DB87-A3B348FBC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FD66-7D19-4C42-AD74-AA4234F7D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9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5F01E-83CF-D475-0E94-70FB7FD4D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774070-856D-7F39-BB30-EBCB2E09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A442-4A5C-43FB-BA30-73424A9D8725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A5E0A1-E0AE-50B5-1998-24A0EF14A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B612D8-4B74-68B2-CEBE-0646399A0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FD66-7D19-4C42-AD74-AA4234F7D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54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CFF8E7-E3D6-C360-BF66-BB9FEB5CF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A442-4A5C-43FB-BA30-73424A9D8725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4E34A4-0CF4-5BC7-7D14-79CC7BC3D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6CC794-B45C-D78F-7B37-1D78B6EC7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FD66-7D19-4C42-AD74-AA4234F7D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68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2F6FB-70C0-0169-CB1B-4CB0EC8B7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41791-6AF1-6E7A-943E-5E5047DA3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B9F7B4-5E8E-439A-33CE-CA7C82452D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38F31F-266F-AE14-21C3-886E2AF19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A442-4A5C-43FB-BA30-73424A9D8725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FA61F-0AC2-4689-18B5-93608C342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2A9793-E7D5-471C-DAA8-A1761D483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FD66-7D19-4C42-AD74-AA4234F7D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38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C4150-A458-D34A-9F85-765AACCD3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F5DFB8-E3F4-6DE4-C88E-4AA8AABBF1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024707-383C-B9B3-5046-73E6FF2ED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E3BD2-C18F-7730-1B55-A76B61355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A442-4A5C-43FB-BA30-73424A9D8725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76E30A-01F2-58AD-835A-B64D15708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5ECBF6-2AF5-6E3B-12D7-F5E9690C2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FD66-7D19-4C42-AD74-AA4234F7D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17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5F3F79-F6B1-381B-70BC-9425F193A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EAD27D-0352-4728-6B0E-6C43E9C90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80B47-3D5A-C31E-6727-BE2CDB065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4BA442-4A5C-43FB-BA30-73424A9D8725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C7625-ED0D-7EF1-5459-9A6F1723FE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98B9D-2D87-D27F-5739-DB281FE0ED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50FD66-7D19-4C42-AD74-AA4234F7D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93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55">
            <a:extLst>
              <a:ext uri="{FF2B5EF4-FFF2-40B4-BE49-F238E27FC236}">
                <a16:creationId xmlns:a16="http://schemas.microsoft.com/office/drawing/2014/main" id="{19FFD40F-E186-C5F8-5C86-469C0615E969}"/>
              </a:ext>
            </a:extLst>
          </p:cNvPr>
          <p:cNvSpPr txBox="1"/>
          <p:nvPr/>
        </p:nvSpPr>
        <p:spPr>
          <a:xfrm>
            <a:off x="891386" y="322456"/>
            <a:ext cx="70458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tx2"/>
                </a:solidFill>
                <a:latin typeface="Helvetica Neue Thin" charset="0"/>
                <a:ea typeface="Helvetica Neue Thin" charset="0"/>
                <a:cs typeface="Helvetica Neue Thin" charset="0"/>
              </a:rPr>
              <a:t>Red Ocean vs Blue Ocean Strategy Framework Template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C926EFA-AA23-C5DE-7E55-9360543007F4}"/>
              </a:ext>
            </a:extLst>
          </p:cNvPr>
          <p:cNvCxnSpPr>
            <a:cxnSpLocks/>
          </p:cNvCxnSpPr>
          <p:nvPr/>
        </p:nvCxnSpPr>
        <p:spPr>
          <a:xfrm>
            <a:off x="5639426" y="1528433"/>
            <a:ext cx="0" cy="50961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33F673A-4BE7-BB0D-1AD5-315C01D7CF40}"/>
              </a:ext>
            </a:extLst>
          </p:cNvPr>
          <p:cNvSpPr txBox="1"/>
          <p:nvPr/>
        </p:nvSpPr>
        <p:spPr>
          <a:xfrm>
            <a:off x="5862578" y="1528100"/>
            <a:ext cx="30894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The “Blue Ocean Strategy” Theory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CA7C6A-4F38-C1AD-4CF6-C5E2ABD32A3D}"/>
              </a:ext>
            </a:extLst>
          </p:cNvPr>
          <p:cNvSpPr txBox="1"/>
          <p:nvPr/>
        </p:nvSpPr>
        <p:spPr>
          <a:xfrm>
            <a:off x="834418" y="1519308"/>
            <a:ext cx="4353179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The Blue vs Red Ocean BU Portfolio – Company X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9B77EE-186F-3502-8658-FD92E9361D57}"/>
              </a:ext>
            </a:extLst>
          </p:cNvPr>
          <p:cNvSpPr/>
          <p:nvPr/>
        </p:nvSpPr>
        <p:spPr>
          <a:xfrm>
            <a:off x="845503" y="1780473"/>
            <a:ext cx="408637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/>
              <a:t>Company Business Units (BU) categorization, in </a:t>
            </a:r>
            <a:r>
              <a:rPr lang="en-US" sz="1100" b="1" dirty="0">
                <a:solidFill>
                  <a:srgbClr val="C00000"/>
                </a:solidFill>
              </a:rPr>
              <a:t>RED </a:t>
            </a:r>
            <a:r>
              <a:rPr lang="en-US" sz="1100" dirty="0"/>
              <a:t>or </a:t>
            </a:r>
            <a:r>
              <a:rPr lang="en-US" sz="1100" b="1" dirty="0">
                <a:solidFill>
                  <a:srgbClr val="0070C0"/>
                </a:solidFill>
              </a:rPr>
              <a:t>BLUE</a:t>
            </a:r>
            <a:r>
              <a:rPr lang="en-US" sz="1100" dirty="0"/>
              <a:t> Oceans.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2E670F-7782-77F3-96F7-A7132F5447B0}"/>
              </a:ext>
            </a:extLst>
          </p:cNvPr>
          <p:cNvSpPr/>
          <p:nvPr/>
        </p:nvSpPr>
        <p:spPr>
          <a:xfrm>
            <a:off x="5887253" y="1790380"/>
            <a:ext cx="163378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/>
              <a:t>2 Categories of strategies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29E80DE-43B6-9F33-5EDE-C03553B37D4E}"/>
              </a:ext>
            </a:extLst>
          </p:cNvPr>
          <p:cNvGrpSpPr/>
          <p:nvPr/>
        </p:nvGrpSpPr>
        <p:grpSpPr>
          <a:xfrm>
            <a:off x="5937999" y="2618621"/>
            <a:ext cx="1999265" cy="3744087"/>
            <a:chOff x="5448786" y="1732894"/>
            <a:chExt cx="1642281" cy="163195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C231CFB-4B76-9643-4AE9-8E291E9B09E4}"/>
                </a:ext>
              </a:extLst>
            </p:cNvPr>
            <p:cNvSpPr/>
            <p:nvPr/>
          </p:nvSpPr>
          <p:spPr>
            <a:xfrm>
              <a:off x="5451744" y="1732894"/>
              <a:ext cx="1631957" cy="276443"/>
            </a:xfrm>
            <a:prstGeom prst="rect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04F809D-BBEF-800A-662A-5FFA58F81406}"/>
                </a:ext>
              </a:extLst>
            </p:cNvPr>
            <p:cNvSpPr/>
            <p:nvPr/>
          </p:nvSpPr>
          <p:spPr>
            <a:xfrm>
              <a:off x="5450265" y="2009381"/>
              <a:ext cx="1631957" cy="276443"/>
            </a:xfrm>
            <a:prstGeom prst="rect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446107-D747-F70B-26B4-7B946DD981E6}"/>
                </a:ext>
              </a:extLst>
            </p:cNvPr>
            <p:cNvSpPr/>
            <p:nvPr/>
          </p:nvSpPr>
          <p:spPr>
            <a:xfrm>
              <a:off x="5448786" y="2285868"/>
              <a:ext cx="1631957" cy="276443"/>
            </a:xfrm>
            <a:prstGeom prst="rect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4BEFE4E-58A7-E646-813E-8086A039946C}"/>
                </a:ext>
              </a:extLst>
            </p:cNvPr>
            <p:cNvSpPr/>
            <p:nvPr/>
          </p:nvSpPr>
          <p:spPr>
            <a:xfrm>
              <a:off x="5453948" y="2562399"/>
              <a:ext cx="1631957" cy="276443"/>
            </a:xfrm>
            <a:prstGeom prst="rect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38C2FBD-450E-E937-B887-803C49F07A13}"/>
                </a:ext>
              </a:extLst>
            </p:cNvPr>
            <p:cNvSpPr/>
            <p:nvPr/>
          </p:nvSpPr>
          <p:spPr>
            <a:xfrm>
              <a:off x="5459110" y="2838930"/>
              <a:ext cx="1631957" cy="525920"/>
            </a:xfrm>
            <a:prstGeom prst="rect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ED5C3B80-E6DD-684E-71F4-7E07779B7E1B}"/>
              </a:ext>
            </a:extLst>
          </p:cNvPr>
          <p:cNvSpPr txBox="1"/>
          <p:nvPr/>
        </p:nvSpPr>
        <p:spPr>
          <a:xfrm>
            <a:off x="5887767" y="2127348"/>
            <a:ext cx="1733115" cy="3506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ts val="950"/>
              </a:lnSpc>
            </a:pPr>
            <a:r>
              <a:rPr lang="en-US" sz="1000" b="1" dirty="0">
                <a:solidFill>
                  <a:srgbClr val="C00000"/>
                </a:solidFill>
              </a:rPr>
              <a:t>RED OCEAN STRATEGY</a:t>
            </a:r>
            <a:br>
              <a:rPr lang="en-US" sz="1000" b="1" dirty="0"/>
            </a:br>
            <a:r>
              <a:rPr lang="en-US" sz="1000" b="1" dirty="0"/>
              <a:t>Focus on Existing Customers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79EE5F5-9203-5B43-6A8A-29FDCB59A3E1}"/>
              </a:ext>
            </a:extLst>
          </p:cNvPr>
          <p:cNvSpPr txBox="1"/>
          <p:nvPr/>
        </p:nvSpPr>
        <p:spPr>
          <a:xfrm>
            <a:off x="8003427" y="2127347"/>
            <a:ext cx="1733115" cy="3506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ts val="950"/>
              </a:lnSpc>
            </a:pPr>
            <a:r>
              <a:rPr lang="en-US" sz="1000" b="1" dirty="0">
                <a:solidFill>
                  <a:srgbClr val="0070C0"/>
                </a:solidFill>
              </a:rPr>
              <a:t>BLUE OCEAN STRATEGY</a:t>
            </a:r>
            <a:br>
              <a:rPr lang="en-US" sz="1000" b="1" dirty="0"/>
            </a:br>
            <a:r>
              <a:rPr lang="en-US" sz="1000" b="1" dirty="0"/>
              <a:t>Focus on New Customers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F6C7566-2A5E-7FB7-4829-5A506A20805E}"/>
              </a:ext>
            </a:extLst>
          </p:cNvPr>
          <p:cNvSpPr txBox="1"/>
          <p:nvPr/>
        </p:nvSpPr>
        <p:spPr>
          <a:xfrm>
            <a:off x="1168440" y="2107597"/>
            <a:ext cx="1733115" cy="3506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ts val="950"/>
              </a:lnSpc>
            </a:pPr>
            <a:r>
              <a:rPr lang="en-US" sz="1000" b="1" dirty="0">
                <a:solidFill>
                  <a:srgbClr val="C00000"/>
                </a:solidFill>
              </a:rPr>
              <a:t>RED OCEAN STRATEGY</a:t>
            </a:r>
            <a:br>
              <a:rPr lang="en-US" sz="1000" b="1" dirty="0"/>
            </a:br>
            <a:r>
              <a:rPr lang="en-US" sz="1000" b="1" dirty="0"/>
              <a:t>Focus on Existing Customers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C83D76D-7B82-D21C-9EC5-03268F347794}"/>
              </a:ext>
            </a:extLst>
          </p:cNvPr>
          <p:cNvSpPr txBox="1"/>
          <p:nvPr/>
        </p:nvSpPr>
        <p:spPr>
          <a:xfrm>
            <a:off x="3284100" y="2107596"/>
            <a:ext cx="1733115" cy="3506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ts val="950"/>
              </a:lnSpc>
            </a:pPr>
            <a:r>
              <a:rPr lang="en-US" sz="1000" b="1" dirty="0">
                <a:solidFill>
                  <a:srgbClr val="0070C0"/>
                </a:solidFill>
              </a:rPr>
              <a:t>BLUE OCEAN STRATEGY</a:t>
            </a:r>
            <a:br>
              <a:rPr lang="en-US" sz="1000" b="1" dirty="0"/>
            </a:br>
            <a:r>
              <a:rPr lang="en-US" sz="1000" b="1" dirty="0"/>
              <a:t>Focus on New Customers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8DC463B-743A-2837-D439-E0114FB9483D}"/>
              </a:ext>
            </a:extLst>
          </p:cNvPr>
          <p:cNvSpPr/>
          <p:nvPr/>
        </p:nvSpPr>
        <p:spPr>
          <a:xfrm>
            <a:off x="6010618" y="2691887"/>
            <a:ext cx="19027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Compete in </a:t>
            </a:r>
            <a:r>
              <a:rPr lang="en-US" sz="1200" b="1" dirty="0">
                <a:solidFill>
                  <a:schemeClr val="bg1"/>
                </a:solidFill>
              </a:rPr>
              <a:t>existing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</a:p>
          <a:p>
            <a:r>
              <a:rPr lang="en-US" sz="1200" dirty="0">
                <a:solidFill>
                  <a:schemeClr val="bg1"/>
                </a:solidFill>
              </a:rPr>
              <a:t>market space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96591F5-5296-2053-A4C4-3D9F027EEDC5}"/>
              </a:ext>
            </a:extLst>
          </p:cNvPr>
          <p:cNvSpPr/>
          <p:nvPr/>
        </p:nvSpPr>
        <p:spPr>
          <a:xfrm>
            <a:off x="6010618" y="3422208"/>
            <a:ext cx="19027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Beat</a:t>
            </a:r>
            <a:r>
              <a:rPr lang="en-US" sz="1200" dirty="0">
                <a:solidFill>
                  <a:schemeClr val="bg1"/>
                </a:solidFill>
              </a:rPr>
              <a:t> the competition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E913B14-5A10-13AC-40E8-1D145E349C47}"/>
              </a:ext>
            </a:extLst>
          </p:cNvPr>
          <p:cNvSpPr/>
          <p:nvPr/>
        </p:nvSpPr>
        <p:spPr>
          <a:xfrm>
            <a:off x="6010617" y="4049489"/>
            <a:ext cx="19027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Exploit </a:t>
            </a:r>
            <a:r>
              <a:rPr lang="en-US" sz="1200" b="1" dirty="0">
                <a:solidFill>
                  <a:schemeClr val="bg1"/>
                </a:solidFill>
              </a:rPr>
              <a:t>existing</a:t>
            </a:r>
            <a:r>
              <a:rPr lang="en-US" sz="1200" dirty="0">
                <a:solidFill>
                  <a:schemeClr val="bg1"/>
                </a:solidFill>
              </a:rPr>
              <a:t> demand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A6CA7A7-6C6F-0734-98D0-2AFC46E3D1DA}"/>
              </a:ext>
            </a:extLst>
          </p:cNvPr>
          <p:cNvSpPr/>
          <p:nvPr/>
        </p:nvSpPr>
        <p:spPr>
          <a:xfrm>
            <a:off x="6010618" y="4619016"/>
            <a:ext cx="1794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Make</a:t>
            </a:r>
            <a:r>
              <a:rPr lang="en-US" sz="1200" dirty="0">
                <a:solidFill>
                  <a:schemeClr val="bg1"/>
                </a:solidFill>
              </a:rPr>
              <a:t> the value cost trade-off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6280B57-F042-04C8-1B30-10434D635DF8}"/>
              </a:ext>
            </a:extLst>
          </p:cNvPr>
          <p:cNvSpPr/>
          <p:nvPr/>
        </p:nvSpPr>
        <p:spPr>
          <a:xfrm>
            <a:off x="6018147" y="5340366"/>
            <a:ext cx="18952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Align</a:t>
            </a:r>
            <a:r>
              <a:rPr lang="en-US" sz="1200" b="1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the who system of a firm’s activities with its </a:t>
            </a:r>
            <a:r>
              <a:rPr lang="en-US" sz="1200" b="1" dirty="0">
                <a:solidFill>
                  <a:schemeClr val="bg1"/>
                </a:solidFill>
              </a:rPr>
              <a:t>strategic choice of differentiation or low cost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D266A60-6277-5159-C2E1-3C01417A2654}"/>
              </a:ext>
            </a:extLst>
          </p:cNvPr>
          <p:cNvGrpSpPr/>
          <p:nvPr/>
        </p:nvGrpSpPr>
        <p:grpSpPr>
          <a:xfrm>
            <a:off x="8049104" y="2608072"/>
            <a:ext cx="1999265" cy="3744087"/>
            <a:chOff x="5448786" y="1732894"/>
            <a:chExt cx="1642281" cy="1631956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72C677B-AEF8-5A44-CC1B-0490D1979D57}"/>
                </a:ext>
              </a:extLst>
            </p:cNvPr>
            <p:cNvSpPr/>
            <p:nvPr/>
          </p:nvSpPr>
          <p:spPr>
            <a:xfrm>
              <a:off x="5451744" y="1732894"/>
              <a:ext cx="1631957" cy="276443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5B58C54-C481-2C60-8771-CA0661D06ADA}"/>
                </a:ext>
              </a:extLst>
            </p:cNvPr>
            <p:cNvSpPr/>
            <p:nvPr/>
          </p:nvSpPr>
          <p:spPr>
            <a:xfrm>
              <a:off x="5450265" y="2009381"/>
              <a:ext cx="1631957" cy="276443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88951A6-3386-4231-2B74-D9FF8A95F1D7}"/>
                </a:ext>
              </a:extLst>
            </p:cNvPr>
            <p:cNvSpPr/>
            <p:nvPr/>
          </p:nvSpPr>
          <p:spPr>
            <a:xfrm>
              <a:off x="5448786" y="2285868"/>
              <a:ext cx="1631957" cy="276443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2F4BF92-FBC3-F6FE-D610-F2EFEE61E2E2}"/>
                </a:ext>
              </a:extLst>
            </p:cNvPr>
            <p:cNvSpPr/>
            <p:nvPr/>
          </p:nvSpPr>
          <p:spPr>
            <a:xfrm>
              <a:off x="5453948" y="2562399"/>
              <a:ext cx="1631957" cy="276443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72F6D8E-9A40-BBCC-22F5-90837033E030}"/>
                </a:ext>
              </a:extLst>
            </p:cNvPr>
            <p:cNvSpPr/>
            <p:nvPr/>
          </p:nvSpPr>
          <p:spPr>
            <a:xfrm>
              <a:off x="5459110" y="2838930"/>
              <a:ext cx="1631957" cy="525920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B0A6DB62-F581-B486-265B-2EF9D284962E}"/>
              </a:ext>
            </a:extLst>
          </p:cNvPr>
          <p:cNvSpPr/>
          <p:nvPr/>
        </p:nvSpPr>
        <p:spPr>
          <a:xfrm>
            <a:off x="8121723" y="2691277"/>
            <a:ext cx="19027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Create </a:t>
            </a:r>
            <a:r>
              <a:rPr lang="en-GB" sz="1200" b="1" dirty="0">
                <a:solidFill>
                  <a:schemeClr val="bg1"/>
                </a:solidFill>
              </a:rPr>
              <a:t>uncontested</a:t>
            </a:r>
            <a:r>
              <a:rPr lang="en-GB" sz="1200" dirty="0">
                <a:solidFill>
                  <a:schemeClr val="bg1"/>
                </a:solidFill>
              </a:rPr>
              <a:t> market space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4CB292C-1F4E-6BC2-1D0F-A620273D305F}"/>
              </a:ext>
            </a:extLst>
          </p:cNvPr>
          <p:cNvSpPr/>
          <p:nvPr/>
        </p:nvSpPr>
        <p:spPr>
          <a:xfrm>
            <a:off x="8121723" y="3322208"/>
            <a:ext cx="19027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Make the competition </a:t>
            </a:r>
            <a:r>
              <a:rPr lang="en-GB" sz="1200" b="1" dirty="0">
                <a:solidFill>
                  <a:schemeClr val="bg1"/>
                </a:solidFill>
              </a:rPr>
              <a:t>irrelevant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582FC8D-76FA-FF06-80F5-702E58C8A6A2}"/>
              </a:ext>
            </a:extLst>
          </p:cNvPr>
          <p:cNvSpPr/>
          <p:nvPr/>
        </p:nvSpPr>
        <p:spPr>
          <a:xfrm>
            <a:off x="8121722" y="3959428"/>
            <a:ext cx="227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Create &amp; capture </a:t>
            </a:r>
          </a:p>
          <a:p>
            <a:r>
              <a:rPr lang="en-GB" sz="1200" b="1" dirty="0">
                <a:solidFill>
                  <a:schemeClr val="bg1"/>
                </a:solidFill>
              </a:rPr>
              <a:t>new</a:t>
            </a:r>
            <a:r>
              <a:rPr lang="en-GB" sz="1200" dirty="0">
                <a:solidFill>
                  <a:schemeClr val="bg1"/>
                </a:solidFill>
              </a:rPr>
              <a:t> demand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8E4B5E0A-6EC4-3941-81CE-2021E6102A4C}"/>
              </a:ext>
            </a:extLst>
          </p:cNvPr>
          <p:cNvSpPr/>
          <p:nvPr/>
        </p:nvSpPr>
        <p:spPr>
          <a:xfrm>
            <a:off x="7719830" y="4246533"/>
            <a:ext cx="527334" cy="5273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VS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9DE4FB6-06F8-6C70-335C-8FB10F3A2022}"/>
              </a:ext>
            </a:extLst>
          </p:cNvPr>
          <p:cNvGrpSpPr/>
          <p:nvPr/>
        </p:nvGrpSpPr>
        <p:grpSpPr>
          <a:xfrm>
            <a:off x="1217928" y="2627615"/>
            <a:ext cx="1986697" cy="375054"/>
            <a:chOff x="402453" y="2007126"/>
            <a:chExt cx="1986697" cy="375054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D041A46-9406-3078-916E-4435EBDB0D0E}"/>
                </a:ext>
              </a:extLst>
            </p:cNvPr>
            <p:cNvSpPr/>
            <p:nvPr/>
          </p:nvSpPr>
          <p:spPr>
            <a:xfrm>
              <a:off x="402453" y="2007126"/>
              <a:ext cx="1986697" cy="375054"/>
            </a:xfrm>
            <a:prstGeom prst="rect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8F438B0-0DD6-5922-A863-3A9155A22A95}"/>
                </a:ext>
              </a:extLst>
            </p:cNvPr>
            <p:cNvSpPr/>
            <p:nvPr/>
          </p:nvSpPr>
          <p:spPr>
            <a:xfrm>
              <a:off x="471471" y="2070453"/>
              <a:ext cx="19027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Big Ben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EB9DE3C1-1D5E-69C2-21E0-A107C95A94E4}"/>
              </a:ext>
            </a:extLst>
          </p:cNvPr>
          <p:cNvGrpSpPr/>
          <p:nvPr/>
        </p:nvGrpSpPr>
        <p:grpSpPr>
          <a:xfrm>
            <a:off x="1217928" y="2996366"/>
            <a:ext cx="1986697" cy="375054"/>
            <a:chOff x="402453" y="2007126"/>
            <a:chExt cx="1986697" cy="375054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4A748E1-70FE-88DF-8F88-198EED5EFBAC}"/>
                </a:ext>
              </a:extLst>
            </p:cNvPr>
            <p:cNvSpPr/>
            <p:nvPr/>
          </p:nvSpPr>
          <p:spPr>
            <a:xfrm>
              <a:off x="402453" y="2007126"/>
              <a:ext cx="1986697" cy="375054"/>
            </a:xfrm>
            <a:prstGeom prst="rect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8FA5D74-4D4C-BE7F-C671-9596C81C70CA}"/>
                </a:ext>
              </a:extLst>
            </p:cNvPr>
            <p:cNvSpPr/>
            <p:nvPr/>
          </p:nvSpPr>
          <p:spPr>
            <a:xfrm>
              <a:off x="471471" y="2070453"/>
              <a:ext cx="19027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Intensive Guru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2FBAD72-2417-ADB2-A1C1-E20EB5E17A6A}"/>
              </a:ext>
            </a:extLst>
          </p:cNvPr>
          <p:cNvGrpSpPr/>
          <p:nvPr/>
        </p:nvGrpSpPr>
        <p:grpSpPr>
          <a:xfrm>
            <a:off x="1217928" y="3375369"/>
            <a:ext cx="1986697" cy="375054"/>
            <a:chOff x="402453" y="2007126"/>
            <a:chExt cx="1986697" cy="375054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D6B235CB-E1F2-081E-42F8-B3C931F60B45}"/>
                </a:ext>
              </a:extLst>
            </p:cNvPr>
            <p:cNvSpPr/>
            <p:nvPr/>
          </p:nvSpPr>
          <p:spPr>
            <a:xfrm>
              <a:off x="402453" y="2007126"/>
              <a:ext cx="1986697" cy="375054"/>
            </a:xfrm>
            <a:prstGeom prst="rect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C4D41ED-FACD-8FCD-A639-47B534BDB89F}"/>
                </a:ext>
              </a:extLst>
            </p:cNvPr>
            <p:cNvSpPr/>
            <p:nvPr/>
          </p:nvSpPr>
          <p:spPr>
            <a:xfrm>
              <a:off x="471471" y="2070453"/>
              <a:ext cx="19027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Market Cracker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70AB2241-CA66-7D9A-F574-95BFED7E44BD}"/>
              </a:ext>
            </a:extLst>
          </p:cNvPr>
          <p:cNvGrpSpPr/>
          <p:nvPr/>
        </p:nvGrpSpPr>
        <p:grpSpPr>
          <a:xfrm>
            <a:off x="1217928" y="3754372"/>
            <a:ext cx="1986697" cy="375054"/>
            <a:chOff x="402453" y="2007126"/>
            <a:chExt cx="1986697" cy="375054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74C6CEE3-F339-4FF2-2BA5-E118F8A41646}"/>
                </a:ext>
              </a:extLst>
            </p:cNvPr>
            <p:cNvSpPr/>
            <p:nvPr/>
          </p:nvSpPr>
          <p:spPr>
            <a:xfrm>
              <a:off x="402453" y="2007126"/>
              <a:ext cx="1986697" cy="375054"/>
            </a:xfrm>
            <a:prstGeom prst="rect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5BD506F1-D9D6-1B7D-6DB8-CF91ACFB60B0}"/>
                </a:ext>
              </a:extLst>
            </p:cNvPr>
            <p:cNvSpPr/>
            <p:nvPr/>
          </p:nvSpPr>
          <p:spPr>
            <a:xfrm>
              <a:off x="471471" y="2070453"/>
              <a:ext cx="19027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The Elephant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6818C52-15CB-15BB-E130-E27EF9F69C14}"/>
              </a:ext>
            </a:extLst>
          </p:cNvPr>
          <p:cNvGrpSpPr/>
          <p:nvPr/>
        </p:nvGrpSpPr>
        <p:grpSpPr>
          <a:xfrm>
            <a:off x="1217928" y="4133375"/>
            <a:ext cx="1986697" cy="375054"/>
            <a:chOff x="402453" y="2007126"/>
            <a:chExt cx="1986697" cy="375054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2253284A-2254-AF8A-881E-DB8FF816D605}"/>
                </a:ext>
              </a:extLst>
            </p:cNvPr>
            <p:cNvSpPr/>
            <p:nvPr/>
          </p:nvSpPr>
          <p:spPr>
            <a:xfrm>
              <a:off x="402453" y="2007126"/>
              <a:ext cx="1986697" cy="375054"/>
            </a:xfrm>
            <a:prstGeom prst="rect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4DD1E0D-F5B7-B385-6EC3-766DCD13CA2D}"/>
                </a:ext>
              </a:extLst>
            </p:cNvPr>
            <p:cNvSpPr/>
            <p:nvPr/>
          </p:nvSpPr>
          <p:spPr>
            <a:xfrm>
              <a:off x="471471" y="2070453"/>
              <a:ext cx="19027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Vlad the Impaler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E8F4309-F013-D77D-0ADF-075D9B9C002B}"/>
              </a:ext>
            </a:extLst>
          </p:cNvPr>
          <p:cNvGrpSpPr/>
          <p:nvPr/>
        </p:nvGrpSpPr>
        <p:grpSpPr>
          <a:xfrm>
            <a:off x="1217928" y="4512378"/>
            <a:ext cx="1986697" cy="375054"/>
            <a:chOff x="402453" y="2007126"/>
            <a:chExt cx="1986697" cy="375054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275A5D2F-FF1F-C2FC-30D9-608180A5A208}"/>
                </a:ext>
              </a:extLst>
            </p:cNvPr>
            <p:cNvSpPr/>
            <p:nvPr/>
          </p:nvSpPr>
          <p:spPr>
            <a:xfrm>
              <a:off x="402453" y="2007126"/>
              <a:ext cx="1986697" cy="375054"/>
            </a:xfrm>
            <a:prstGeom prst="rect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180A1F10-243B-928D-1DBA-08879FD72B61}"/>
                </a:ext>
              </a:extLst>
            </p:cNvPr>
            <p:cNvSpPr/>
            <p:nvPr/>
          </p:nvSpPr>
          <p:spPr>
            <a:xfrm>
              <a:off x="471471" y="2070453"/>
              <a:ext cx="19027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The Joker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B54E17C4-B33E-AD64-92CB-19F432BCA34A}"/>
              </a:ext>
            </a:extLst>
          </p:cNvPr>
          <p:cNvGrpSpPr/>
          <p:nvPr/>
        </p:nvGrpSpPr>
        <p:grpSpPr>
          <a:xfrm>
            <a:off x="1217928" y="4891381"/>
            <a:ext cx="1986697" cy="375054"/>
            <a:chOff x="402453" y="2007126"/>
            <a:chExt cx="1986697" cy="375054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AEB8B1FA-3128-AB7A-452C-5943E29F4251}"/>
                </a:ext>
              </a:extLst>
            </p:cNvPr>
            <p:cNvSpPr/>
            <p:nvPr/>
          </p:nvSpPr>
          <p:spPr>
            <a:xfrm>
              <a:off x="402453" y="2007126"/>
              <a:ext cx="1986697" cy="375054"/>
            </a:xfrm>
            <a:prstGeom prst="rect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36DE33EA-F528-DE62-80CF-8B35AD503D8C}"/>
                </a:ext>
              </a:extLst>
            </p:cNvPr>
            <p:cNvSpPr/>
            <p:nvPr/>
          </p:nvSpPr>
          <p:spPr>
            <a:xfrm>
              <a:off x="471471" y="2070453"/>
              <a:ext cx="19027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Stallone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2B8F04CA-0E56-9DAC-D064-DCA4B4CA0FBB}"/>
              </a:ext>
            </a:extLst>
          </p:cNvPr>
          <p:cNvGrpSpPr/>
          <p:nvPr/>
        </p:nvGrpSpPr>
        <p:grpSpPr>
          <a:xfrm>
            <a:off x="1217928" y="5270384"/>
            <a:ext cx="1986697" cy="375054"/>
            <a:chOff x="402453" y="2007126"/>
            <a:chExt cx="1986697" cy="375054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7B063450-0859-FF03-06F0-946586826BFF}"/>
                </a:ext>
              </a:extLst>
            </p:cNvPr>
            <p:cNvSpPr/>
            <p:nvPr/>
          </p:nvSpPr>
          <p:spPr>
            <a:xfrm>
              <a:off x="402453" y="2007126"/>
              <a:ext cx="1986697" cy="375054"/>
            </a:xfrm>
            <a:prstGeom prst="rect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EC3784DC-3B3F-1755-179B-7F2792998D03}"/>
                </a:ext>
              </a:extLst>
            </p:cNvPr>
            <p:cNvSpPr/>
            <p:nvPr/>
          </p:nvSpPr>
          <p:spPr>
            <a:xfrm>
              <a:off x="471471" y="2070453"/>
              <a:ext cx="19027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Helms Deep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69467E0E-AAF9-5D9C-C443-DD99F2CB9652}"/>
              </a:ext>
            </a:extLst>
          </p:cNvPr>
          <p:cNvGrpSpPr/>
          <p:nvPr/>
        </p:nvGrpSpPr>
        <p:grpSpPr>
          <a:xfrm>
            <a:off x="1217928" y="5649387"/>
            <a:ext cx="1986697" cy="375054"/>
            <a:chOff x="402453" y="2007126"/>
            <a:chExt cx="1986697" cy="375054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B444A7B-3DCB-D28C-14B9-6A926ABA4564}"/>
                </a:ext>
              </a:extLst>
            </p:cNvPr>
            <p:cNvSpPr/>
            <p:nvPr/>
          </p:nvSpPr>
          <p:spPr>
            <a:xfrm>
              <a:off x="402453" y="2007126"/>
              <a:ext cx="1986697" cy="375054"/>
            </a:xfrm>
            <a:prstGeom prst="rect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447AA664-3BA4-7A94-9F9C-12E39C893566}"/>
                </a:ext>
              </a:extLst>
            </p:cNvPr>
            <p:cNvSpPr/>
            <p:nvPr/>
          </p:nvSpPr>
          <p:spPr>
            <a:xfrm>
              <a:off x="471471" y="2070453"/>
              <a:ext cx="19027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Dunkerque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26C2C146-FBD1-F9B2-FEF6-D463649CAB55}"/>
              </a:ext>
            </a:extLst>
          </p:cNvPr>
          <p:cNvGrpSpPr/>
          <p:nvPr/>
        </p:nvGrpSpPr>
        <p:grpSpPr>
          <a:xfrm>
            <a:off x="3341452" y="2631696"/>
            <a:ext cx="1986697" cy="375054"/>
            <a:chOff x="402453" y="2007126"/>
            <a:chExt cx="1986697" cy="375054"/>
          </a:xfrm>
          <a:solidFill>
            <a:srgbClr val="0070C0"/>
          </a:solidFill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2D0DF05F-9F02-FF7B-F6BA-3D455C27B5E7}"/>
                </a:ext>
              </a:extLst>
            </p:cNvPr>
            <p:cNvSpPr/>
            <p:nvPr/>
          </p:nvSpPr>
          <p:spPr>
            <a:xfrm>
              <a:off x="402453" y="2007126"/>
              <a:ext cx="1986697" cy="375054"/>
            </a:xfrm>
            <a:prstGeom prst="rect">
              <a:avLst/>
            </a:prstGeom>
            <a:grp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57DF4F6C-B58B-AC6E-286E-70B132B2B81F}"/>
                </a:ext>
              </a:extLst>
            </p:cNvPr>
            <p:cNvSpPr/>
            <p:nvPr/>
          </p:nvSpPr>
          <p:spPr>
            <a:xfrm>
              <a:off x="471471" y="2070453"/>
              <a:ext cx="1902788" cy="27699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Smart Dolphin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160C9A01-A7DA-F2DE-F230-783BD29C16D2}"/>
              </a:ext>
            </a:extLst>
          </p:cNvPr>
          <p:cNvGrpSpPr/>
          <p:nvPr/>
        </p:nvGrpSpPr>
        <p:grpSpPr>
          <a:xfrm>
            <a:off x="3341452" y="3000447"/>
            <a:ext cx="1986697" cy="375054"/>
            <a:chOff x="402453" y="2007126"/>
            <a:chExt cx="1986697" cy="375054"/>
          </a:xfrm>
          <a:solidFill>
            <a:srgbClr val="0070C0"/>
          </a:solidFill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6A6E5104-124B-0608-6020-AF967F4BB881}"/>
                </a:ext>
              </a:extLst>
            </p:cNvPr>
            <p:cNvSpPr/>
            <p:nvPr/>
          </p:nvSpPr>
          <p:spPr>
            <a:xfrm>
              <a:off x="402453" y="2007126"/>
              <a:ext cx="1986697" cy="375054"/>
            </a:xfrm>
            <a:prstGeom prst="rect">
              <a:avLst/>
            </a:prstGeom>
            <a:grp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4F8A04E9-CC40-3281-500D-F9CF9DC927F1}"/>
                </a:ext>
              </a:extLst>
            </p:cNvPr>
            <p:cNvSpPr/>
            <p:nvPr/>
          </p:nvSpPr>
          <p:spPr>
            <a:xfrm>
              <a:off x="471471" y="2070453"/>
              <a:ext cx="1902788" cy="27699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Deep Diver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996FAF15-C846-B15B-6490-B68C3ABB6439}"/>
              </a:ext>
            </a:extLst>
          </p:cNvPr>
          <p:cNvGrpSpPr/>
          <p:nvPr/>
        </p:nvGrpSpPr>
        <p:grpSpPr>
          <a:xfrm>
            <a:off x="3341452" y="3379450"/>
            <a:ext cx="1986697" cy="375054"/>
            <a:chOff x="402453" y="2007126"/>
            <a:chExt cx="1986697" cy="375054"/>
          </a:xfrm>
          <a:solidFill>
            <a:srgbClr val="0070C0"/>
          </a:solidFill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4B53B3CB-D0CA-7E17-7842-8EC13A5C8056}"/>
                </a:ext>
              </a:extLst>
            </p:cNvPr>
            <p:cNvSpPr/>
            <p:nvPr/>
          </p:nvSpPr>
          <p:spPr>
            <a:xfrm>
              <a:off x="402453" y="2007126"/>
              <a:ext cx="1986697" cy="375054"/>
            </a:xfrm>
            <a:prstGeom prst="rect">
              <a:avLst/>
            </a:prstGeom>
            <a:grp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D8D7C577-921A-B5EC-8FB8-FB817F1BEBE7}"/>
                </a:ext>
              </a:extLst>
            </p:cNvPr>
            <p:cNvSpPr/>
            <p:nvPr/>
          </p:nvSpPr>
          <p:spPr>
            <a:xfrm>
              <a:off x="471471" y="2070453"/>
              <a:ext cx="1902788" cy="27699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Baby Whale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70BB7624-93C5-A6DE-B316-3B34DE825856}"/>
              </a:ext>
            </a:extLst>
          </p:cNvPr>
          <p:cNvGrpSpPr/>
          <p:nvPr/>
        </p:nvGrpSpPr>
        <p:grpSpPr>
          <a:xfrm>
            <a:off x="3341452" y="3758453"/>
            <a:ext cx="1986697" cy="375054"/>
            <a:chOff x="402453" y="2007126"/>
            <a:chExt cx="1986697" cy="375054"/>
          </a:xfrm>
          <a:solidFill>
            <a:srgbClr val="0070C0"/>
          </a:solidFill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F2016CFD-67D8-5CEA-5DA4-EFBC7B200667}"/>
                </a:ext>
              </a:extLst>
            </p:cNvPr>
            <p:cNvSpPr/>
            <p:nvPr/>
          </p:nvSpPr>
          <p:spPr>
            <a:xfrm>
              <a:off x="402453" y="2007126"/>
              <a:ext cx="1986697" cy="375054"/>
            </a:xfrm>
            <a:prstGeom prst="rect">
              <a:avLst/>
            </a:prstGeom>
            <a:grp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6BDE9E05-D3AC-444E-3F8C-A6BF1207AC6F}"/>
                </a:ext>
              </a:extLst>
            </p:cNvPr>
            <p:cNvSpPr/>
            <p:nvPr/>
          </p:nvSpPr>
          <p:spPr>
            <a:xfrm>
              <a:off x="471471" y="2070453"/>
              <a:ext cx="1902788" cy="27699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Sailing Boat</a:t>
              </a: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F6A92E5D-9BD6-4143-E9FF-4448D7364366}"/>
              </a:ext>
            </a:extLst>
          </p:cNvPr>
          <p:cNvGrpSpPr/>
          <p:nvPr/>
        </p:nvGrpSpPr>
        <p:grpSpPr>
          <a:xfrm>
            <a:off x="3341452" y="4137456"/>
            <a:ext cx="1986697" cy="375054"/>
            <a:chOff x="402453" y="2007126"/>
            <a:chExt cx="1986697" cy="375054"/>
          </a:xfrm>
          <a:solidFill>
            <a:srgbClr val="0070C0"/>
          </a:solidFill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21450676-DA51-8380-FE3C-27497D933D04}"/>
                </a:ext>
              </a:extLst>
            </p:cNvPr>
            <p:cNvSpPr/>
            <p:nvPr/>
          </p:nvSpPr>
          <p:spPr>
            <a:xfrm>
              <a:off x="402453" y="2007126"/>
              <a:ext cx="1986697" cy="375054"/>
            </a:xfrm>
            <a:prstGeom prst="rect">
              <a:avLst/>
            </a:prstGeom>
            <a:grp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39575640-02A5-61CE-F697-FBD9BF9AB825}"/>
                </a:ext>
              </a:extLst>
            </p:cNvPr>
            <p:cNvSpPr/>
            <p:nvPr/>
          </p:nvSpPr>
          <p:spPr>
            <a:xfrm>
              <a:off x="471471" y="2070453"/>
              <a:ext cx="1902788" cy="27699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Cruise Ship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74B4785B-908C-84BD-7676-45C7FCBE3AE8}"/>
              </a:ext>
            </a:extLst>
          </p:cNvPr>
          <p:cNvGrpSpPr/>
          <p:nvPr/>
        </p:nvGrpSpPr>
        <p:grpSpPr>
          <a:xfrm>
            <a:off x="3341452" y="4516459"/>
            <a:ext cx="1986697" cy="375054"/>
            <a:chOff x="402453" y="2007126"/>
            <a:chExt cx="1986697" cy="375054"/>
          </a:xfrm>
          <a:solidFill>
            <a:srgbClr val="0070C0"/>
          </a:solidFill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E404EDAF-4616-3065-2156-A87A31458144}"/>
                </a:ext>
              </a:extLst>
            </p:cNvPr>
            <p:cNvSpPr/>
            <p:nvPr/>
          </p:nvSpPr>
          <p:spPr>
            <a:xfrm>
              <a:off x="402453" y="2007126"/>
              <a:ext cx="1986697" cy="375054"/>
            </a:xfrm>
            <a:prstGeom prst="rect">
              <a:avLst/>
            </a:prstGeom>
            <a:grp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C1178B97-3386-1046-C889-0579A2F6FA4A}"/>
                </a:ext>
              </a:extLst>
            </p:cNvPr>
            <p:cNvSpPr/>
            <p:nvPr/>
          </p:nvSpPr>
          <p:spPr>
            <a:xfrm>
              <a:off x="471471" y="2070453"/>
              <a:ext cx="1902788" cy="27699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Coral Reef</a:t>
              </a:r>
            </a:p>
          </p:txBody>
        </p:sp>
      </p:grpSp>
      <p:sp>
        <p:nvSpPr>
          <p:cNvPr id="80" name="Oval 79">
            <a:extLst>
              <a:ext uri="{FF2B5EF4-FFF2-40B4-BE49-F238E27FC236}">
                <a16:creationId xmlns:a16="http://schemas.microsoft.com/office/drawing/2014/main" id="{E198D69D-EA08-6EFA-851D-50759DA6CAD3}"/>
              </a:ext>
            </a:extLst>
          </p:cNvPr>
          <p:cNvSpPr/>
          <p:nvPr/>
        </p:nvSpPr>
        <p:spPr>
          <a:xfrm>
            <a:off x="2877724" y="2696813"/>
            <a:ext cx="231240" cy="23124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85E792C6-672C-44BF-8E9E-13E9193B36FA}"/>
              </a:ext>
            </a:extLst>
          </p:cNvPr>
          <p:cNvSpPr/>
          <p:nvPr/>
        </p:nvSpPr>
        <p:spPr>
          <a:xfrm>
            <a:off x="2877724" y="3074920"/>
            <a:ext cx="231240" cy="23124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CD17333F-32E1-7F51-713C-8061178F93ED}"/>
              </a:ext>
            </a:extLst>
          </p:cNvPr>
          <p:cNvSpPr/>
          <p:nvPr/>
        </p:nvSpPr>
        <p:spPr>
          <a:xfrm>
            <a:off x="2877724" y="3453027"/>
            <a:ext cx="231240" cy="23124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F3AB0902-6929-996B-6B50-D6AE2FC1079E}"/>
              </a:ext>
            </a:extLst>
          </p:cNvPr>
          <p:cNvSpPr/>
          <p:nvPr/>
        </p:nvSpPr>
        <p:spPr>
          <a:xfrm>
            <a:off x="2877724" y="3831134"/>
            <a:ext cx="231240" cy="23124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5E143E43-D16A-203F-718F-F0964690503E}"/>
              </a:ext>
            </a:extLst>
          </p:cNvPr>
          <p:cNvSpPr/>
          <p:nvPr/>
        </p:nvSpPr>
        <p:spPr>
          <a:xfrm>
            <a:off x="2877724" y="4209241"/>
            <a:ext cx="231240" cy="23124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77551475-4BD3-7CC1-B99B-F05A918CE44A}"/>
              </a:ext>
            </a:extLst>
          </p:cNvPr>
          <p:cNvSpPr/>
          <p:nvPr/>
        </p:nvSpPr>
        <p:spPr>
          <a:xfrm>
            <a:off x="2877724" y="4587348"/>
            <a:ext cx="231240" cy="23124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5CD2B36E-3B9A-82DE-460E-8B6B6B6C705C}"/>
              </a:ext>
            </a:extLst>
          </p:cNvPr>
          <p:cNvSpPr/>
          <p:nvPr/>
        </p:nvSpPr>
        <p:spPr>
          <a:xfrm>
            <a:off x="2877724" y="4965455"/>
            <a:ext cx="231240" cy="23124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6FCCC9BA-6F4E-342F-B54C-383A83CF93F4}"/>
              </a:ext>
            </a:extLst>
          </p:cNvPr>
          <p:cNvSpPr/>
          <p:nvPr/>
        </p:nvSpPr>
        <p:spPr>
          <a:xfrm>
            <a:off x="2877724" y="5343562"/>
            <a:ext cx="231240" cy="23124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CAC2D679-2558-9281-76E9-DC36786EFECD}"/>
              </a:ext>
            </a:extLst>
          </p:cNvPr>
          <p:cNvSpPr/>
          <p:nvPr/>
        </p:nvSpPr>
        <p:spPr>
          <a:xfrm>
            <a:off x="2877724" y="5721668"/>
            <a:ext cx="231240" cy="231240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6D9725A0-9187-AC36-A189-3487F9E78212}"/>
              </a:ext>
            </a:extLst>
          </p:cNvPr>
          <p:cNvSpPr/>
          <p:nvPr/>
        </p:nvSpPr>
        <p:spPr>
          <a:xfrm>
            <a:off x="5007276" y="2696813"/>
            <a:ext cx="231240" cy="231240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065B0E0F-B124-DD16-1488-B11A8FCFA96B}"/>
              </a:ext>
            </a:extLst>
          </p:cNvPr>
          <p:cNvSpPr/>
          <p:nvPr/>
        </p:nvSpPr>
        <p:spPr>
          <a:xfrm>
            <a:off x="5007276" y="3074920"/>
            <a:ext cx="231240" cy="23124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8A176593-13A9-3C27-4E4E-8ADEBB7830DB}"/>
              </a:ext>
            </a:extLst>
          </p:cNvPr>
          <p:cNvSpPr/>
          <p:nvPr/>
        </p:nvSpPr>
        <p:spPr>
          <a:xfrm>
            <a:off x="5007276" y="3453027"/>
            <a:ext cx="231240" cy="23124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1423A8B1-2ADA-3E52-176A-168EE6973A52}"/>
              </a:ext>
            </a:extLst>
          </p:cNvPr>
          <p:cNvSpPr/>
          <p:nvPr/>
        </p:nvSpPr>
        <p:spPr>
          <a:xfrm>
            <a:off x="5007276" y="3831134"/>
            <a:ext cx="231240" cy="23124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FBAE3C77-E7F9-6DCF-64B6-FB7AA2C3EE75}"/>
              </a:ext>
            </a:extLst>
          </p:cNvPr>
          <p:cNvSpPr/>
          <p:nvPr/>
        </p:nvSpPr>
        <p:spPr>
          <a:xfrm>
            <a:off x="5007276" y="4209241"/>
            <a:ext cx="231240" cy="23124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1ECB174D-6EA4-7E76-2BE3-F02A2F0BE84E}"/>
              </a:ext>
            </a:extLst>
          </p:cNvPr>
          <p:cNvSpPr/>
          <p:nvPr/>
        </p:nvSpPr>
        <p:spPr>
          <a:xfrm>
            <a:off x="5007276" y="4587348"/>
            <a:ext cx="231240" cy="23124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8DDB7B45-8987-E66D-0395-DA4E78768C5D}"/>
              </a:ext>
            </a:extLst>
          </p:cNvPr>
          <p:cNvGrpSpPr/>
          <p:nvPr/>
        </p:nvGrpSpPr>
        <p:grpSpPr>
          <a:xfrm>
            <a:off x="899878" y="6523382"/>
            <a:ext cx="659675" cy="261610"/>
            <a:chOff x="400082" y="5773686"/>
            <a:chExt cx="659675" cy="261610"/>
          </a:xfrm>
        </p:grpSpPr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CF0EBD46-1402-4027-B5D2-C9160B27F338}"/>
                </a:ext>
              </a:extLst>
            </p:cNvPr>
            <p:cNvSpPr/>
            <p:nvPr/>
          </p:nvSpPr>
          <p:spPr>
            <a:xfrm>
              <a:off x="400082" y="5784178"/>
              <a:ext cx="231240" cy="2312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04A66AA3-3B1B-B636-2D81-40853B1A4BBC}"/>
                </a:ext>
              </a:extLst>
            </p:cNvPr>
            <p:cNvSpPr/>
            <p:nvPr/>
          </p:nvSpPr>
          <p:spPr>
            <a:xfrm>
              <a:off x="615405" y="5773686"/>
              <a:ext cx="44435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>
                  <a:solidFill>
                    <a:schemeClr val="accent6">
                      <a:lumMod val="50000"/>
                    </a:schemeClr>
                  </a:solidFill>
                </a:rPr>
                <a:t>High</a:t>
              </a:r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75E771F3-3A72-CC32-0265-2796928D6435}"/>
              </a:ext>
            </a:extLst>
          </p:cNvPr>
          <p:cNvGrpSpPr/>
          <p:nvPr/>
        </p:nvGrpSpPr>
        <p:grpSpPr>
          <a:xfrm>
            <a:off x="1550137" y="6523382"/>
            <a:ext cx="855351" cy="261610"/>
            <a:chOff x="1428027" y="5773686"/>
            <a:chExt cx="855351" cy="261610"/>
          </a:xfrm>
        </p:grpSpPr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5E627EBF-2DC2-E217-6067-9CA8DB9E045E}"/>
                </a:ext>
              </a:extLst>
            </p:cNvPr>
            <p:cNvSpPr/>
            <p:nvPr/>
          </p:nvSpPr>
          <p:spPr>
            <a:xfrm>
              <a:off x="1428027" y="5784178"/>
              <a:ext cx="231240" cy="231240"/>
            </a:xfrm>
            <a:prstGeom prst="ellipse">
              <a:avLst/>
            </a:prstGeom>
            <a:solidFill>
              <a:schemeClr val="accent4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A54C07E2-D4DB-336C-0D18-98A5BCF44ABF}"/>
                </a:ext>
              </a:extLst>
            </p:cNvPr>
            <p:cNvSpPr/>
            <p:nvPr/>
          </p:nvSpPr>
          <p:spPr>
            <a:xfrm>
              <a:off x="1629032" y="5773686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>
                  <a:solidFill>
                    <a:schemeClr val="accent4">
                      <a:lumMod val="75000"/>
                    </a:schemeClr>
                  </a:solidFill>
                </a:rPr>
                <a:t>Average</a:t>
              </a: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0930A50F-A978-91D0-DB28-63074D9B0A8A}"/>
              </a:ext>
            </a:extLst>
          </p:cNvPr>
          <p:cNvGrpSpPr/>
          <p:nvPr/>
        </p:nvGrpSpPr>
        <p:grpSpPr>
          <a:xfrm>
            <a:off x="2389183" y="6528628"/>
            <a:ext cx="624151" cy="261610"/>
            <a:chOff x="2416158" y="5778932"/>
            <a:chExt cx="624151" cy="261610"/>
          </a:xfrm>
        </p:grpSpPr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C4A0BB0E-BC74-AE5D-9637-8CF70DB13603}"/>
                </a:ext>
              </a:extLst>
            </p:cNvPr>
            <p:cNvSpPr/>
            <p:nvPr/>
          </p:nvSpPr>
          <p:spPr>
            <a:xfrm>
              <a:off x="2416158" y="5784178"/>
              <a:ext cx="231240" cy="23124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D444EBCD-73EE-5C77-EACB-21E571D0B16E}"/>
                </a:ext>
              </a:extLst>
            </p:cNvPr>
            <p:cNvSpPr/>
            <p:nvPr/>
          </p:nvSpPr>
          <p:spPr>
            <a:xfrm>
              <a:off x="2621605" y="5778932"/>
              <a:ext cx="418704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/>
                <a:t>Low</a:t>
              </a:r>
            </a:p>
          </p:txBody>
        </p:sp>
      </p:grpSp>
      <p:sp>
        <p:nvSpPr>
          <p:cNvPr id="104" name="Rectangle 103">
            <a:extLst>
              <a:ext uri="{FF2B5EF4-FFF2-40B4-BE49-F238E27FC236}">
                <a16:creationId xmlns:a16="http://schemas.microsoft.com/office/drawing/2014/main" id="{E8FEEA29-9D60-1A02-5918-5321DA3CD3EB}"/>
              </a:ext>
            </a:extLst>
          </p:cNvPr>
          <p:cNvSpPr/>
          <p:nvPr/>
        </p:nvSpPr>
        <p:spPr>
          <a:xfrm>
            <a:off x="8114682" y="4607978"/>
            <a:ext cx="18214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Break</a:t>
            </a:r>
            <a:r>
              <a:rPr lang="en-GB" sz="1200" dirty="0">
                <a:solidFill>
                  <a:schemeClr val="bg1"/>
                </a:solidFill>
              </a:rPr>
              <a:t> the value-cost trade-off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C1391CDD-5BAE-5268-AEF9-A2252DDB305A}"/>
              </a:ext>
            </a:extLst>
          </p:cNvPr>
          <p:cNvSpPr/>
          <p:nvPr/>
        </p:nvSpPr>
        <p:spPr>
          <a:xfrm>
            <a:off x="8138555" y="5317437"/>
            <a:ext cx="18972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Align the whole system of a firm's activities in </a:t>
            </a:r>
            <a:r>
              <a:rPr lang="en-GB" sz="1200" b="1" dirty="0">
                <a:solidFill>
                  <a:schemeClr val="bg1"/>
                </a:solidFill>
              </a:rPr>
              <a:t>pursuit of differentiation and low cost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63EFD531-E624-C55B-FEDE-C17C5DB2AE91}"/>
              </a:ext>
            </a:extLst>
          </p:cNvPr>
          <p:cNvSpPr/>
          <p:nvPr/>
        </p:nvSpPr>
        <p:spPr>
          <a:xfrm>
            <a:off x="835564" y="6264422"/>
            <a:ext cx="169629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/>
              <a:t>Growth Rates over Period</a:t>
            </a:r>
            <a:endParaRPr lang="en-US" sz="1100" dirty="0"/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8AD629BC-AD06-C33B-964D-BC1026D81C64}"/>
              </a:ext>
            </a:extLst>
          </p:cNvPr>
          <p:cNvGrpSpPr/>
          <p:nvPr/>
        </p:nvGrpSpPr>
        <p:grpSpPr>
          <a:xfrm>
            <a:off x="3010369" y="6518689"/>
            <a:ext cx="898265" cy="261610"/>
            <a:chOff x="2416158" y="5778932"/>
            <a:chExt cx="898265" cy="261610"/>
          </a:xfrm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5FB773A4-9D59-2185-0F8F-D003CCA535B2}"/>
                </a:ext>
              </a:extLst>
            </p:cNvPr>
            <p:cNvSpPr/>
            <p:nvPr/>
          </p:nvSpPr>
          <p:spPr>
            <a:xfrm>
              <a:off x="2416158" y="5784178"/>
              <a:ext cx="231240" cy="23124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8C509D5C-92FF-C556-9BEC-0C896A8BE929}"/>
                </a:ext>
              </a:extLst>
            </p:cNvPr>
            <p:cNvSpPr/>
            <p:nvPr/>
          </p:nvSpPr>
          <p:spPr>
            <a:xfrm>
              <a:off x="2621605" y="5778932"/>
              <a:ext cx="692818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/>
                <a:t>Negative</a:t>
              </a:r>
            </a:p>
          </p:txBody>
        </p:sp>
      </p:grp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7F76973C-F945-65F7-7DEC-B83208932A48}"/>
              </a:ext>
            </a:extLst>
          </p:cNvPr>
          <p:cNvCxnSpPr>
            <a:cxnSpLocks/>
          </p:cNvCxnSpPr>
          <p:nvPr/>
        </p:nvCxnSpPr>
        <p:spPr>
          <a:xfrm>
            <a:off x="1133368" y="2648438"/>
            <a:ext cx="0" cy="3376003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364D5964-74ED-BED5-08E9-FE0B38B62D41}"/>
              </a:ext>
            </a:extLst>
          </p:cNvPr>
          <p:cNvSpPr txBox="1"/>
          <p:nvPr/>
        </p:nvSpPr>
        <p:spPr>
          <a:xfrm rot="16200000">
            <a:off x="516434" y="2859903"/>
            <a:ext cx="93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bg2">
                    <a:lumMod val="25000"/>
                  </a:schemeClr>
                </a:solidFill>
              </a:rPr>
              <a:t>Size (in M$)</a:t>
            </a:r>
          </a:p>
        </p:txBody>
      </p:sp>
    </p:spTree>
    <p:extLst>
      <p:ext uri="{BB962C8B-B14F-4D97-AF65-F5344CB8AC3E}">
        <p14:creationId xmlns:p14="http://schemas.microsoft.com/office/powerpoint/2010/main" val="3319039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183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 Neue Thin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Michele Baroni</dc:creator>
  <cp:lastModifiedBy>Michele Baroni</cp:lastModifiedBy>
  <cp:revision>1</cp:revision>
  <dcterms:created xsi:type="dcterms:W3CDTF">2024-06-13T10:20:04Z</dcterms:created>
  <dcterms:modified xsi:type="dcterms:W3CDTF">2024-06-13T10:21:19Z</dcterms:modified>
</cp:coreProperties>
</file>