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9"/>
  </p:notesMasterIdLst>
  <p:sldIdLst>
    <p:sldId id="256" r:id="rId2"/>
    <p:sldId id="257" r:id="rId3"/>
    <p:sldId id="266" r:id="rId4"/>
    <p:sldId id="258" r:id="rId5"/>
    <p:sldId id="287" r:id="rId6"/>
    <p:sldId id="267" r:id="rId7"/>
    <p:sldId id="268" r:id="rId8"/>
    <p:sldId id="270" r:id="rId9"/>
    <p:sldId id="275" r:id="rId10"/>
    <p:sldId id="269" r:id="rId11"/>
    <p:sldId id="289" r:id="rId12"/>
    <p:sldId id="290" r:id="rId13"/>
    <p:sldId id="276" r:id="rId14"/>
    <p:sldId id="271" r:id="rId15"/>
    <p:sldId id="272" r:id="rId16"/>
    <p:sldId id="277" r:id="rId17"/>
    <p:sldId id="273" r:id="rId18"/>
    <p:sldId id="274" r:id="rId19"/>
    <p:sldId id="278" r:id="rId20"/>
    <p:sldId id="279" r:id="rId21"/>
    <p:sldId id="291" r:id="rId22"/>
    <p:sldId id="281" r:id="rId23"/>
    <p:sldId id="293" r:id="rId24"/>
    <p:sldId id="294" r:id="rId25"/>
    <p:sldId id="295" r:id="rId26"/>
    <p:sldId id="296" r:id="rId27"/>
    <p:sldId id="282" r:id="rId28"/>
    <p:sldId id="299" r:id="rId29"/>
    <p:sldId id="307" r:id="rId30"/>
    <p:sldId id="300" r:id="rId31"/>
    <p:sldId id="297" r:id="rId32"/>
    <p:sldId id="301" r:id="rId33"/>
    <p:sldId id="302" r:id="rId34"/>
    <p:sldId id="303" r:id="rId35"/>
    <p:sldId id="309" r:id="rId36"/>
    <p:sldId id="304" r:id="rId37"/>
    <p:sldId id="305" r:id="rId38"/>
    <p:sldId id="317" r:id="rId39"/>
    <p:sldId id="308" r:id="rId40"/>
    <p:sldId id="284" r:id="rId41"/>
    <p:sldId id="285" r:id="rId42"/>
    <p:sldId id="288" r:id="rId43"/>
    <p:sldId id="310" r:id="rId44"/>
    <p:sldId id="311" r:id="rId45"/>
    <p:sldId id="312" r:id="rId46"/>
    <p:sldId id="314" r:id="rId47"/>
    <p:sldId id="315" r:id="rId4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D100"/>
    <a:srgbClr val="396FFF"/>
    <a:srgbClr val="315FD9"/>
    <a:srgbClr val="2C55C7"/>
    <a:srgbClr val="EBD250"/>
    <a:srgbClr val="FFEF6F"/>
    <a:srgbClr val="25459D"/>
    <a:srgbClr val="AC34B9"/>
    <a:srgbClr val="EC734F"/>
    <a:srgbClr val="33CDE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69" autoAdjust="0"/>
    <p:restoredTop sz="99533" autoAdjust="0"/>
  </p:normalViewPr>
  <p:slideViewPr>
    <p:cSldViewPr snapToGrid="0" snapToObjects="1">
      <p:cViewPr varScale="1">
        <p:scale>
          <a:sx n="63" d="100"/>
          <a:sy n="63" d="100"/>
        </p:scale>
        <p:origin x="1384"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3FEAE7-4B06-2347-98FA-CD7248990DDF}" type="datetimeFigureOut">
              <a:rPr lang="en-US" smtClean="0"/>
              <a:t>6/13/2024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AFEF66-F5CE-1844-A3C1-976C3A5BCDC3}" type="slidenum">
              <a:rPr lang="en-US" smtClean="0"/>
              <a:t>‹#›</a:t>
            </a:fld>
            <a:endParaRPr lang="en-US"/>
          </a:p>
        </p:txBody>
      </p:sp>
    </p:spTree>
    <p:extLst>
      <p:ext uri="{BB962C8B-B14F-4D97-AF65-F5344CB8AC3E}">
        <p14:creationId xmlns:p14="http://schemas.microsoft.com/office/powerpoint/2010/main" val="338725012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FEF66-F5CE-1844-A3C1-976C3A5BCDC3}" type="slidenum">
              <a:rPr lang="en-US" smtClean="0"/>
              <a:t>5</a:t>
            </a:fld>
            <a:endParaRPr lang="en-US"/>
          </a:p>
        </p:txBody>
      </p:sp>
    </p:spTree>
    <p:extLst>
      <p:ext uri="{BB962C8B-B14F-4D97-AF65-F5344CB8AC3E}">
        <p14:creationId xmlns:p14="http://schemas.microsoft.com/office/powerpoint/2010/main" val="14138084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FEF66-F5CE-1844-A3C1-976C3A5BCDC3}" type="slidenum">
              <a:rPr lang="en-US" smtClean="0"/>
              <a:t>28</a:t>
            </a:fld>
            <a:endParaRPr lang="en-US"/>
          </a:p>
        </p:txBody>
      </p:sp>
    </p:spTree>
    <p:extLst>
      <p:ext uri="{BB962C8B-B14F-4D97-AF65-F5344CB8AC3E}">
        <p14:creationId xmlns:p14="http://schemas.microsoft.com/office/powerpoint/2010/main" val="21277807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FEF66-F5CE-1844-A3C1-976C3A5BCDC3}" type="slidenum">
              <a:rPr lang="en-US" smtClean="0"/>
              <a:t>29</a:t>
            </a:fld>
            <a:endParaRPr lang="en-US"/>
          </a:p>
        </p:txBody>
      </p:sp>
    </p:spTree>
    <p:extLst>
      <p:ext uri="{BB962C8B-B14F-4D97-AF65-F5344CB8AC3E}">
        <p14:creationId xmlns:p14="http://schemas.microsoft.com/office/powerpoint/2010/main" val="36035012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FEF66-F5CE-1844-A3C1-976C3A5BCDC3}" type="slidenum">
              <a:rPr lang="en-US" smtClean="0"/>
              <a:t>30</a:t>
            </a:fld>
            <a:endParaRPr lang="en-US"/>
          </a:p>
        </p:txBody>
      </p:sp>
    </p:spTree>
    <p:extLst>
      <p:ext uri="{BB962C8B-B14F-4D97-AF65-F5344CB8AC3E}">
        <p14:creationId xmlns:p14="http://schemas.microsoft.com/office/powerpoint/2010/main" val="36035012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FEF66-F5CE-1844-A3C1-976C3A5BCDC3}" type="slidenum">
              <a:rPr lang="en-US" smtClean="0"/>
              <a:t>32</a:t>
            </a:fld>
            <a:endParaRPr lang="en-US"/>
          </a:p>
        </p:txBody>
      </p:sp>
    </p:spTree>
    <p:extLst>
      <p:ext uri="{BB962C8B-B14F-4D97-AF65-F5344CB8AC3E}">
        <p14:creationId xmlns:p14="http://schemas.microsoft.com/office/powerpoint/2010/main" val="22824503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FEF66-F5CE-1844-A3C1-976C3A5BCDC3}" type="slidenum">
              <a:rPr lang="en-US" smtClean="0"/>
              <a:t>33</a:t>
            </a:fld>
            <a:endParaRPr lang="en-US"/>
          </a:p>
        </p:txBody>
      </p:sp>
    </p:spTree>
    <p:extLst>
      <p:ext uri="{BB962C8B-B14F-4D97-AF65-F5344CB8AC3E}">
        <p14:creationId xmlns:p14="http://schemas.microsoft.com/office/powerpoint/2010/main" val="22824503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FEF66-F5CE-1844-A3C1-976C3A5BCDC3}" type="slidenum">
              <a:rPr lang="en-US" smtClean="0"/>
              <a:t>34</a:t>
            </a:fld>
            <a:endParaRPr lang="en-US"/>
          </a:p>
        </p:txBody>
      </p:sp>
    </p:spTree>
    <p:extLst>
      <p:ext uri="{BB962C8B-B14F-4D97-AF65-F5344CB8AC3E}">
        <p14:creationId xmlns:p14="http://schemas.microsoft.com/office/powerpoint/2010/main" val="22824503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FEF66-F5CE-1844-A3C1-976C3A5BCDC3}" type="slidenum">
              <a:rPr lang="en-US" smtClean="0"/>
              <a:t>35</a:t>
            </a:fld>
            <a:endParaRPr lang="en-US"/>
          </a:p>
        </p:txBody>
      </p:sp>
    </p:spTree>
    <p:extLst>
      <p:ext uri="{BB962C8B-B14F-4D97-AF65-F5344CB8AC3E}">
        <p14:creationId xmlns:p14="http://schemas.microsoft.com/office/powerpoint/2010/main" val="22824503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FEF66-F5CE-1844-A3C1-976C3A5BCDC3}" type="slidenum">
              <a:rPr lang="en-US" smtClean="0"/>
              <a:t>36</a:t>
            </a:fld>
            <a:endParaRPr lang="en-US"/>
          </a:p>
        </p:txBody>
      </p:sp>
    </p:spTree>
    <p:extLst>
      <p:ext uri="{BB962C8B-B14F-4D97-AF65-F5344CB8AC3E}">
        <p14:creationId xmlns:p14="http://schemas.microsoft.com/office/powerpoint/2010/main" val="22824503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FEF66-F5CE-1844-A3C1-976C3A5BCDC3}" type="slidenum">
              <a:rPr lang="en-US" smtClean="0"/>
              <a:t>37</a:t>
            </a:fld>
            <a:endParaRPr lang="en-US"/>
          </a:p>
        </p:txBody>
      </p:sp>
    </p:spTree>
    <p:extLst>
      <p:ext uri="{BB962C8B-B14F-4D97-AF65-F5344CB8AC3E}">
        <p14:creationId xmlns:p14="http://schemas.microsoft.com/office/powerpoint/2010/main" val="22824503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FEF66-F5CE-1844-A3C1-976C3A5BCDC3}" type="slidenum">
              <a:rPr lang="en-US" smtClean="0"/>
              <a:t>38</a:t>
            </a:fld>
            <a:endParaRPr lang="en-US"/>
          </a:p>
        </p:txBody>
      </p:sp>
    </p:spTree>
    <p:extLst>
      <p:ext uri="{BB962C8B-B14F-4D97-AF65-F5344CB8AC3E}">
        <p14:creationId xmlns:p14="http://schemas.microsoft.com/office/powerpoint/2010/main" val="2282450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FEF66-F5CE-1844-A3C1-976C3A5BCDC3}" type="slidenum">
              <a:rPr lang="en-US" smtClean="0"/>
              <a:t>13</a:t>
            </a:fld>
            <a:endParaRPr lang="en-US"/>
          </a:p>
        </p:txBody>
      </p:sp>
    </p:spTree>
    <p:extLst>
      <p:ext uri="{BB962C8B-B14F-4D97-AF65-F5344CB8AC3E}">
        <p14:creationId xmlns:p14="http://schemas.microsoft.com/office/powerpoint/2010/main" val="25613365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FEF66-F5CE-1844-A3C1-976C3A5BCDC3}" type="slidenum">
              <a:rPr lang="en-US" smtClean="0"/>
              <a:t>39</a:t>
            </a:fld>
            <a:endParaRPr lang="en-US"/>
          </a:p>
        </p:txBody>
      </p:sp>
    </p:spTree>
    <p:extLst>
      <p:ext uri="{BB962C8B-B14F-4D97-AF65-F5344CB8AC3E}">
        <p14:creationId xmlns:p14="http://schemas.microsoft.com/office/powerpoint/2010/main" val="36035012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FEF66-F5CE-1844-A3C1-976C3A5BCDC3}" type="slidenum">
              <a:rPr lang="en-US" smtClean="0"/>
              <a:t>41</a:t>
            </a:fld>
            <a:endParaRPr lang="en-US"/>
          </a:p>
        </p:txBody>
      </p:sp>
    </p:spTree>
    <p:extLst>
      <p:ext uri="{BB962C8B-B14F-4D97-AF65-F5344CB8AC3E}">
        <p14:creationId xmlns:p14="http://schemas.microsoft.com/office/powerpoint/2010/main" val="21786025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FEF66-F5CE-1844-A3C1-976C3A5BCDC3}" type="slidenum">
              <a:rPr lang="en-US" smtClean="0"/>
              <a:t>43</a:t>
            </a:fld>
            <a:endParaRPr lang="en-US"/>
          </a:p>
        </p:txBody>
      </p:sp>
    </p:spTree>
    <p:extLst>
      <p:ext uri="{BB962C8B-B14F-4D97-AF65-F5344CB8AC3E}">
        <p14:creationId xmlns:p14="http://schemas.microsoft.com/office/powerpoint/2010/main" val="3755850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FEF66-F5CE-1844-A3C1-976C3A5BCDC3}" type="slidenum">
              <a:rPr lang="en-US" smtClean="0"/>
              <a:t>15</a:t>
            </a:fld>
            <a:endParaRPr lang="en-US"/>
          </a:p>
        </p:txBody>
      </p:sp>
    </p:spTree>
    <p:extLst>
      <p:ext uri="{BB962C8B-B14F-4D97-AF65-F5344CB8AC3E}">
        <p14:creationId xmlns:p14="http://schemas.microsoft.com/office/powerpoint/2010/main" val="1148120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FEF66-F5CE-1844-A3C1-976C3A5BCDC3}" type="slidenum">
              <a:rPr lang="en-US" smtClean="0"/>
              <a:t>18</a:t>
            </a:fld>
            <a:endParaRPr lang="en-US"/>
          </a:p>
        </p:txBody>
      </p:sp>
    </p:spTree>
    <p:extLst>
      <p:ext uri="{BB962C8B-B14F-4D97-AF65-F5344CB8AC3E}">
        <p14:creationId xmlns:p14="http://schemas.microsoft.com/office/powerpoint/2010/main" val="2518312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FEF66-F5CE-1844-A3C1-976C3A5BCDC3}" type="slidenum">
              <a:rPr lang="en-US" smtClean="0"/>
              <a:t>22</a:t>
            </a:fld>
            <a:endParaRPr lang="en-US"/>
          </a:p>
        </p:txBody>
      </p:sp>
    </p:spTree>
    <p:extLst>
      <p:ext uri="{BB962C8B-B14F-4D97-AF65-F5344CB8AC3E}">
        <p14:creationId xmlns:p14="http://schemas.microsoft.com/office/powerpoint/2010/main" val="3603501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FEF66-F5CE-1844-A3C1-976C3A5BCDC3}" type="slidenum">
              <a:rPr lang="en-US" smtClean="0"/>
              <a:t>23</a:t>
            </a:fld>
            <a:endParaRPr lang="en-US"/>
          </a:p>
        </p:txBody>
      </p:sp>
    </p:spTree>
    <p:extLst>
      <p:ext uri="{BB962C8B-B14F-4D97-AF65-F5344CB8AC3E}">
        <p14:creationId xmlns:p14="http://schemas.microsoft.com/office/powerpoint/2010/main" val="36035012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FEF66-F5CE-1844-A3C1-976C3A5BCDC3}" type="slidenum">
              <a:rPr lang="en-US" smtClean="0"/>
              <a:t>24</a:t>
            </a:fld>
            <a:endParaRPr lang="en-US"/>
          </a:p>
        </p:txBody>
      </p:sp>
    </p:spTree>
    <p:extLst>
      <p:ext uri="{BB962C8B-B14F-4D97-AF65-F5344CB8AC3E}">
        <p14:creationId xmlns:p14="http://schemas.microsoft.com/office/powerpoint/2010/main" val="3603501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FEF66-F5CE-1844-A3C1-976C3A5BCDC3}" type="slidenum">
              <a:rPr lang="en-US" smtClean="0"/>
              <a:t>25</a:t>
            </a:fld>
            <a:endParaRPr lang="en-US"/>
          </a:p>
        </p:txBody>
      </p:sp>
    </p:spTree>
    <p:extLst>
      <p:ext uri="{BB962C8B-B14F-4D97-AF65-F5344CB8AC3E}">
        <p14:creationId xmlns:p14="http://schemas.microsoft.com/office/powerpoint/2010/main" val="3603501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FEF66-F5CE-1844-A3C1-976C3A5BCDC3}" type="slidenum">
              <a:rPr lang="en-US" smtClean="0"/>
              <a:t>27</a:t>
            </a:fld>
            <a:endParaRPr lang="en-US"/>
          </a:p>
        </p:txBody>
      </p:sp>
    </p:spTree>
    <p:extLst>
      <p:ext uri="{BB962C8B-B14F-4D97-AF65-F5344CB8AC3E}">
        <p14:creationId xmlns:p14="http://schemas.microsoft.com/office/powerpoint/2010/main" val="2127780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2980CF0-6C89-2A49-BC67-4E943BBBC26A}" type="datetimeFigureOut">
              <a:rPr lang="en-US" smtClean="0"/>
              <a:t>6/13/2024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1A03C-2C9F-F845-AC5F-06F137926A4B}" type="slidenum">
              <a:rPr lang="en-US" smtClean="0"/>
              <a:t>‹#›</a:t>
            </a:fld>
            <a:endParaRPr lang="en-US"/>
          </a:p>
        </p:txBody>
      </p:sp>
    </p:spTree>
    <p:extLst>
      <p:ext uri="{BB962C8B-B14F-4D97-AF65-F5344CB8AC3E}">
        <p14:creationId xmlns:p14="http://schemas.microsoft.com/office/powerpoint/2010/main" val="3192329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980CF0-6C89-2A49-BC67-4E943BBBC26A}" type="datetimeFigureOut">
              <a:rPr lang="en-US" smtClean="0"/>
              <a:t>6/13/2024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1A03C-2C9F-F845-AC5F-06F137926A4B}" type="slidenum">
              <a:rPr lang="en-US" smtClean="0"/>
              <a:t>‹#›</a:t>
            </a:fld>
            <a:endParaRPr lang="en-US"/>
          </a:p>
        </p:txBody>
      </p:sp>
    </p:spTree>
    <p:extLst>
      <p:ext uri="{BB962C8B-B14F-4D97-AF65-F5344CB8AC3E}">
        <p14:creationId xmlns:p14="http://schemas.microsoft.com/office/powerpoint/2010/main" val="258966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980CF0-6C89-2A49-BC67-4E943BBBC26A}" type="datetimeFigureOut">
              <a:rPr lang="en-US" smtClean="0"/>
              <a:t>6/13/2024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1A03C-2C9F-F845-AC5F-06F137926A4B}" type="slidenum">
              <a:rPr lang="en-US" smtClean="0"/>
              <a:t>‹#›</a:t>
            </a:fld>
            <a:endParaRPr lang="en-US"/>
          </a:p>
        </p:txBody>
      </p:sp>
    </p:spTree>
    <p:extLst>
      <p:ext uri="{BB962C8B-B14F-4D97-AF65-F5344CB8AC3E}">
        <p14:creationId xmlns:p14="http://schemas.microsoft.com/office/powerpoint/2010/main" val="994195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980CF0-6C89-2A49-BC67-4E943BBBC26A}" type="datetimeFigureOut">
              <a:rPr lang="en-US" smtClean="0"/>
              <a:t>6/13/2024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1A03C-2C9F-F845-AC5F-06F137926A4B}" type="slidenum">
              <a:rPr lang="en-US" smtClean="0"/>
              <a:t>‹#›</a:t>
            </a:fld>
            <a:endParaRPr lang="en-US"/>
          </a:p>
        </p:txBody>
      </p:sp>
    </p:spTree>
    <p:extLst>
      <p:ext uri="{BB962C8B-B14F-4D97-AF65-F5344CB8AC3E}">
        <p14:creationId xmlns:p14="http://schemas.microsoft.com/office/powerpoint/2010/main" val="1394580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980CF0-6C89-2A49-BC67-4E943BBBC26A}" type="datetimeFigureOut">
              <a:rPr lang="en-US" smtClean="0"/>
              <a:t>6/13/2024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1A03C-2C9F-F845-AC5F-06F137926A4B}" type="slidenum">
              <a:rPr lang="en-US" smtClean="0"/>
              <a:t>‹#›</a:t>
            </a:fld>
            <a:endParaRPr lang="en-US"/>
          </a:p>
        </p:txBody>
      </p:sp>
    </p:spTree>
    <p:extLst>
      <p:ext uri="{BB962C8B-B14F-4D97-AF65-F5344CB8AC3E}">
        <p14:creationId xmlns:p14="http://schemas.microsoft.com/office/powerpoint/2010/main" val="1678581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2980CF0-6C89-2A49-BC67-4E943BBBC26A}" type="datetimeFigureOut">
              <a:rPr lang="en-US" smtClean="0"/>
              <a:t>6/13/2024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81A03C-2C9F-F845-AC5F-06F137926A4B}" type="slidenum">
              <a:rPr lang="en-US" smtClean="0"/>
              <a:t>‹#›</a:t>
            </a:fld>
            <a:endParaRPr lang="en-US"/>
          </a:p>
        </p:txBody>
      </p:sp>
    </p:spTree>
    <p:extLst>
      <p:ext uri="{BB962C8B-B14F-4D97-AF65-F5344CB8AC3E}">
        <p14:creationId xmlns:p14="http://schemas.microsoft.com/office/powerpoint/2010/main" val="226609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2980CF0-6C89-2A49-BC67-4E943BBBC26A}" type="datetimeFigureOut">
              <a:rPr lang="en-US" smtClean="0"/>
              <a:t>6/13/2024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81A03C-2C9F-F845-AC5F-06F137926A4B}" type="slidenum">
              <a:rPr lang="en-US" smtClean="0"/>
              <a:t>‹#›</a:t>
            </a:fld>
            <a:endParaRPr lang="en-US"/>
          </a:p>
        </p:txBody>
      </p:sp>
    </p:spTree>
    <p:extLst>
      <p:ext uri="{BB962C8B-B14F-4D97-AF65-F5344CB8AC3E}">
        <p14:creationId xmlns:p14="http://schemas.microsoft.com/office/powerpoint/2010/main" val="642926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2980CF0-6C89-2A49-BC67-4E943BBBC26A}" type="datetimeFigureOut">
              <a:rPr lang="en-US" smtClean="0"/>
              <a:t>6/13/2024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81A03C-2C9F-F845-AC5F-06F137926A4B}" type="slidenum">
              <a:rPr lang="en-US" smtClean="0"/>
              <a:t>‹#›</a:t>
            </a:fld>
            <a:endParaRPr lang="en-US"/>
          </a:p>
        </p:txBody>
      </p:sp>
    </p:spTree>
    <p:extLst>
      <p:ext uri="{BB962C8B-B14F-4D97-AF65-F5344CB8AC3E}">
        <p14:creationId xmlns:p14="http://schemas.microsoft.com/office/powerpoint/2010/main" val="1384449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980CF0-6C89-2A49-BC67-4E943BBBC26A}" type="datetimeFigureOut">
              <a:rPr lang="en-US" smtClean="0"/>
              <a:t>6/13/2024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81A03C-2C9F-F845-AC5F-06F137926A4B}" type="slidenum">
              <a:rPr lang="en-US" smtClean="0"/>
              <a:t>‹#›</a:t>
            </a:fld>
            <a:endParaRPr lang="en-US"/>
          </a:p>
        </p:txBody>
      </p:sp>
    </p:spTree>
    <p:extLst>
      <p:ext uri="{BB962C8B-B14F-4D97-AF65-F5344CB8AC3E}">
        <p14:creationId xmlns:p14="http://schemas.microsoft.com/office/powerpoint/2010/main" val="2635504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980CF0-6C89-2A49-BC67-4E943BBBC26A}" type="datetimeFigureOut">
              <a:rPr lang="en-US" smtClean="0"/>
              <a:t>6/13/2024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81A03C-2C9F-F845-AC5F-06F137926A4B}" type="slidenum">
              <a:rPr lang="en-US" smtClean="0"/>
              <a:t>‹#›</a:t>
            </a:fld>
            <a:endParaRPr lang="en-US"/>
          </a:p>
        </p:txBody>
      </p:sp>
    </p:spTree>
    <p:extLst>
      <p:ext uri="{BB962C8B-B14F-4D97-AF65-F5344CB8AC3E}">
        <p14:creationId xmlns:p14="http://schemas.microsoft.com/office/powerpoint/2010/main" val="3334862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980CF0-6C89-2A49-BC67-4E943BBBC26A}" type="datetimeFigureOut">
              <a:rPr lang="en-US" smtClean="0"/>
              <a:t>6/13/2024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81A03C-2C9F-F845-AC5F-06F137926A4B}" type="slidenum">
              <a:rPr lang="en-US" smtClean="0"/>
              <a:t>‹#›</a:t>
            </a:fld>
            <a:endParaRPr lang="en-US"/>
          </a:p>
        </p:txBody>
      </p:sp>
    </p:spTree>
    <p:extLst>
      <p:ext uri="{BB962C8B-B14F-4D97-AF65-F5344CB8AC3E}">
        <p14:creationId xmlns:p14="http://schemas.microsoft.com/office/powerpoint/2010/main" val="3922042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980CF0-6C89-2A49-BC67-4E943BBBC26A}" type="datetimeFigureOut">
              <a:rPr lang="en-US" smtClean="0"/>
              <a:t>6/13/2024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81A03C-2C9F-F845-AC5F-06F137926A4B}" type="slidenum">
              <a:rPr lang="en-US" smtClean="0"/>
              <a:t>‹#›</a:t>
            </a:fld>
            <a:endParaRPr lang="en-US"/>
          </a:p>
        </p:txBody>
      </p:sp>
    </p:spTree>
    <p:extLst>
      <p:ext uri="{BB962C8B-B14F-4D97-AF65-F5344CB8AC3E}">
        <p14:creationId xmlns:p14="http://schemas.microsoft.com/office/powerpoint/2010/main" val="1870880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anual Input 13"/>
          <p:cNvSpPr/>
          <p:nvPr/>
        </p:nvSpPr>
        <p:spPr>
          <a:xfrm rot="10800000">
            <a:off x="-7" y="4422712"/>
            <a:ext cx="9144006" cy="1606932"/>
          </a:xfrm>
          <a:prstGeom prst="flowChartManualInput">
            <a:avLst/>
          </a:prstGeom>
          <a:solidFill>
            <a:srgbClr val="25459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 name="Flowchart: Manual Input 6"/>
          <p:cNvSpPr/>
          <p:nvPr/>
        </p:nvSpPr>
        <p:spPr>
          <a:xfrm rot="10800000">
            <a:off x="-7" y="-3"/>
            <a:ext cx="9144006" cy="5611932"/>
          </a:xfrm>
          <a:prstGeom prst="flowChartManualInput">
            <a:avLst/>
          </a:prstGeom>
          <a:solidFill>
            <a:srgbClr val="25459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7" name="Group 6"/>
          <p:cNvGrpSpPr/>
          <p:nvPr/>
        </p:nvGrpSpPr>
        <p:grpSpPr>
          <a:xfrm>
            <a:off x="3887873" y="2894009"/>
            <a:ext cx="1368255" cy="45720"/>
            <a:chOff x="1992364" y="4148859"/>
            <a:chExt cx="1368255" cy="45720"/>
          </a:xfrm>
        </p:grpSpPr>
        <p:sp>
          <p:nvSpPr>
            <p:cNvPr id="8" name="Rectangle 7"/>
            <p:cNvSpPr/>
            <p:nvPr/>
          </p:nvSpPr>
          <p:spPr>
            <a:xfrm flipV="1">
              <a:off x="1992364" y="4148860"/>
              <a:ext cx="456085" cy="45719"/>
            </a:xfrm>
            <a:prstGeom prst="rect">
              <a:avLst/>
            </a:prstGeom>
            <a:solidFill>
              <a:srgbClr val="33CDE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9" name="Rectangle 8"/>
            <p:cNvSpPr/>
            <p:nvPr/>
          </p:nvSpPr>
          <p:spPr>
            <a:xfrm flipV="1">
              <a:off x="2448449" y="4148860"/>
              <a:ext cx="456085" cy="45719"/>
            </a:xfrm>
            <a:prstGeom prst="rect">
              <a:avLst/>
            </a:prstGeom>
            <a:solidFill>
              <a:srgbClr val="F4765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ectangle 9"/>
            <p:cNvSpPr/>
            <p:nvPr/>
          </p:nvSpPr>
          <p:spPr>
            <a:xfrm flipV="1">
              <a:off x="2904534" y="4148859"/>
              <a:ext cx="456085" cy="45719"/>
            </a:xfrm>
            <a:prstGeom prst="rect">
              <a:avLst/>
            </a:prstGeom>
            <a:solidFill>
              <a:srgbClr val="AC35B8"/>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12" name="Title 3"/>
          <p:cNvSpPr txBox="1">
            <a:spLocks/>
          </p:cNvSpPr>
          <p:nvPr/>
        </p:nvSpPr>
        <p:spPr>
          <a:xfrm>
            <a:off x="189725" y="917221"/>
            <a:ext cx="8764550" cy="2196994"/>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pPr algn="ctr"/>
            <a:r>
              <a:rPr lang="en-US" sz="3000" b="0" dirty="0">
                <a:latin typeface="Arial Black"/>
                <a:cs typeface="Arial Black"/>
              </a:rPr>
              <a:t>CUSTOMIZABLE</a:t>
            </a:r>
          </a:p>
          <a:p>
            <a:pPr algn="ctr"/>
            <a:r>
              <a:rPr lang="en-US" sz="4500" b="0" dirty="0">
                <a:latin typeface="Arial Black"/>
                <a:cs typeface="Arial Black"/>
              </a:rPr>
              <a:t>BOARD DECK TEMPLATES</a:t>
            </a:r>
          </a:p>
        </p:txBody>
      </p:sp>
      <p:sp>
        <p:nvSpPr>
          <p:cNvPr id="13" name="Title 3"/>
          <p:cNvSpPr txBox="1">
            <a:spLocks/>
          </p:cNvSpPr>
          <p:nvPr/>
        </p:nvSpPr>
        <p:spPr>
          <a:xfrm>
            <a:off x="2098321" y="3535714"/>
            <a:ext cx="4947359"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pPr algn="ctr"/>
            <a:r>
              <a:rPr lang="en-US" sz="2400" b="0" dirty="0">
                <a:latin typeface="Arial"/>
                <a:cs typeface="Arial"/>
              </a:rPr>
              <a:t>BUILT SPECIFICALLY FOR</a:t>
            </a:r>
          </a:p>
          <a:p>
            <a:pPr algn="ctr"/>
            <a:r>
              <a:rPr lang="en-US" sz="2400" b="0" dirty="0">
                <a:latin typeface="Arial"/>
                <a:cs typeface="Arial"/>
              </a:rPr>
              <a:t>SEED-STAGE STARTUPS</a:t>
            </a:r>
          </a:p>
        </p:txBody>
      </p:sp>
    </p:spTree>
    <p:extLst>
      <p:ext uri="{BB962C8B-B14F-4D97-AF65-F5344CB8AC3E}">
        <p14:creationId xmlns:p14="http://schemas.microsoft.com/office/powerpoint/2010/main" val="319672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b="0" dirty="0">
                <a:solidFill>
                  <a:schemeClr val="tx1"/>
                </a:solidFill>
                <a:latin typeface="Arial"/>
                <a:cs typeface="Arial"/>
              </a:rPr>
              <a:t>Housekeeping – General </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
        <p:nvSpPr>
          <p:cNvPr id="16" name="Title 3"/>
          <p:cNvSpPr txBox="1">
            <a:spLocks/>
          </p:cNvSpPr>
          <p:nvPr/>
        </p:nvSpPr>
        <p:spPr>
          <a:xfrm>
            <a:off x="500943" y="1749778"/>
            <a:ext cx="8120946" cy="4670778"/>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pPr marL="514350" indent="-514350">
              <a:buAutoNum type="arabicPeriod"/>
            </a:pPr>
            <a:r>
              <a:rPr lang="en-US" sz="2400" b="0" dirty="0">
                <a:solidFill>
                  <a:schemeClr val="tx1"/>
                </a:solidFill>
                <a:latin typeface="Arial"/>
                <a:cs typeface="Arial"/>
              </a:rPr>
              <a:t>Item</a:t>
            </a:r>
          </a:p>
          <a:p>
            <a:pPr marL="971550" lvl="1" indent="-514350">
              <a:buFont typeface="Arial"/>
              <a:buChar char="•"/>
            </a:pPr>
            <a:r>
              <a:rPr lang="en-US" dirty="0">
                <a:latin typeface="Arial"/>
                <a:cs typeface="Arial"/>
              </a:rPr>
              <a:t>Context if needed</a:t>
            </a:r>
          </a:p>
          <a:p>
            <a:pPr lvl="1"/>
            <a:endParaRPr lang="en-US" b="0" dirty="0">
              <a:solidFill>
                <a:schemeClr val="tx1"/>
              </a:solidFill>
              <a:latin typeface="Arial"/>
              <a:cs typeface="Arial"/>
            </a:endParaRPr>
          </a:p>
          <a:p>
            <a:pPr marL="514350" indent="-514350">
              <a:buAutoNum type="arabicPeriod"/>
            </a:pPr>
            <a:r>
              <a:rPr lang="en-US" sz="2400" b="0" dirty="0">
                <a:solidFill>
                  <a:schemeClr val="tx1"/>
                </a:solidFill>
                <a:latin typeface="Arial"/>
                <a:cs typeface="Arial"/>
              </a:rPr>
              <a:t>Item</a:t>
            </a:r>
          </a:p>
          <a:p>
            <a:pPr marL="971550" lvl="1" indent="-514350">
              <a:buFont typeface="Arial"/>
              <a:buChar char="•"/>
            </a:pPr>
            <a:r>
              <a:rPr lang="en-US" dirty="0">
                <a:latin typeface="Arial"/>
                <a:cs typeface="Arial"/>
              </a:rPr>
              <a:t>Context if needed</a:t>
            </a:r>
          </a:p>
          <a:p>
            <a:pPr lvl="1"/>
            <a:endParaRPr lang="en-US" b="0" dirty="0">
              <a:solidFill>
                <a:schemeClr val="tx1"/>
              </a:solidFill>
              <a:latin typeface="Arial"/>
              <a:cs typeface="Arial"/>
            </a:endParaRPr>
          </a:p>
          <a:p>
            <a:pPr marL="514350" indent="-514350">
              <a:buAutoNum type="arabicPeriod"/>
            </a:pPr>
            <a:r>
              <a:rPr lang="en-US" sz="2400" b="0" dirty="0">
                <a:solidFill>
                  <a:schemeClr val="tx1"/>
                </a:solidFill>
                <a:latin typeface="Arial"/>
                <a:cs typeface="Arial"/>
              </a:rPr>
              <a:t>Item</a:t>
            </a:r>
          </a:p>
          <a:p>
            <a:pPr marL="971550" lvl="1" indent="-514350">
              <a:buFont typeface="Arial"/>
              <a:buChar char="•"/>
            </a:pPr>
            <a:r>
              <a:rPr lang="en-US" dirty="0">
                <a:latin typeface="Arial"/>
                <a:cs typeface="Arial"/>
              </a:rPr>
              <a:t>Context if needed</a:t>
            </a:r>
            <a:endParaRPr lang="en-US" b="0" dirty="0">
              <a:solidFill>
                <a:schemeClr val="tx1"/>
              </a:solidFill>
              <a:latin typeface="Arial"/>
              <a:cs typeface="Arial"/>
            </a:endParaRPr>
          </a:p>
        </p:txBody>
      </p:sp>
      <p:sp>
        <p:nvSpPr>
          <p:cNvPr id="13" name="Title 3"/>
          <p:cNvSpPr txBox="1">
            <a:spLocks/>
          </p:cNvSpPr>
          <p:nvPr/>
        </p:nvSpPr>
        <p:spPr>
          <a:xfrm>
            <a:off x="4435121" y="1749778"/>
            <a:ext cx="4186768" cy="4670778"/>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2400" b="0" dirty="0">
                <a:solidFill>
                  <a:srgbClr val="000000"/>
                </a:solidFill>
                <a:latin typeface="Arial"/>
                <a:cs typeface="Arial"/>
              </a:rPr>
              <a:t>1. </a:t>
            </a:r>
            <a:r>
              <a:rPr lang="en-US" sz="2400" b="0" dirty="0">
                <a:solidFill>
                  <a:schemeClr val="tx1"/>
                </a:solidFill>
                <a:latin typeface="Arial"/>
                <a:cs typeface="Arial"/>
              </a:rPr>
              <a:t>Meeting Minutes</a:t>
            </a:r>
          </a:p>
          <a:p>
            <a:pPr marL="971550" lvl="1" indent="-514350">
              <a:buFont typeface="Arial"/>
              <a:buChar char="•"/>
            </a:pPr>
            <a:r>
              <a:rPr lang="en-US" dirty="0">
                <a:latin typeface="Arial"/>
                <a:cs typeface="Arial"/>
              </a:rPr>
              <a:t>Do we approve?</a:t>
            </a:r>
          </a:p>
          <a:p>
            <a:pPr lvl="1"/>
            <a:endParaRPr lang="en-US" b="0" dirty="0">
              <a:latin typeface="Arial"/>
              <a:cs typeface="Arial"/>
            </a:endParaRPr>
          </a:p>
          <a:p>
            <a:r>
              <a:rPr lang="en-US" sz="2400" b="0" dirty="0">
                <a:solidFill>
                  <a:schemeClr val="tx1"/>
                </a:solidFill>
                <a:latin typeface="Arial"/>
                <a:cs typeface="Arial"/>
              </a:rPr>
              <a:t>2. Signed Office Lease</a:t>
            </a:r>
          </a:p>
          <a:p>
            <a:pPr marL="971550" lvl="1" indent="-514350">
              <a:buFont typeface="Arial"/>
              <a:buChar char="•"/>
            </a:pPr>
            <a:r>
              <a:rPr lang="en-US" dirty="0">
                <a:latin typeface="Arial"/>
                <a:cs typeface="Arial"/>
              </a:rPr>
              <a:t>$X per sq. ft.</a:t>
            </a:r>
          </a:p>
          <a:p>
            <a:pPr marL="971550" lvl="1" indent="-514350">
              <a:buFont typeface="Arial"/>
              <a:buChar char="•"/>
            </a:pPr>
            <a:r>
              <a:rPr lang="en-US" dirty="0">
                <a:latin typeface="Arial"/>
                <a:cs typeface="Arial"/>
              </a:rPr>
              <a:t>Y desks</a:t>
            </a:r>
          </a:p>
          <a:p>
            <a:pPr marL="971550" lvl="1" indent="-514350">
              <a:buFont typeface="Arial"/>
              <a:buChar char="•"/>
            </a:pPr>
            <a:r>
              <a:rPr lang="en-US" dirty="0">
                <a:latin typeface="Arial"/>
                <a:cs typeface="Arial"/>
              </a:rPr>
              <a:t>Help Wanted: N desks available to rent</a:t>
            </a:r>
          </a:p>
          <a:p>
            <a:pPr lvl="1"/>
            <a:endParaRPr lang="en-US" b="0" dirty="0">
              <a:latin typeface="Arial"/>
              <a:cs typeface="Arial"/>
            </a:endParaRPr>
          </a:p>
          <a:p>
            <a:r>
              <a:rPr lang="en-US" sz="2400" b="0" dirty="0">
                <a:solidFill>
                  <a:schemeClr val="tx1"/>
                </a:solidFill>
                <a:latin typeface="Arial"/>
                <a:cs typeface="Arial"/>
              </a:rPr>
              <a:t>3. Graphic Designers</a:t>
            </a:r>
          </a:p>
          <a:p>
            <a:pPr marL="971550" lvl="1" indent="-514350">
              <a:buFont typeface="Arial"/>
              <a:buChar char="•"/>
            </a:pPr>
            <a:r>
              <a:rPr lang="en-US" dirty="0">
                <a:latin typeface="Arial"/>
                <a:cs typeface="Arial"/>
              </a:rPr>
              <a:t>Designing logo/brand ID</a:t>
            </a:r>
          </a:p>
          <a:p>
            <a:pPr marL="971550" lvl="1" indent="-514350">
              <a:buFont typeface="Arial"/>
              <a:buChar char="•"/>
            </a:pPr>
            <a:r>
              <a:rPr lang="en-US" b="0" dirty="0">
                <a:latin typeface="Arial"/>
                <a:cs typeface="Arial"/>
              </a:rPr>
              <a:t>Intros Wanted</a:t>
            </a:r>
          </a:p>
        </p:txBody>
      </p:sp>
      <p:sp>
        <p:nvSpPr>
          <p:cNvPr id="26" name="Rectangle 25"/>
          <p:cNvSpPr/>
          <p:nvPr/>
        </p:nvSpPr>
        <p:spPr>
          <a:xfrm>
            <a:off x="4155729" y="6055875"/>
            <a:ext cx="4745560" cy="461665"/>
          </a:xfrm>
          <a:prstGeom prst="rect">
            <a:avLst/>
          </a:prstGeom>
        </p:spPr>
        <p:txBody>
          <a:bodyPr wrap="none">
            <a:spAutoFit/>
          </a:bodyPr>
          <a:lstStyle/>
          <a:p>
            <a:pPr algn="ctr"/>
            <a:r>
              <a:rPr lang="en-US" sz="2400" dirty="0">
                <a:solidFill>
                  <a:srgbClr val="FF0000"/>
                </a:solidFill>
                <a:latin typeface="Arial"/>
                <a:cs typeface="Arial"/>
              </a:rPr>
              <a:t>Illustrative Only – REMOVE THIS</a:t>
            </a:r>
            <a:endParaRPr lang="en-US" sz="2400" dirty="0">
              <a:latin typeface="Arial"/>
              <a:cs typeface="Arial"/>
            </a:endParaRPr>
          </a:p>
        </p:txBody>
      </p:sp>
      <p:sp>
        <p:nvSpPr>
          <p:cNvPr id="7" name="Up Arrow 6"/>
          <p:cNvSpPr/>
          <p:nvPr/>
        </p:nvSpPr>
        <p:spPr>
          <a:xfrm>
            <a:off x="6307667" y="5531553"/>
            <a:ext cx="437444" cy="423334"/>
          </a:xfrm>
          <a:prstGeom prst="upArrow">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a:cs typeface="Arial"/>
            </a:endParaRPr>
          </a:p>
        </p:txBody>
      </p:sp>
    </p:spTree>
    <p:extLst>
      <p:ext uri="{BB962C8B-B14F-4D97-AF65-F5344CB8AC3E}">
        <p14:creationId xmlns:p14="http://schemas.microsoft.com/office/powerpoint/2010/main" val="2645214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6" name="Rectangle 5"/>
          <p:cNvSpPr/>
          <p:nvPr/>
        </p:nvSpPr>
        <p:spPr>
          <a:xfrm>
            <a:off x="0" y="6233582"/>
            <a:ext cx="9144000" cy="624417"/>
          </a:xfrm>
          <a:prstGeom prst="rect">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rgbClr val="000000"/>
                </a:solidFill>
                <a:latin typeface="Arial"/>
                <a:cs typeface="Arial"/>
              </a:rPr>
              <a:t>BRAND COLOR BAR</a:t>
            </a:r>
          </a:p>
        </p:txBody>
      </p:sp>
      <p:sp>
        <p:nvSpPr>
          <p:cNvPr id="15" name="Title 3"/>
          <p:cNvSpPr txBox="1">
            <a:spLocks/>
          </p:cNvSpPr>
          <p:nvPr/>
        </p:nvSpPr>
        <p:spPr>
          <a:xfrm>
            <a:off x="511527" y="1875361"/>
            <a:ext cx="8120946" cy="1051687"/>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pPr algn="ctr"/>
            <a:r>
              <a:rPr lang="en-US" sz="5600" b="0" dirty="0">
                <a:solidFill>
                  <a:schemeClr val="tx1"/>
                </a:solidFill>
                <a:latin typeface="Arial"/>
                <a:cs typeface="Arial"/>
              </a:rPr>
              <a:t>Progress Update</a:t>
            </a:r>
          </a:p>
        </p:txBody>
      </p:sp>
      <p:grpSp>
        <p:nvGrpSpPr>
          <p:cNvPr id="7" name="Group 6"/>
          <p:cNvGrpSpPr/>
          <p:nvPr/>
        </p:nvGrpSpPr>
        <p:grpSpPr>
          <a:xfrm>
            <a:off x="4290992" y="3313567"/>
            <a:ext cx="2998741" cy="2405281"/>
            <a:chOff x="5900131" y="4748123"/>
            <a:chExt cx="2478298" cy="1920698"/>
          </a:xfrm>
        </p:grpSpPr>
        <p:sp>
          <p:nvSpPr>
            <p:cNvPr id="9" name="Folded Corner 8"/>
            <p:cNvSpPr/>
            <p:nvPr/>
          </p:nvSpPr>
          <p:spPr>
            <a:xfrm flipH="1">
              <a:off x="5900131" y="4748123"/>
              <a:ext cx="2478298" cy="1920698"/>
            </a:xfrm>
            <a:prstGeom prst="foldedCorner">
              <a:avLst/>
            </a:prstGeom>
            <a:solidFill>
              <a:srgbClr val="FFEF6F"/>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latin typeface="Arial"/>
                <a:cs typeface="Arial"/>
              </a:endParaRPr>
            </a:p>
          </p:txBody>
        </p:sp>
        <p:sp>
          <p:nvSpPr>
            <p:cNvPr id="10" name="Rectangle 9"/>
            <p:cNvSpPr/>
            <p:nvPr/>
          </p:nvSpPr>
          <p:spPr>
            <a:xfrm>
              <a:off x="5941344" y="4798225"/>
              <a:ext cx="2408438" cy="1105965"/>
            </a:xfrm>
            <a:prstGeom prst="rect">
              <a:avLst/>
            </a:prstGeom>
          </p:spPr>
          <p:txBody>
            <a:bodyPr wrap="square">
              <a:spAutoFit/>
            </a:bodyPr>
            <a:lstStyle/>
            <a:p>
              <a:r>
                <a:rPr lang="en-US" sz="1200" dirty="0">
                  <a:latin typeface="Arial"/>
                  <a:cs typeface="Arial"/>
                </a:rPr>
                <a:t>This next slide sets the tone for the meeting. You want to summarize the things that are going well and articulate a few key concerns. You’ll talk about everything later, but this helps surface a few major things to help focus the coming conversation. </a:t>
              </a:r>
            </a:p>
          </p:txBody>
        </p:sp>
      </p:grpSp>
    </p:spTree>
    <p:extLst>
      <p:ext uri="{BB962C8B-B14F-4D97-AF65-F5344CB8AC3E}">
        <p14:creationId xmlns:p14="http://schemas.microsoft.com/office/powerpoint/2010/main" val="1047035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b="0" dirty="0">
                <a:solidFill>
                  <a:schemeClr val="tx1"/>
                </a:solidFill>
                <a:latin typeface="Arial"/>
                <a:cs typeface="Arial"/>
              </a:rPr>
              <a:t>Progress Update</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
        <p:nvSpPr>
          <p:cNvPr id="12" name="Title 3"/>
          <p:cNvSpPr txBox="1">
            <a:spLocks/>
          </p:cNvSpPr>
          <p:nvPr/>
        </p:nvSpPr>
        <p:spPr>
          <a:xfrm>
            <a:off x="500943" y="1749778"/>
            <a:ext cx="4063360" cy="4670778"/>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pPr algn="ctr"/>
            <a:r>
              <a:rPr lang="en-US" sz="2400" b="0" dirty="0">
                <a:solidFill>
                  <a:srgbClr val="008000"/>
                </a:solidFill>
                <a:latin typeface="Arial"/>
                <a:cs typeface="Arial"/>
              </a:rPr>
              <a:t>Highlights:</a:t>
            </a:r>
          </a:p>
          <a:p>
            <a:pPr marL="514350" indent="-514350">
              <a:buAutoNum type="arabicPeriod"/>
            </a:pPr>
            <a:r>
              <a:rPr lang="en-US" sz="2400" b="0" dirty="0">
                <a:solidFill>
                  <a:schemeClr val="tx1"/>
                </a:solidFill>
                <a:latin typeface="Arial"/>
                <a:cs typeface="Arial"/>
              </a:rPr>
              <a:t>Update</a:t>
            </a:r>
          </a:p>
          <a:p>
            <a:pPr marL="971550" lvl="1" indent="-514350">
              <a:buFont typeface="Arial"/>
              <a:buChar char="•"/>
            </a:pPr>
            <a:r>
              <a:rPr lang="en-US" sz="1200" dirty="0">
                <a:latin typeface="Arial"/>
                <a:cs typeface="Arial"/>
              </a:rPr>
              <a:t>Context</a:t>
            </a:r>
          </a:p>
          <a:p>
            <a:pPr marL="514350" indent="-514350">
              <a:buAutoNum type="arabicPeriod"/>
            </a:pPr>
            <a:r>
              <a:rPr lang="en-US" sz="2400" b="0" dirty="0">
                <a:solidFill>
                  <a:schemeClr val="tx1"/>
                </a:solidFill>
                <a:latin typeface="Arial"/>
                <a:cs typeface="Arial"/>
              </a:rPr>
              <a:t>Update</a:t>
            </a:r>
          </a:p>
          <a:p>
            <a:pPr marL="971550" lvl="1" indent="-514350">
              <a:buFont typeface="Arial"/>
              <a:buChar char="•"/>
            </a:pPr>
            <a:r>
              <a:rPr lang="en-US" sz="1200" dirty="0">
                <a:latin typeface="Arial"/>
                <a:cs typeface="Arial"/>
              </a:rPr>
              <a:t>Context</a:t>
            </a:r>
          </a:p>
          <a:p>
            <a:pPr marL="514350" indent="-514350">
              <a:buAutoNum type="arabicPeriod"/>
            </a:pPr>
            <a:r>
              <a:rPr lang="en-US" sz="2400" b="0" dirty="0">
                <a:solidFill>
                  <a:schemeClr val="tx1"/>
                </a:solidFill>
                <a:latin typeface="Arial"/>
                <a:cs typeface="Arial"/>
              </a:rPr>
              <a:t>Update</a:t>
            </a:r>
          </a:p>
          <a:p>
            <a:pPr marL="971550" lvl="1" indent="-514350">
              <a:buFont typeface="Arial"/>
              <a:buChar char="•"/>
            </a:pPr>
            <a:r>
              <a:rPr lang="en-US" sz="1200" dirty="0">
                <a:latin typeface="Arial"/>
                <a:cs typeface="Arial"/>
              </a:rPr>
              <a:t>Context</a:t>
            </a:r>
          </a:p>
        </p:txBody>
      </p:sp>
      <p:sp>
        <p:nvSpPr>
          <p:cNvPr id="16" name="Title 3"/>
          <p:cNvSpPr txBox="1">
            <a:spLocks/>
          </p:cNvSpPr>
          <p:nvPr/>
        </p:nvSpPr>
        <p:spPr>
          <a:xfrm>
            <a:off x="4875499" y="1749778"/>
            <a:ext cx="4063360" cy="4670778"/>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pPr algn="ctr"/>
            <a:r>
              <a:rPr lang="en-US" sz="2400" b="0" dirty="0">
                <a:solidFill>
                  <a:schemeClr val="accent2"/>
                </a:solidFill>
                <a:latin typeface="Arial"/>
                <a:cs typeface="Arial"/>
              </a:rPr>
              <a:t>Lowlights:</a:t>
            </a:r>
          </a:p>
          <a:p>
            <a:pPr marL="514350" indent="-514350">
              <a:buAutoNum type="arabicPeriod"/>
            </a:pPr>
            <a:r>
              <a:rPr lang="en-US" sz="2400" b="0" dirty="0">
                <a:solidFill>
                  <a:schemeClr val="tx1"/>
                </a:solidFill>
                <a:latin typeface="Arial"/>
                <a:cs typeface="Arial"/>
              </a:rPr>
              <a:t>Update</a:t>
            </a:r>
          </a:p>
          <a:p>
            <a:pPr marL="971550" lvl="1" indent="-514350">
              <a:buFont typeface="Arial"/>
              <a:buChar char="•"/>
            </a:pPr>
            <a:r>
              <a:rPr lang="en-US" sz="1200" dirty="0">
                <a:latin typeface="Arial"/>
                <a:cs typeface="Arial"/>
              </a:rPr>
              <a:t>Context</a:t>
            </a:r>
          </a:p>
          <a:p>
            <a:pPr marL="514350" indent="-514350">
              <a:buAutoNum type="arabicPeriod"/>
            </a:pPr>
            <a:r>
              <a:rPr lang="en-US" sz="2400" b="0" dirty="0">
                <a:solidFill>
                  <a:schemeClr val="tx1"/>
                </a:solidFill>
                <a:latin typeface="Arial"/>
                <a:cs typeface="Arial"/>
              </a:rPr>
              <a:t>Update</a:t>
            </a:r>
          </a:p>
          <a:p>
            <a:pPr marL="971550" lvl="1" indent="-514350">
              <a:buFont typeface="Arial"/>
              <a:buChar char="•"/>
            </a:pPr>
            <a:r>
              <a:rPr lang="en-US" sz="1200" dirty="0">
                <a:latin typeface="Arial"/>
                <a:cs typeface="Arial"/>
              </a:rPr>
              <a:t>Context</a:t>
            </a:r>
          </a:p>
          <a:p>
            <a:pPr marL="514350" indent="-514350">
              <a:buAutoNum type="arabicPeriod"/>
            </a:pPr>
            <a:r>
              <a:rPr lang="en-US" sz="2400" b="0" dirty="0">
                <a:solidFill>
                  <a:schemeClr val="tx1"/>
                </a:solidFill>
                <a:latin typeface="Arial"/>
                <a:cs typeface="Arial"/>
              </a:rPr>
              <a:t>Update</a:t>
            </a:r>
          </a:p>
          <a:p>
            <a:pPr marL="971550" lvl="1" indent="-514350">
              <a:buFont typeface="Arial"/>
              <a:buChar char="•"/>
            </a:pPr>
            <a:r>
              <a:rPr lang="en-US" sz="1200" dirty="0">
                <a:latin typeface="Arial"/>
                <a:cs typeface="Arial"/>
              </a:rPr>
              <a:t>Context</a:t>
            </a:r>
            <a:endParaRPr lang="en-US" sz="2400" b="0" dirty="0">
              <a:solidFill>
                <a:schemeClr val="accent2"/>
              </a:solidFill>
              <a:latin typeface="Arial"/>
              <a:cs typeface="Arial"/>
            </a:endParaRPr>
          </a:p>
        </p:txBody>
      </p:sp>
    </p:spTree>
    <p:extLst>
      <p:ext uri="{BB962C8B-B14F-4D97-AF65-F5344CB8AC3E}">
        <p14:creationId xmlns:p14="http://schemas.microsoft.com/office/powerpoint/2010/main" val="1455635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6" name="Rectangle 5"/>
          <p:cNvSpPr/>
          <p:nvPr/>
        </p:nvSpPr>
        <p:spPr>
          <a:xfrm>
            <a:off x="0" y="6233582"/>
            <a:ext cx="9144000" cy="624417"/>
          </a:xfrm>
          <a:prstGeom prst="rect">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rgbClr val="000000"/>
                </a:solidFill>
                <a:latin typeface="Arial"/>
                <a:cs typeface="Arial"/>
              </a:rPr>
              <a:t>BRAND COLOR BAR</a:t>
            </a:r>
          </a:p>
        </p:txBody>
      </p:sp>
      <p:sp>
        <p:nvSpPr>
          <p:cNvPr id="15" name="Title 3"/>
          <p:cNvSpPr txBox="1">
            <a:spLocks/>
          </p:cNvSpPr>
          <p:nvPr/>
        </p:nvSpPr>
        <p:spPr>
          <a:xfrm>
            <a:off x="511527" y="1875361"/>
            <a:ext cx="8120946" cy="1051687"/>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pPr algn="ctr"/>
            <a:r>
              <a:rPr lang="en-US" sz="5600" b="0" dirty="0">
                <a:solidFill>
                  <a:schemeClr val="tx1"/>
                </a:solidFill>
                <a:latin typeface="Arial"/>
                <a:cs typeface="Arial"/>
              </a:rPr>
              <a:t>Financials</a:t>
            </a:r>
          </a:p>
        </p:txBody>
      </p:sp>
    </p:spTree>
    <p:extLst>
      <p:ext uri="{BB962C8B-B14F-4D97-AF65-F5344CB8AC3E}">
        <p14:creationId xmlns:p14="http://schemas.microsoft.com/office/powerpoint/2010/main" val="609207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b="0" dirty="0">
                <a:solidFill>
                  <a:schemeClr val="tx1"/>
                </a:solidFill>
                <a:latin typeface="Arial"/>
                <a:cs typeface="Arial"/>
              </a:rPr>
              <a:t>Financials – Stock Option Grants</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
        <p:nvSpPr>
          <p:cNvPr id="12" name="Title 3"/>
          <p:cNvSpPr txBox="1">
            <a:spLocks/>
          </p:cNvSpPr>
          <p:nvPr/>
        </p:nvSpPr>
        <p:spPr>
          <a:xfrm>
            <a:off x="500943" y="1749778"/>
            <a:ext cx="8120946" cy="4670778"/>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pPr marL="514350" indent="-514350">
              <a:buAutoNum type="arabicPeriod"/>
            </a:pPr>
            <a:r>
              <a:rPr lang="en-US" sz="2400" b="0" dirty="0">
                <a:solidFill>
                  <a:schemeClr val="tx1"/>
                </a:solidFill>
                <a:latin typeface="Arial"/>
                <a:cs typeface="Arial"/>
              </a:rPr>
              <a:t>New Hire: (Name, Role)</a:t>
            </a:r>
          </a:p>
          <a:p>
            <a:pPr marL="971550" lvl="1" indent="-514350">
              <a:buFont typeface="Arial"/>
              <a:buChar char="•"/>
            </a:pPr>
            <a:r>
              <a:rPr lang="en-US" dirty="0">
                <a:latin typeface="Arial"/>
                <a:cs typeface="Arial"/>
              </a:rPr>
              <a:t>X shares = Y%</a:t>
            </a:r>
          </a:p>
          <a:p>
            <a:pPr lvl="1"/>
            <a:endParaRPr lang="en-US" b="0" dirty="0">
              <a:solidFill>
                <a:schemeClr val="tx1"/>
              </a:solidFill>
              <a:latin typeface="Arial"/>
              <a:cs typeface="Arial"/>
            </a:endParaRPr>
          </a:p>
          <a:p>
            <a:pPr marL="514350" indent="-514350">
              <a:buAutoNum type="arabicPeriod"/>
            </a:pPr>
            <a:r>
              <a:rPr lang="en-US" sz="2400" b="0" dirty="0">
                <a:solidFill>
                  <a:schemeClr val="tx1"/>
                </a:solidFill>
                <a:latin typeface="Arial"/>
                <a:cs typeface="Arial"/>
              </a:rPr>
              <a:t>Current Employee: (Name, Role)</a:t>
            </a:r>
          </a:p>
          <a:p>
            <a:pPr marL="971550" lvl="1" indent="-514350">
              <a:buFont typeface="Arial"/>
              <a:buChar char="•"/>
            </a:pPr>
            <a:r>
              <a:rPr lang="en-US" dirty="0">
                <a:latin typeface="Arial"/>
                <a:cs typeface="Arial"/>
              </a:rPr>
              <a:t>X shares = Y%</a:t>
            </a:r>
          </a:p>
          <a:p>
            <a:pPr marL="971550" lvl="1" indent="-514350">
              <a:buFont typeface="Arial"/>
              <a:buChar char="•"/>
            </a:pPr>
            <a:r>
              <a:rPr lang="en-US" dirty="0">
                <a:latin typeface="Arial"/>
                <a:cs typeface="Arial"/>
              </a:rPr>
              <a:t>Rationale (e.g. “Founding team member”)</a:t>
            </a:r>
          </a:p>
        </p:txBody>
      </p:sp>
    </p:spTree>
    <p:extLst>
      <p:ext uri="{BB962C8B-B14F-4D97-AF65-F5344CB8AC3E}">
        <p14:creationId xmlns:p14="http://schemas.microsoft.com/office/powerpoint/2010/main" val="876245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b="0" dirty="0">
                <a:solidFill>
                  <a:schemeClr val="tx1"/>
                </a:solidFill>
                <a:latin typeface="Arial"/>
                <a:cs typeface="Arial"/>
              </a:rPr>
              <a:t>Financials – Dashboard</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graphicFrame>
        <p:nvGraphicFramePr>
          <p:cNvPr id="3" name="Table 2"/>
          <p:cNvGraphicFramePr>
            <a:graphicFrameLocks noGrp="1"/>
          </p:cNvGraphicFramePr>
          <p:nvPr>
            <p:extLst>
              <p:ext uri="{D42A27DB-BD31-4B8C-83A1-F6EECF244321}">
                <p14:modId xmlns:p14="http://schemas.microsoft.com/office/powerpoint/2010/main" val="1389243118"/>
              </p:ext>
            </p:extLst>
          </p:nvPr>
        </p:nvGraphicFramePr>
        <p:xfrm>
          <a:off x="465666" y="1834444"/>
          <a:ext cx="8142111" cy="2356555"/>
        </p:xfrm>
        <a:graphic>
          <a:graphicData uri="http://schemas.openxmlformats.org/drawingml/2006/table">
            <a:tbl>
              <a:tblPr firstRow="1" bandRow="1">
                <a:effectLst/>
                <a:tableStyleId>{3C2FFA5D-87B4-456A-9821-1D502468CF0F}</a:tableStyleId>
              </a:tblPr>
              <a:tblGrid>
                <a:gridCol w="2714037">
                  <a:extLst>
                    <a:ext uri="{9D8B030D-6E8A-4147-A177-3AD203B41FA5}">
                      <a16:colId xmlns:a16="http://schemas.microsoft.com/office/drawing/2014/main" val="20000"/>
                    </a:ext>
                  </a:extLst>
                </a:gridCol>
                <a:gridCol w="2714037">
                  <a:extLst>
                    <a:ext uri="{9D8B030D-6E8A-4147-A177-3AD203B41FA5}">
                      <a16:colId xmlns:a16="http://schemas.microsoft.com/office/drawing/2014/main" val="20001"/>
                    </a:ext>
                  </a:extLst>
                </a:gridCol>
                <a:gridCol w="2714037">
                  <a:extLst>
                    <a:ext uri="{9D8B030D-6E8A-4147-A177-3AD203B41FA5}">
                      <a16:colId xmlns:a16="http://schemas.microsoft.com/office/drawing/2014/main" val="20002"/>
                    </a:ext>
                  </a:extLst>
                </a:gridCol>
              </a:tblGrid>
              <a:tr h="471311">
                <a:tc>
                  <a:txBody>
                    <a:bodyPr/>
                    <a:lstStyle/>
                    <a:p>
                      <a:endParaRPr lang="en-US" dirty="0"/>
                    </a:p>
                  </a:txBody>
                  <a:tcPr/>
                </a:tc>
                <a:tc>
                  <a:txBody>
                    <a:bodyPr/>
                    <a:lstStyle/>
                    <a:p>
                      <a:pPr algn="ctr"/>
                      <a:r>
                        <a:rPr lang="en-US" dirty="0"/>
                        <a:t>(Month)</a:t>
                      </a:r>
                    </a:p>
                  </a:txBody>
                  <a:tcPr/>
                </a:tc>
                <a:tc>
                  <a:txBody>
                    <a:bodyPr/>
                    <a:lstStyle/>
                    <a:p>
                      <a:pPr algn="ctr"/>
                      <a:r>
                        <a:rPr lang="en-US" dirty="0"/>
                        <a:t>(Month)</a:t>
                      </a:r>
                    </a:p>
                  </a:txBody>
                  <a:tcPr/>
                </a:tc>
                <a:extLst>
                  <a:ext uri="{0D108BD9-81ED-4DB2-BD59-A6C34878D82A}">
                    <a16:rowId xmlns:a16="http://schemas.microsoft.com/office/drawing/2014/main" val="10000"/>
                  </a:ext>
                </a:extLst>
              </a:tr>
              <a:tr h="471311">
                <a:tc>
                  <a:txBody>
                    <a:bodyPr/>
                    <a:lstStyle/>
                    <a:p>
                      <a:r>
                        <a:rPr lang="en-US" dirty="0"/>
                        <a:t>Revenue</a:t>
                      </a:r>
                    </a:p>
                  </a:txBody>
                  <a:tcPr/>
                </a:tc>
                <a:tc>
                  <a:txBody>
                    <a:bodyPr/>
                    <a:lstStyle/>
                    <a:p>
                      <a:pPr algn="ctr"/>
                      <a:r>
                        <a:rPr lang="en-US" dirty="0"/>
                        <a:t>$N</a:t>
                      </a:r>
                    </a:p>
                  </a:txBody>
                  <a:tcPr/>
                </a:tc>
                <a:tc>
                  <a:txBody>
                    <a:bodyPr/>
                    <a:lstStyle/>
                    <a:p>
                      <a:pPr algn="ctr"/>
                      <a:r>
                        <a:rPr lang="en-US" dirty="0"/>
                        <a:t>$N</a:t>
                      </a:r>
                    </a:p>
                  </a:txBody>
                  <a:tcPr/>
                </a:tc>
                <a:extLst>
                  <a:ext uri="{0D108BD9-81ED-4DB2-BD59-A6C34878D82A}">
                    <a16:rowId xmlns:a16="http://schemas.microsoft.com/office/drawing/2014/main" val="10001"/>
                  </a:ext>
                </a:extLst>
              </a:tr>
              <a:tr h="471311">
                <a:tc>
                  <a:txBody>
                    <a:bodyPr/>
                    <a:lstStyle/>
                    <a:p>
                      <a:r>
                        <a:rPr lang="en-US" dirty="0"/>
                        <a:t>Operating Expense</a:t>
                      </a:r>
                    </a:p>
                  </a:txBody>
                  <a:tcPr/>
                </a:tc>
                <a:tc>
                  <a:txBody>
                    <a:bodyPr/>
                    <a:lstStyle/>
                    <a:p>
                      <a:pPr algn="ctr"/>
                      <a:r>
                        <a:rPr lang="en-US" dirty="0"/>
                        <a:t>$N</a:t>
                      </a:r>
                    </a:p>
                  </a:txBody>
                  <a:tcPr/>
                </a:tc>
                <a:tc>
                  <a:txBody>
                    <a:bodyPr/>
                    <a:lstStyle/>
                    <a:p>
                      <a:pPr algn="ctr"/>
                      <a:r>
                        <a:rPr lang="en-US" dirty="0"/>
                        <a:t>$N</a:t>
                      </a:r>
                    </a:p>
                  </a:txBody>
                  <a:tcPr/>
                </a:tc>
                <a:extLst>
                  <a:ext uri="{0D108BD9-81ED-4DB2-BD59-A6C34878D82A}">
                    <a16:rowId xmlns:a16="http://schemas.microsoft.com/office/drawing/2014/main" val="10002"/>
                  </a:ext>
                </a:extLst>
              </a:tr>
              <a:tr h="471311">
                <a:tc>
                  <a:txBody>
                    <a:bodyPr/>
                    <a:lstStyle/>
                    <a:p>
                      <a:r>
                        <a:rPr lang="en-US" dirty="0"/>
                        <a:t>Net Income</a:t>
                      </a:r>
                    </a:p>
                  </a:txBody>
                  <a:tcPr/>
                </a:tc>
                <a:tc>
                  <a:txBody>
                    <a:bodyPr/>
                    <a:lstStyle/>
                    <a:p>
                      <a:pPr algn="ctr"/>
                      <a:r>
                        <a:rPr lang="en-US" dirty="0"/>
                        <a:t>$N</a:t>
                      </a:r>
                    </a:p>
                  </a:txBody>
                  <a:tcPr/>
                </a:tc>
                <a:tc>
                  <a:txBody>
                    <a:bodyPr/>
                    <a:lstStyle/>
                    <a:p>
                      <a:pPr algn="ctr"/>
                      <a:r>
                        <a:rPr lang="en-US" dirty="0"/>
                        <a:t>$N</a:t>
                      </a:r>
                    </a:p>
                  </a:txBody>
                  <a:tcPr/>
                </a:tc>
                <a:extLst>
                  <a:ext uri="{0D108BD9-81ED-4DB2-BD59-A6C34878D82A}">
                    <a16:rowId xmlns:a16="http://schemas.microsoft.com/office/drawing/2014/main" val="10003"/>
                  </a:ext>
                </a:extLst>
              </a:tr>
              <a:tr h="471311">
                <a:tc>
                  <a:txBody>
                    <a:bodyPr/>
                    <a:lstStyle/>
                    <a:p>
                      <a:r>
                        <a:rPr lang="en-US" dirty="0"/>
                        <a:t>Cash Burn</a:t>
                      </a:r>
                    </a:p>
                  </a:txBody>
                  <a:tcPr/>
                </a:tc>
                <a:tc>
                  <a:txBody>
                    <a:bodyPr/>
                    <a:lstStyle/>
                    <a:p>
                      <a:pPr algn="ctr"/>
                      <a:r>
                        <a:rPr lang="en-US" dirty="0"/>
                        <a:t>$N</a:t>
                      </a:r>
                    </a:p>
                  </a:txBody>
                  <a:tcPr/>
                </a:tc>
                <a:tc>
                  <a:txBody>
                    <a:bodyPr/>
                    <a:lstStyle/>
                    <a:p>
                      <a:pPr algn="ctr"/>
                      <a:r>
                        <a:rPr lang="en-US" dirty="0"/>
                        <a:t>$N</a:t>
                      </a:r>
                    </a:p>
                  </a:txBody>
                  <a:tcPr/>
                </a:tc>
                <a:extLst>
                  <a:ext uri="{0D108BD9-81ED-4DB2-BD59-A6C34878D82A}">
                    <a16:rowId xmlns:a16="http://schemas.microsoft.com/office/drawing/2014/main" val="10004"/>
                  </a:ext>
                </a:extLst>
              </a:tr>
            </a:tbl>
          </a:graphicData>
        </a:graphic>
      </p:graphicFrame>
      <p:sp>
        <p:nvSpPr>
          <p:cNvPr id="8" name="Title 3"/>
          <p:cNvSpPr txBox="1">
            <a:spLocks/>
          </p:cNvSpPr>
          <p:nvPr/>
        </p:nvSpPr>
        <p:spPr>
          <a:xfrm>
            <a:off x="500943" y="4402667"/>
            <a:ext cx="8437916" cy="2017888"/>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2400" b="0" dirty="0">
                <a:solidFill>
                  <a:schemeClr val="tx1">
                    <a:lumMod val="75000"/>
                    <a:lumOff val="25000"/>
                  </a:schemeClr>
                </a:solidFill>
                <a:latin typeface="Arial"/>
                <a:cs typeface="Arial"/>
              </a:rPr>
              <a:t>Cash Balance: $N</a:t>
            </a:r>
          </a:p>
          <a:p>
            <a:r>
              <a:rPr lang="en-US" sz="2400" b="0" dirty="0">
                <a:solidFill>
                  <a:schemeClr val="tx1">
                    <a:lumMod val="75000"/>
                    <a:lumOff val="25000"/>
                  </a:schemeClr>
                </a:solidFill>
                <a:latin typeface="Arial"/>
                <a:cs typeface="Arial"/>
              </a:rPr>
              <a:t>Cash Out Date: MM/YY</a:t>
            </a:r>
          </a:p>
          <a:p>
            <a:r>
              <a:rPr lang="en-US" sz="2400" b="0" dirty="0">
                <a:solidFill>
                  <a:schemeClr val="tx1">
                    <a:lumMod val="75000"/>
                    <a:lumOff val="25000"/>
                  </a:schemeClr>
                </a:solidFill>
                <a:latin typeface="Arial"/>
                <a:cs typeface="Arial"/>
              </a:rPr>
              <a:t>Notable in (Month):</a:t>
            </a:r>
          </a:p>
          <a:p>
            <a:pPr marL="571500" indent="-571500">
              <a:buFont typeface="Arial"/>
              <a:buChar char="•"/>
            </a:pPr>
            <a:r>
              <a:rPr lang="en-US" sz="2000" dirty="0">
                <a:solidFill>
                  <a:schemeClr val="tx1">
                    <a:lumMod val="75000"/>
                    <a:lumOff val="25000"/>
                  </a:schemeClr>
                </a:solidFill>
                <a:latin typeface="Arial"/>
                <a:cs typeface="Arial"/>
              </a:rPr>
              <a:t>e.g. “Increase in payroll, rent, legal fees”</a:t>
            </a:r>
          </a:p>
          <a:p>
            <a:pPr marL="571500" indent="-571500">
              <a:buFont typeface="Arial"/>
              <a:buChar char="•"/>
            </a:pPr>
            <a:r>
              <a:rPr lang="en-US" sz="2000" dirty="0">
                <a:solidFill>
                  <a:schemeClr val="tx1">
                    <a:lumMod val="75000"/>
                    <a:lumOff val="25000"/>
                  </a:schemeClr>
                </a:solidFill>
                <a:latin typeface="Arial"/>
                <a:cs typeface="Arial"/>
              </a:rPr>
              <a:t>e.g. “Decrease in marketing spend: events, paid Facebook”</a:t>
            </a:r>
          </a:p>
        </p:txBody>
      </p:sp>
      <p:grpSp>
        <p:nvGrpSpPr>
          <p:cNvPr id="12" name="Group 11"/>
          <p:cNvGrpSpPr/>
          <p:nvPr/>
        </p:nvGrpSpPr>
        <p:grpSpPr>
          <a:xfrm>
            <a:off x="-2332251" y="4429768"/>
            <a:ext cx="2726128" cy="2112768"/>
            <a:chOff x="5900131" y="4748123"/>
            <a:chExt cx="2478298" cy="1920698"/>
          </a:xfrm>
        </p:grpSpPr>
        <p:sp>
          <p:nvSpPr>
            <p:cNvPr id="15" name="Folded Corner 14"/>
            <p:cNvSpPr/>
            <p:nvPr/>
          </p:nvSpPr>
          <p:spPr>
            <a:xfrm>
              <a:off x="5900131" y="4748123"/>
              <a:ext cx="2478298" cy="1920698"/>
            </a:xfrm>
            <a:prstGeom prst="foldedCorner">
              <a:avLst/>
            </a:prstGeom>
            <a:solidFill>
              <a:srgbClr val="FFEF6F"/>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latin typeface="Arial"/>
                <a:cs typeface="Arial"/>
              </a:endParaRPr>
            </a:p>
          </p:txBody>
        </p:sp>
        <p:sp>
          <p:nvSpPr>
            <p:cNvPr id="16" name="Rectangle 15"/>
            <p:cNvSpPr/>
            <p:nvPr/>
          </p:nvSpPr>
          <p:spPr>
            <a:xfrm>
              <a:off x="5941344" y="4798225"/>
              <a:ext cx="2408438" cy="1091208"/>
            </a:xfrm>
            <a:prstGeom prst="rect">
              <a:avLst/>
            </a:prstGeom>
          </p:spPr>
          <p:txBody>
            <a:bodyPr wrap="square">
              <a:spAutoFit/>
            </a:bodyPr>
            <a:lstStyle/>
            <a:p>
              <a:r>
                <a:rPr lang="en-US" sz="1200" dirty="0">
                  <a:solidFill>
                    <a:srgbClr val="414141"/>
                  </a:solidFill>
                  <a:latin typeface="Arial"/>
                  <a:cs typeface="Arial"/>
                </a:rPr>
                <a:t>It’s often a good idea to put a note next to the Cash Balance or Cash Out Date lines that shares whether your burn is consistent with plan or you’re spending more/less aggressively.</a:t>
              </a:r>
            </a:p>
          </p:txBody>
        </p:sp>
      </p:grpSp>
    </p:spTree>
    <p:extLst>
      <p:ext uri="{BB962C8B-B14F-4D97-AF65-F5344CB8AC3E}">
        <p14:creationId xmlns:p14="http://schemas.microsoft.com/office/powerpoint/2010/main" val="1647506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6" name="Rectangle 5"/>
          <p:cNvSpPr/>
          <p:nvPr/>
        </p:nvSpPr>
        <p:spPr>
          <a:xfrm>
            <a:off x="0" y="6233582"/>
            <a:ext cx="9144000" cy="624417"/>
          </a:xfrm>
          <a:prstGeom prst="rect">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rgbClr val="000000"/>
                </a:solidFill>
                <a:latin typeface="Arial"/>
                <a:cs typeface="Arial"/>
              </a:rPr>
              <a:t>BRAND COLOR BAR</a:t>
            </a:r>
          </a:p>
        </p:txBody>
      </p:sp>
      <p:sp>
        <p:nvSpPr>
          <p:cNvPr id="15" name="Title 3"/>
          <p:cNvSpPr txBox="1">
            <a:spLocks/>
          </p:cNvSpPr>
          <p:nvPr/>
        </p:nvSpPr>
        <p:spPr>
          <a:xfrm>
            <a:off x="511527" y="1875361"/>
            <a:ext cx="8120946" cy="1051687"/>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pPr algn="ctr"/>
            <a:r>
              <a:rPr lang="en-US" sz="5600" b="0" dirty="0">
                <a:solidFill>
                  <a:schemeClr val="tx1"/>
                </a:solidFill>
                <a:latin typeface="Arial"/>
                <a:cs typeface="Arial"/>
              </a:rPr>
              <a:t>Team Update</a:t>
            </a:r>
          </a:p>
        </p:txBody>
      </p:sp>
    </p:spTree>
    <p:extLst>
      <p:ext uri="{BB962C8B-B14F-4D97-AF65-F5344CB8AC3E}">
        <p14:creationId xmlns:p14="http://schemas.microsoft.com/office/powerpoint/2010/main" val="3998040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b="0" dirty="0">
                <a:solidFill>
                  <a:schemeClr val="tx1"/>
                </a:solidFill>
                <a:latin typeface="Arial"/>
                <a:cs typeface="Arial"/>
              </a:rPr>
              <a:t>Team Update</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
        <p:nvSpPr>
          <p:cNvPr id="8" name="Rectangle 7"/>
          <p:cNvSpPr/>
          <p:nvPr/>
        </p:nvSpPr>
        <p:spPr>
          <a:xfrm>
            <a:off x="2545763" y="1785884"/>
            <a:ext cx="1918486" cy="954942"/>
          </a:xfrm>
          <a:prstGeom prst="rect">
            <a:avLst/>
          </a:prstGeom>
          <a:solidFill>
            <a:srgbClr val="25459D"/>
          </a:solidFill>
          <a:ln>
            <a:solidFill>
              <a:srgbClr val="25459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latin typeface="Arial"/>
                <a:cs typeface="Arial"/>
              </a:rPr>
              <a:t>Amy</a:t>
            </a:r>
          </a:p>
          <a:p>
            <a:pPr algn="ctr"/>
            <a:r>
              <a:rPr lang="en-US" dirty="0">
                <a:latin typeface="Arial"/>
                <a:cs typeface="Arial"/>
              </a:rPr>
              <a:t>Co-Founder, CEO</a:t>
            </a:r>
          </a:p>
        </p:txBody>
      </p:sp>
      <p:sp>
        <p:nvSpPr>
          <p:cNvPr id="9" name="Rectangle 8"/>
          <p:cNvSpPr/>
          <p:nvPr/>
        </p:nvSpPr>
        <p:spPr>
          <a:xfrm>
            <a:off x="4679751" y="1785884"/>
            <a:ext cx="1918486" cy="954942"/>
          </a:xfrm>
          <a:prstGeom prst="rect">
            <a:avLst/>
          </a:prstGeom>
          <a:solidFill>
            <a:srgbClr val="25459D"/>
          </a:solidFill>
          <a:ln>
            <a:solidFill>
              <a:srgbClr val="25459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latin typeface="Arial"/>
                <a:cs typeface="Arial"/>
              </a:rPr>
              <a:t>Bob</a:t>
            </a:r>
          </a:p>
          <a:p>
            <a:pPr algn="ctr"/>
            <a:r>
              <a:rPr lang="en-US" dirty="0">
                <a:latin typeface="Arial"/>
                <a:cs typeface="Arial"/>
              </a:rPr>
              <a:t>Co-Founder, CTO</a:t>
            </a:r>
          </a:p>
        </p:txBody>
      </p:sp>
      <p:sp>
        <p:nvSpPr>
          <p:cNvPr id="13" name="Rectangle 12"/>
          <p:cNvSpPr/>
          <p:nvPr/>
        </p:nvSpPr>
        <p:spPr>
          <a:xfrm>
            <a:off x="2545763" y="2925369"/>
            <a:ext cx="1918486" cy="954942"/>
          </a:xfrm>
          <a:prstGeom prst="rect">
            <a:avLst/>
          </a:prstGeom>
          <a:solidFill>
            <a:srgbClr val="25459D"/>
          </a:solidFill>
          <a:ln>
            <a:solidFill>
              <a:srgbClr val="25459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latin typeface="Arial"/>
                <a:cs typeface="Arial"/>
              </a:rPr>
              <a:t>Matt</a:t>
            </a:r>
          </a:p>
          <a:p>
            <a:pPr algn="ctr"/>
            <a:r>
              <a:rPr lang="en-US" dirty="0">
                <a:latin typeface="Arial"/>
                <a:cs typeface="Arial"/>
              </a:rPr>
              <a:t>Lead Developer</a:t>
            </a:r>
          </a:p>
        </p:txBody>
      </p:sp>
      <p:sp>
        <p:nvSpPr>
          <p:cNvPr id="14" name="Rectangle 13"/>
          <p:cNvSpPr/>
          <p:nvPr/>
        </p:nvSpPr>
        <p:spPr>
          <a:xfrm>
            <a:off x="4679751" y="2925369"/>
            <a:ext cx="1918486" cy="954942"/>
          </a:xfrm>
          <a:prstGeom prst="rect">
            <a:avLst/>
          </a:prstGeom>
          <a:solidFill>
            <a:srgbClr val="25459D"/>
          </a:solidFill>
          <a:ln>
            <a:solidFill>
              <a:srgbClr val="25459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latin typeface="Arial"/>
                <a:cs typeface="Arial"/>
              </a:rPr>
              <a:t>Tracy</a:t>
            </a:r>
          </a:p>
          <a:p>
            <a:pPr algn="ctr"/>
            <a:r>
              <a:rPr lang="en-US" dirty="0">
                <a:latin typeface="Arial"/>
                <a:cs typeface="Arial"/>
              </a:rPr>
              <a:t>Web Developer</a:t>
            </a:r>
          </a:p>
        </p:txBody>
      </p:sp>
      <p:sp>
        <p:nvSpPr>
          <p:cNvPr id="15" name="Rectangle 14"/>
          <p:cNvSpPr/>
          <p:nvPr/>
        </p:nvSpPr>
        <p:spPr>
          <a:xfrm>
            <a:off x="2545763" y="4030294"/>
            <a:ext cx="1918486" cy="954942"/>
          </a:xfrm>
          <a:prstGeom prst="rect">
            <a:avLst/>
          </a:prstGeom>
          <a:solidFill>
            <a:srgbClr val="25459D"/>
          </a:solidFill>
          <a:ln>
            <a:solidFill>
              <a:srgbClr val="25459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latin typeface="Arial"/>
                <a:cs typeface="Arial"/>
              </a:rPr>
              <a:t>Jim</a:t>
            </a:r>
          </a:p>
          <a:p>
            <a:pPr algn="ctr"/>
            <a:r>
              <a:rPr lang="en-US" dirty="0">
                <a:latin typeface="Arial"/>
                <a:cs typeface="Arial"/>
              </a:rPr>
              <a:t>Sales/Marketing</a:t>
            </a:r>
          </a:p>
        </p:txBody>
      </p:sp>
      <p:sp>
        <p:nvSpPr>
          <p:cNvPr id="16" name="Rectangle 15"/>
          <p:cNvSpPr/>
          <p:nvPr/>
        </p:nvSpPr>
        <p:spPr>
          <a:xfrm>
            <a:off x="4679751" y="4030294"/>
            <a:ext cx="1918486" cy="954942"/>
          </a:xfrm>
          <a:prstGeom prst="rect">
            <a:avLst/>
          </a:prstGeom>
          <a:noFill/>
          <a:ln>
            <a:solidFill>
              <a:srgbClr val="25459D"/>
            </a:solidFill>
          </a:ln>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Arial"/>
                <a:cs typeface="Arial"/>
              </a:rPr>
              <a:t>(Next Hire)</a:t>
            </a:r>
          </a:p>
          <a:p>
            <a:pPr algn="ctr"/>
            <a:r>
              <a:rPr lang="en-US" dirty="0">
                <a:latin typeface="Arial"/>
                <a:cs typeface="Arial"/>
              </a:rPr>
              <a:t>UA Marketer</a:t>
            </a:r>
          </a:p>
        </p:txBody>
      </p:sp>
      <p:sp>
        <p:nvSpPr>
          <p:cNvPr id="17" name="Rectangle 16"/>
          <p:cNvSpPr/>
          <p:nvPr/>
        </p:nvSpPr>
        <p:spPr>
          <a:xfrm>
            <a:off x="3618908" y="5151155"/>
            <a:ext cx="1918486" cy="954942"/>
          </a:xfrm>
          <a:prstGeom prst="rect">
            <a:avLst/>
          </a:prstGeom>
          <a:noFill/>
          <a:ln>
            <a:solidFill>
              <a:srgbClr val="25459D"/>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Arial"/>
                <a:cs typeface="Arial"/>
              </a:rPr>
              <a:t>(Intern Hire)</a:t>
            </a:r>
          </a:p>
          <a:p>
            <a:pPr algn="ctr"/>
            <a:r>
              <a:rPr lang="en-US" dirty="0">
                <a:latin typeface="Arial"/>
                <a:cs typeface="Arial"/>
              </a:rPr>
              <a:t>Designer</a:t>
            </a:r>
          </a:p>
        </p:txBody>
      </p:sp>
      <p:grpSp>
        <p:nvGrpSpPr>
          <p:cNvPr id="19" name="Group 18"/>
          <p:cNvGrpSpPr/>
          <p:nvPr/>
        </p:nvGrpSpPr>
        <p:grpSpPr>
          <a:xfrm>
            <a:off x="-2213647" y="1451069"/>
            <a:ext cx="2726128" cy="2112768"/>
            <a:chOff x="5900131" y="4748123"/>
            <a:chExt cx="2478298" cy="1920698"/>
          </a:xfrm>
        </p:grpSpPr>
        <p:sp>
          <p:nvSpPr>
            <p:cNvPr id="21" name="Folded Corner 20"/>
            <p:cNvSpPr/>
            <p:nvPr/>
          </p:nvSpPr>
          <p:spPr>
            <a:xfrm>
              <a:off x="5900131" y="4748123"/>
              <a:ext cx="2478298" cy="1920698"/>
            </a:xfrm>
            <a:prstGeom prst="foldedCorner">
              <a:avLst/>
            </a:prstGeom>
            <a:solidFill>
              <a:srgbClr val="FFEF6F"/>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latin typeface="Arial"/>
                <a:cs typeface="Arial"/>
              </a:endParaRPr>
            </a:p>
          </p:txBody>
        </p:sp>
        <p:sp>
          <p:nvSpPr>
            <p:cNvPr id="23" name="Rectangle 22"/>
            <p:cNvSpPr/>
            <p:nvPr/>
          </p:nvSpPr>
          <p:spPr>
            <a:xfrm>
              <a:off x="5941344" y="4798225"/>
              <a:ext cx="2408438" cy="923330"/>
            </a:xfrm>
            <a:prstGeom prst="rect">
              <a:avLst/>
            </a:prstGeom>
          </p:spPr>
          <p:txBody>
            <a:bodyPr wrap="square">
              <a:spAutoFit/>
            </a:bodyPr>
            <a:lstStyle/>
            <a:p>
              <a:r>
                <a:rPr lang="en-US" sz="1200" dirty="0">
                  <a:solidFill>
                    <a:srgbClr val="414141"/>
                  </a:solidFill>
                  <a:latin typeface="Arial"/>
                  <a:cs typeface="Arial"/>
                </a:rPr>
                <a:t>This can go in the front or back of the deck. I prefer front because it’s easier to get through quickly and focus the rest of the discussion on the 1-2 most important issues.</a:t>
              </a:r>
            </a:p>
          </p:txBody>
        </p:sp>
      </p:grpSp>
    </p:spTree>
    <p:extLst>
      <p:ext uri="{BB962C8B-B14F-4D97-AF65-F5344CB8AC3E}">
        <p14:creationId xmlns:p14="http://schemas.microsoft.com/office/powerpoint/2010/main" val="13564315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b="0" dirty="0">
                <a:solidFill>
                  <a:schemeClr val="tx1"/>
                </a:solidFill>
                <a:latin typeface="Arial"/>
                <a:cs typeface="Arial"/>
              </a:rPr>
              <a:t>Team Compensation</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graphicFrame>
        <p:nvGraphicFramePr>
          <p:cNvPr id="22" name="Table 21"/>
          <p:cNvGraphicFramePr>
            <a:graphicFrameLocks noGrp="1"/>
          </p:cNvGraphicFramePr>
          <p:nvPr>
            <p:extLst>
              <p:ext uri="{D42A27DB-BD31-4B8C-83A1-F6EECF244321}">
                <p14:modId xmlns:p14="http://schemas.microsoft.com/office/powerpoint/2010/main" val="241445121"/>
              </p:ext>
            </p:extLst>
          </p:nvPr>
        </p:nvGraphicFramePr>
        <p:xfrm>
          <a:off x="348543" y="1415274"/>
          <a:ext cx="7288170" cy="4889280"/>
        </p:xfrm>
        <a:graphic>
          <a:graphicData uri="http://schemas.openxmlformats.org/drawingml/2006/table">
            <a:tbl>
              <a:tblPr firstRow="1" bandRow="1">
                <a:tableStyleId>{2D5ABB26-0587-4C30-8999-92F81FD0307C}</a:tableStyleId>
              </a:tblPr>
              <a:tblGrid>
                <a:gridCol w="1214695">
                  <a:extLst>
                    <a:ext uri="{9D8B030D-6E8A-4147-A177-3AD203B41FA5}">
                      <a16:colId xmlns:a16="http://schemas.microsoft.com/office/drawing/2014/main" val="20000"/>
                    </a:ext>
                  </a:extLst>
                </a:gridCol>
                <a:gridCol w="1214695">
                  <a:extLst>
                    <a:ext uri="{9D8B030D-6E8A-4147-A177-3AD203B41FA5}">
                      <a16:colId xmlns:a16="http://schemas.microsoft.com/office/drawing/2014/main" val="20001"/>
                    </a:ext>
                  </a:extLst>
                </a:gridCol>
                <a:gridCol w="1214695">
                  <a:extLst>
                    <a:ext uri="{9D8B030D-6E8A-4147-A177-3AD203B41FA5}">
                      <a16:colId xmlns:a16="http://schemas.microsoft.com/office/drawing/2014/main" val="20002"/>
                    </a:ext>
                  </a:extLst>
                </a:gridCol>
                <a:gridCol w="1214695">
                  <a:extLst>
                    <a:ext uri="{9D8B030D-6E8A-4147-A177-3AD203B41FA5}">
                      <a16:colId xmlns:a16="http://schemas.microsoft.com/office/drawing/2014/main" val="20003"/>
                    </a:ext>
                  </a:extLst>
                </a:gridCol>
                <a:gridCol w="1214695">
                  <a:extLst>
                    <a:ext uri="{9D8B030D-6E8A-4147-A177-3AD203B41FA5}">
                      <a16:colId xmlns:a16="http://schemas.microsoft.com/office/drawing/2014/main" val="20004"/>
                    </a:ext>
                  </a:extLst>
                </a:gridCol>
                <a:gridCol w="1214695">
                  <a:extLst>
                    <a:ext uri="{9D8B030D-6E8A-4147-A177-3AD203B41FA5}">
                      <a16:colId xmlns:a16="http://schemas.microsoft.com/office/drawing/2014/main" val="20005"/>
                    </a:ext>
                  </a:extLst>
                </a:gridCol>
              </a:tblGrid>
              <a:tr h="611160">
                <a:tc>
                  <a:txBody>
                    <a:bodyPr/>
                    <a:lstStyle/>
                    <a:p>
                      <a:pPr algn="ctr"/>
                      <a:r>
                        <a:rPr lang="en-US" sz="1200" dirty="0">
                          <a:solidFill>
                            <a:schemeClr val="bg1"/>
                          </a:solidFill>
                          <a:latin typeface="Helvetica"/>
                          <a:cs typeface="Helvetica"/>
                        </a:rPr>
                        <a:t>Name</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2449B9"/>
                    </a:solidFill>
                  </a:tcPr>
                </a:tc>
                <a:tc>
                  <a:txBody>
                    <a:bodyPr/>
                    <a:lstStyle/>
                    <a:p>
                      <a:pPr algn="ctr"/>
                      <a:r>
                        <a:rPr lang="en-US" sz="1200" dirty="0">
                          <a:solidFill>
                            <a:schemeClr val="bg1"/>
                          </a:solidFill>
                          <a:latin typeface="Helvetica"/>
                          <a:cs typeface="Helvetica"/>
                        </a:rPr>
                        <a:t>Role</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2449B9"/>
                    </a:solidFill>
                  </a:tcPr>
                </a:tc>
                <a:tc>
                  <a:txBody>
                    <a:bodyPr/>
                    <a:lstStyle/>
                    <a:p>
                      <a:pPr algn="ctr"/>
                      <a:r>
                        <a:rPr lang="en-US" sz="1200" dirty="0">
                          <a:solidFill>
                            <a:schemeClr val="bg1"/>
                          </a:solidFill>
                          <a:latin typeface="Helvetica"/>
                          <a:cs typeface="Helvetica"/>
                        </a:rPr>
                        <a:t>Base Salary</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2449B9"/>
                    </a:solidFill>
                  </a:tcPr>
                </a:tc>
                <a:tc>
                  <a:txBody>
                    <a:bodyPr/>
                    <a:lstStyle/>
                    <a:p>
                      <a:pPr algn="ctr"/>
                      <a:r>
                        <a:rPr lang="en-US" sz="1200" dirty="0">
                          <a:solidFill>
                            <a:schemeClr val="bg1"/>
                          </a:solidFill>
                          <a:latin typeface="Helvetica"/>
                          <a:cs typeface="Helvetica"/>
                        </a:rPr>
                        <a:t>Equity</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2449B9"/>
                    </a:solidFill>
                  </a:tcPr>
                </a:tc>
                <a:tc>
                  <a:txBody>
                    <a:bodyPr/>
                    <a:lstStyle/>
                    <a:p>
                      <a:pPr algn="ctr"/>
                      <a:r>
                        <a:rPr lang="en-US" sz="1200" dirty="0">
                          <a:solidFill>
                            <a:schemeClr val="bg1"/>
                          </a:solidFill>
                          <a:latin typeface="Helvetica"/>
                          <a:cs typeface="Helvetica"/>
                        </a:rPr>
                        <a:t>Share Count</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2449B9"/>
                    </a:solidFill>
                  </a:tcPr>
                </a:tc>
                <a:tc>
                  <a:txBody>
                    <a:bodyPr/>
                    <a:lstStyle/>
                    <a:p>
                      <a:pPr algn="ctr"/>
                      <a:r>
                        <a:rPr lang="en-US" sz="1200" dirty="0">
                          <a:solidFill>
                            <a:schemeClr val="bg1"/>
                          </a:solidFill>
                          <a:latin typeface="Helvetica"/>
                          <a:cs typeface="Helvetica"/>
                        </a:rPr>
                        <a:t>Start Date</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2449B9"/>
                    </a:solidFill>
                  </a:tcPr>
                </a:tc>
                <a:extLst>
                  <a:ext uri="{0D108BD9-81ED-4DB2-BD59-A6C34878D82A}">
                    <a16:rowId xmlns:a16="http://schemas.microsoft.com/office/drawing/2014/main" val="10000"/>
                  </a:ext>
                </a:extLst>
              </a:tr>
              <a:tr h="611160">
                <a:tc>
                  <a:txBody>
                    <a:bodyPr/>
                    <a:lstStyle/>
                    <a:p>
                      <a:pPr algn="ctr"/>
                      <a:r>
                        <a:rPr lang="en-US" sz="1200" dirty="0">
                          <a:latin typeface="Helvetica"/>
                          <a:cs typeface="Helvetica"/>
                        </a:rPr>
                        <a:t>Amy </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CEO</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$N</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M/D/Y</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611160">
                <a:tc>
                  <a:txBody>
                    <a:bodyPr/>
                    <a:lstStyle/>
                    <a:p>
                      <a:pPr algn="ctr"/>
                      <a:r>
                        <a:rPr lang="en-US" sz="1200" dirty="0">
                          <a:latin typeface="Helvetica"/>
                          <a:cs typeface="Helvetica"/>
                        </a:rPr>
                        <a:t>Bob</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Head of Product</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$N</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M/D/Y</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611160">
                <a:tc>
                  <a:txBody>
                    <a:bodyPr/>
                    <a:lstStyle/>
                    <a:p>
                      <a:pPr algn="ctr"/>
                      <a:r>
                        <a:rPr lang="en-US" sz="1200" dirty="0">
                          <a:latin typeface="Helvetica"/>
                          <a:cs typeface="Helvetica"/>
                        </a:rPr>
                        <a:t>Matt</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Lead Developer</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$N</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M/D/Y</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3"/>
                  </a:ext>
                </a:extLst>
              </a:tr>
              <a:tr h="611160">
                <a:tc>
                  <a:txBody>
                    <a:bodyPr/>
                    <a:lstStyle/>
                    <a:p>
                      <a:pPr algn="ctr"/>
                      <a:r>
                        <a:rPr lang="en-US" sz="1200" dirty="0">
                          <a:latin typeface="Helvetica"/>
                          <a:cs typeface="Helvetica"/>
                        </a:rPr>
                        <a:t>Tracy</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Web Developer</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$N</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M/D/Y</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4"/>
                  </a:ext>
                </a:extLst>
              </a:tr>
              <a:tr h="611160">
                <a:tc>
                  <a:txBody>
                    <a:bodyPr/>
                    <a:lstStyle/>
                    <a:p>
                      <a:pPr algn="ctr"/>
                      <a:r>
                        <a:rPr lang="en-US" sz="1200" dirty="0">
                          <a:latin typeface="Helvetica"/>
                          <a:cs typeface="Helvetica"/>
                        </a:rPr>
                        <a:t>Jim</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Sales/Marketing</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$N</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M/D/Y</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5"/>
                  </a:ext>
                </a:extLst>
              </a:tr>
              <a:tr h="611160">
                <a:tc>
                  <a:txBody>
                    <a:bodyPr/>
                    <a:lstStyle/>
                    <a:p>
                      <a:pPr algn="ctr"/>
                      <a:r>
                        <a:rPr lang="en-US" sz="1200" dirty="0">
                          <a:latin typeface="Helvetica"/>
                          <a:cs typeface="Helvetica"/>
                        </a:rPr>
                        <a:t>TBD Hire</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UA </a:t>
                      </a:r>
                      <a:r>
                        <a:rPr lang="en-US" sz="1200" baseline="0" dirty="0">
                          <a:latin typeface="Helvetica"/>
                          <a:cs typeface="Helvetica"/>
                        </a:rPr>
                        <a:t>Marketer</a:t>
                      </a:r>
                      <a:endParaRPr lang="en-US" sz="1200" dirty="0">
                        <a:latin typeface="Helvetica"/>
                        <a:cs typeface="Helvetica"/>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To approve:</a:t>
                      </a:r>
                    </a:p>
                    <a:p>
                      <a:pPr algn="ctr"/>
                      <a:r>
                        <a:rPr lang="en-US" sz="1200" dirty="0">
                          <a:latin typeface="Helvetica"/>
                          <a:cs typeface="Helvetica"/>
                        </a:rPr>
                        <a:t>$N</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EF6F"/>
                    </a:solidFill>
                  </a:tcPr>
                </a:tc>
                <a:tc>
                  <a:txBody>
                    <a:bodyPr/>
                    <a:lstStyle/>
                    <a:p>
                      <a:pPr algn="ctr"/>
                      <a:r>
                        <a:rPr lang="en-US" sz="1200" dirty="0">
                          <a:latin typeface="Helvetica"/>
                          <a:cs typeface="Helvetica"/>
                        </a:rPr>
                        <a:t>To approve:</a:t>
                      </a:r>
                    </a:p>
                    <a:p>
                      <a:pPr algn="ctr"/>
                      <a:r>
                        <a:rPr lang="en-US" sz="1200" dirty="0">
                          <a:latin typeface="Helvetica"/>
                          <a:cs typeface="Helvetica"/>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EF6F"/>
                    </a:solidFill>
                  </a:tcPr>
                </a:tc>
                <a:tc>
                  <a:txBody>
                    <a:bodyPr/>
                    <a:lstStyle/>
                    <a:p>
                      <a:pPr algn="ctr"/>
                      <a:r>
                        <a:rPr lang="en-US" sz="1200" dirty="0">
                          <a:latin typeface="Helvetica"/>
                          <a:cs typeface="Helvetica"/>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EF6F"/>
                    </a:solidFill>
                  </a:tcPr>
                </a:tc>
                <a:tc>
                  <a:txBody>
                    <a:bodyPr/>
                    <a:lstStyle/>
                    <a:p>
                      <a:pPr algn="ctr"/>
                      <a:r>
                        <a:rPr lang="en-US" sz="1200" dirty="0">
                          <a:latin typeface="Helvetica"/>
                          <a:cs typeface="Helvetica"/>
                        </a:rPr>
                        <a:t>M/D/Y</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6"/>
                  </a:ext>
                </a:extLst>
              </a:tr>
              <a:tr h="611160">
                <a:tc>
                  <a:txBody>
                    <a:bodyPr/>
                    <a:lstStyle/>
                    <a:p>
                      <a:pPr algn="ctr"/>
                      <a:r>
                        <a:rPr lang="en-US" sz="1200" dirty="0">
                          <a:latin typeface="Helvetica"/>
                          <a:cs typeface="Helvetica"/>
                        </a:rPr>
                        <a:t>TBD Intern</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Designer</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$N</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(small to none)</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X</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latin typeface="Helvetica"/>
                          <a:cs typeface="Helvetica"/>
                        </a:rPr>
                        <a:t>M/D/Y</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grpSp>
        <p:nvGrpSpPr>
          <p:cNvPr id="19" name="Group 18"/>
          <p:cNvGrpSpPr/>
          <p:nvPr/>
        </p:nvGrpSpPr>
        <p:grpSpPr>
          <a:xfrm>
            <a:off x="8235843" y="3455139"/>
            <a:ext cx="3298615" cy="2812095"/>
            <a:chOff x="5900131" y="4748123"/>
            <a:chExt cx="2478298" cy="1920698"/>
          </a:xfrm>
        </p:grpSpPr>
        <p:sp>
          <p:nvSpPr>
            <p:cNvPr id="21" name="Folded Corner 20"/>
            <p:cNvSpPr/>
            <p:nvPr/>
          </p:nvSpPr>
          <p:spPr>
            <a:xfrm flipH="1">
              <a:off x="5900131" y="4748123"/>
              <a:ext cx="2478298" cy="1920698"/>
            </a:xfrm>
            <a:prstGeom prst="foldedCorner">
              <a:avLst/>
            </a:prstGeom>
            <a:solidFill>
              <a:srgbClr val="FFEF6F"/>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latin typeface="Arial"/>
                <a:cs typeface="Arial"/>
              </a:endParaRPr>
            </a:p>
          </p:txBody>
        </p:sp>
        <p:sp>
          <p:nvSpPr>
            <p:cNvPr id="23" name="Rectangle 22"/>
            <p:cNvSpPr/>
            <p:nvPr/>
          </p:nvSpPr>
          <p:spPr>
            <a:xfrm>
              <a:off x="5941344" y="4798225"/>
              <a:ext cx="2408438" cy="1072098"/>
            </a:xfrm>
            <a:prstGeom prst="rect">
              <a:avLst/>
            </a:prstGeom>
          </p:spPr>
          <p:txBody>
            <a:bodyPr wrap="square">
              <a:spAutoFit/>
            </a:bodyPr>
            <a:lstStyle/>
            <a:p>
              <a:r>
                <a:rPr lang="en-US" sz="1200" dirty="0">
                  <a:solidFill>
                    <a:srgbClr val="414141"/>
                  </a:solidFill>
                  <a:latin typeface="Arial"/>
                  <a:cs typeface="Arial"/>
                </a:rPr>
                <a:t>Typically, the board directors (and your first few employees) think about equity percentages. As you grow, however, compensation starts to reference share counts. After all, at the seed stage, the dollar amount is less meaningful than the percentages, which reverse at a later-stage startup earning revenue.</a:t>
              </a:r>
            </a:p>
          </p:txBody>
        </p:sp>
      </p:grpSp>
      <p:sp>
        <p:nvSpPr>
          <p:cNvPr id="5" name="TextBox 4"/>
          <p:cNvSpPr txBox="1"/>
          <p:nvPr/>
        </p:nvSpPr>
        <p:spPr>
          <a:xfrm>
            <a:off x="10270067" y="3784600"/>
            <a:ext cx="184666" cy="369332"/>
          </a:xfrm>
          <a:prstGeom prst="rect">
            <a:avLst/>
          </a:prstGeom>
          <a:noFill/>
        </p:spPr>
        <p:txBody>
          <a:bodyPr wrap="none" rtlCol="0">
            <a:spAutoFit/>
          </a:bodyPr>
          <a:lstStyle/>
          <a:p>
            <a:endParaRPr lang="en-US" dirty="0">
              <a:latin typeface="Arial"/>
              <a:cs typeface="Arial"/>
            </a:endParaRPr>
          </a:p>
        </p:txBody>
      </p:sp>
    </p:spTree>
    <p:extLst>
      <p:ext uri="{BB962C8B-B14F-4D97-AF65-F5344CB8AC3E}">
        <p14:creationId xmlns:p14="http://schemas.microsoft.com/office/powerpoint/2010/main" val="21172625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6" name="Rectangle 5"/>
          <p:cNvSpPr/>
          <p:nvPr/>
        </p:nvSpPr>
        <p:spPr>
          <a:xfrm>
            <a:off x="0" y="6233582"/>
            <a:ext cx="9144000" cy="624417"/>
          </a:xfrm>
          <a:prstGeom prst="rect">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rgbClr val="000000"/>
                </a:solidFill>
                <a:latin typeface="Arial"/>
                <a:cs typeface="Arial"/>
              </a:rPr>
              <a:t>BRAND COLOR BAR</a:t>
            </a:r>
          </a:p>
        </p:txBody>
      </p:sp>
      <p:sp>
        <p:nvSpPr>
          <p:cNvPr id="15" name="Title 3"/>
          <p:cNvSpPr txBox="1">
            <a:spLocks/>
          </p:cNvSpPr>
          <p:nvPr/>
        </p:nvSpPr>
        <p:spPr>
          <a:xfrm>
            <a:off x="511527" y="1875361"/>
            <a:ext cx="8120946" cy="1051687"/>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pPr algn="ctr"/>
            <a:r>
              <a:rPr lang="en-US" sz="5600" b="0" dirty="0">
                <a:solidFill>
                  <a:schemeClr val="tx1"/>
                </a:solidFill>
                <a:latin typeface="Arial"/>
                <a:cs typeface="Arial"/>
              </a:rPr>
              <a:t>Current Priorities</a:t>
            </a:r>
          </a:p>
        </p:txBody>
      </p:sp>
    </p:spTree>
    <p:extLst>
      <p:ext uri="{BB962C8B-B14F-4D97-AF65-F5344CB8AC3E}">
        <p14:creationId xmlns:p14="http://schemas.microsoft.com/office/powerpoint/2010/main" val="3998040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anual Input 13"/>
          <p:cNvSpPr/>
          <p:nvPr/>
        </p:nvSpPr>
        <p:spPr>
          <a:xfrm rot="10800000">
            <a:off x="-7" y="0"/>
            <a:ext cx="9144006" cy="1606932"/>
          </a:xfrm>
          <a:prstGeom prst="flowChartManualInput">
            <a:avLst/>
          </a:prstGeom>
          <a:solidFill>
            <a:srgbClr val="25459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TextBox 6"/>
          <p:cNvSpPr txBox="1"/>
          <p:nvPr/>
        </p:nvSpPr>
        <p:spPr>
          <a:xfrm>
            <a:off x="480023" y="1803244"/>
            <a:ext cx="8183954" cy="4062651"/>
          </a:xfrm>
          <a:prstGeom prst="rect">
            <a:avLst/>
          </a:prstGeom>
          <a:noFill/>
        </p:spPr>
        <p:txBody>
          <a:bodyPr wrap="square" rtlCol="0">
            <a:spAutoFit/>
          </a:bodyPr>
          <a:lstStyle/>
          <a:p>
            <a:pPr algn="ctr"/>
            <a:r>
              <a:rPr lang="en-US" sz="2500" dirty="0">
                <a:solidFill>
                  <a:srgbClr val="25459D"/>
                </a:solidFill>
                <a:latin typeface="Arial Black"/>
                <a:cs typeface="Arial Black"/>
              </a:rPr>
              <a:t>SAVE TIME, COMMUNICATE BETTER,</a:t>
            </a:r>
          </a:p>
          <a:p>
            <a:pPr algn="ctr"/>
            <a:r>
              <a:rPr lang="en-US" sz="2500" dirty="0">
                <a:solidFill>
                  <a:srgbClr val="25459D"/>
                </a:solidFill>
                <a:latin typeface="Arial Black"/>
                <a:cs typeface="Arial Black"/>
              </a:rPr>
              <a:t>GET MORE DONE WITH YOUR BOARD.</a:t>
            </a:r>
          </a:p>
          <a:p>
            <a:endParaRPr lang="en-US" dirty="0">
              <a:solidFill>
                <a:srgbClr val="989898"/>
              </a:solidFill>
              <a:latin typeface="Montserrat Semi Bold" panose="00000700000000000000" pitchFamily="50" charset="0"/>
            </a:endParaRPr>
          </a:p>
          <a:p>
            <a:endParaRPr lang="en-US" dirty="0">
              <a:solidFill>
                <a:srgbClr val="989898"/>
              </a:solidFill>
              <a:latin typeface="Montserrat Semi Bold" panose="00000700000000000000" pitchFamily="50" charset="0"/>
            </a:endParaRPr>
          </a:p>
          <a:p>
            <a:r>
              <a:rPr lang="en-US" dirty="0">
                <a:solidFill>
                  <a:schemeClr val="tx1">
                    <a:lumMod val="75000"/>
                    <a:lumOff val="25000"/>
                  </a:schemeClr>
                </a:solidFill>
                <a:latin typeface="Arial"/>
                <a:cs typeface="Arial"/>
              </a:rPr>
              <a:t>The Use Case: Seed-Stage Board Meetings</a:t>
            </a:r>
            <a:endParaRPr lang="en-US" b="1" dirty="0">
              <a:solidFill>
                <a:schemeClr val="tx1">
                  <a:lumMod val="75000"/>
                  <a:lumOff val="25000"/>
                </a:schemeClr>
              </a:solidFill>
              <a:latin typeface="Arial"/>
              <a:cs typeface="Arial"/>
            </a:endParaRPr>
          </a:p>
          <a:p>
            <a:r>
              <a:rPr lang="en-US" b="1" dirty="0">
                <a:solidFill>
                  <a:schemeClr val="tx1">
                    <a:lumMod val="75000"/>
                    <a:lumOff val="25000"/>
                  </a:schemeClr>
                </a:solidFill>
                <a:latin typeface="Arial"/>
                <a:cs typeface="Arial"/>
              </a:rPr>
              <a:t>These are intended for use at the seed stage, when there’s little data, few or no design resources, and no history with your board directors.</a:t>
            </a:r>
            <a:endParaRPr lang="en-US" dirty="0">
              <a:solidFill>
                <a:schemeClr val="tx1">
                  <a:lumMod val="75000"/>
                  <a:lumOff val="25000"/>
                </a:schemeClr>
              </a:solidFill>
              <a:latin typeface="Arial"/>
              <a:cs typeface="Arial"/>
            </a:endParaRPr>
          </a:p>
          <a:p>
            <a:endParaRPr lang="en-US" dirty="0">
              <a:solidFill>
                <a:schemeClr val="tx1">
                  <a:lumMod val="75000"/>
                  <a:lumOff val="25000"/>
                </a:schemeClr>
              </a:solidFill>
              <a:latin typeface="Arial"/>
              <a:cs typeface="Arial"/>
            </a:endParaRPr>
          </a:p>
          <a:p>
            <a:r>
              <a:rPr lang="en-US" dirty="0">
                <a:solidFill>
                  <a:schemeClr val="tx1">
                    <a:lumMod val="75000"/>
                    <a:lumOff val="25000"/>
                  </a:schemeClr>
                </a:solidFill>
                <a:latin typeface="Arial"/>
                <a:cs typeface="Arial"/>
              </a:rPr>
              <a:t>The Goal: Stepping Up Your Board Game</a:t>
            </a:r>
            <a:endParaRPr lang="en-US" b="1" dirty="0">
              <a:solidFill>
                <a:schemeClr val="tx1">
                  <a:lumMod val="75000"/>
                  <a:lumOff val="25000"/>
                </a:schemeClr>
              </a:solidFill>
              <a:latin typeface="Arial"/>
              <a:cs typeface="Arial"/>
            </a:endParaRPr>
          </a:p>
          <a:p>
            <a:r>
              <a:rPr lang="en-US" dirty="0">
                <a:solidFill>
                  <a:schemeClr val="tx1">
                    <a:lumMod val="75000"/>
                    <a:lumOff val="25000"/>
                  </a:schemeClr>
                </a:solidFill>
                <a:latin typeface="Arial"/>
                <a:cs typeface="Arial"/>
              </a:rPr>
              <a:t>Even at the seed stage, we believe it’s important to establish a board cadence. In doing so, you operate more professionally and strategically, you prepare for later stages when boards are required, and you get more from seed investors who can help you and champion your cause.</a:t>
            </a:r>
          </a:p>
        </p:txBody>
      </p:sp>
      <p:sp>
        <p:nvSpPr>
          <p:cNvPr id="22" name="Title 1"/>
          <p:cNvSpPr>
            <a:spLocks noGrp="1"/>
          </p:cNvSpPr>
          <p:nvPr>
            <p:ph type="title"/>
          </p:nvPr>
        </p:nvSpPr>
        <p:spPr>
          <a:xfrm>
            <a:off x="477426" y="1"/>
            <a:ext cx="6219567" cy="1242273"/>
          </a:xfrm>
        </p:spPr>
        <p:txBody>
          <a:bodyPr>
            <a:normAutofit/>
          </a:bodyPr>
          <a:lstStyle/>
          <a:p>
            <a:pPr algn="l"/>
            <a:r>
              <a:rPr lang="en-US" sz="2800" dirty="0">
                <a:solidFill>
                  <a:schemeClr val="bg1"/>
                </a:solidFill>
                <a:latin typeface="Arial"/>
                <a:cs typeface="Arial"/>
              </a:rPr>
              <a:t>HOW TO USE THIS RESOURCE</a:t>
            </a:r>
          </a:p>
        </p:txBody>
      </p:sp>
    </p:spTree>
    <p:extLst>
      <p:ext uri="{BB962C8B-B14F-4D97-AF65-F5344CB8AC3E}">
        <p14:creationId xmlns:p14="http://schemas.microsoft.com/office/powerpoint/2010/main" val="1824727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lowchart: Manual Input 13"/>
          <p:cNvSpPr/>
          <p:nvPr/>
        </p:nvSpPr>
        <p:spPr>
          <a:xfrm rot="10800000">
            <a:off x="-7" y="0"/>
            <a:ext cx="9144006" cy="1606932"/>
          </a:xfrm>
          <a:prstGeom prst="flowChartManualInput">
            <a:avLst/>
          </a:prstGeom>
          <a:solidFill>
            <a:srgbClr val="25459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atin typeface="Arial"/>
              <a:cs typeface="Arial"/>
            </a:endParaRPr>
          </a:p>
        </p:txBody>
      </p:sp>
      <p:sp>
        <p:nvSpPr>
          <p:cNvPr id="30" name="Title 1"/>
          <p:cNvSpPr txBox="1">
            <a:spLocks/>
          </p:cNvSpPr>
          <p:nvPr/>
        </p:nvSpPr>
        <p:spPr>
          <a:xfrm>
            <a:off x="477426" y="1"/>
            <a:ext cx="7707018" cy="124227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a:solidFill>
                  <a:schemeClr val="bg1"/>
                </a:solidFill>
                <a:latin typeface="Arial"/>
                <a:cs typeface="Arial"/>
              </a:rPr>
              <a:t>A NOTE ON CURRENT PRIORITIES</a:t>
            </a:r>
          </a:p>
        </p:txBody>
      </p:sp>
      <p:sp>
        <p:nvSpPr>
          <p:cNvPr id="17" name="TextBox 16"/>
          <p:cNvSpPr txBox="1"/>
          <p:nvPr/>
        </p:nvSpPr>
        <p:spPr>
          <a:xfrm>
            <a:off x="480023" y="1775022"/>
            <a:ext cx="8183954" cy="2554545"/>
          </a:xfrm>
          <a:prstGeom prst="rect">
            <a:avLst/>
          </a:prstGeom>
          <a:noFill/>
        </p:spPr>
        <p:txBody>
          <a:bodyPr wrap="square" rtlCol="0">
            <a:spAutoFit/>
          </a:bodyPr>
          <a:lstStyle/>
          <a:p>
            <a:r>
              <a:rPr lang="en-US" sz="1600" dirty="0">
                <a:solidFill>
                  <a:schemeClr val="tx1">
                    <a:lumMod val="75000"/>
                    <a:lumOff val="25000"/>
                  </a:schemeClr>
                </a:solidFill>
                <a:latin typeface="Arial"/>
                <a:cs typeface="Arial"/>
              </a:rPr>
              <a:t>Your progress updates will be the most customized to your business. Rather than propose one generic layout, we’re showing three directionally correct layouts, each for a specific scenario:</a:t>
            </a:r>
          </a:p>
          <a:p>
            <a:endParaRPr lang="en-US" sz="1600" dirty="0">
              <a:solidFill>
                <a:schemeClr val="tx1">
                  <a:lumMod val="75000"/>
                  <a:lumOff val="25000"/>
                </a:schemeClr>
              </a:solidFill>
              <a:latin typeface="Arial"/>
              <a:cs typeface="Arial"/>
            </a:endParaRPr>
          </a:p>
          <a:p>
            <a:pPr marL="342900" indent="-342900">
              <a:buFont typeface="+mj-lt"/>
              <a:buAutoNum type="arabicPeriod"/>
            </a:pPr>
            <a:r>
              <a:rPr lang="en-US" sz="1600" dirty="0">
                <a:solidFill>
                  <a:schemeClr val="tx1">
                    <a:lumMod val="75000"/>
                    <a:lumOff val="25000"/>
                  </a:schemeClr>
                </a:solidFill>
                <a:latin typeface="Arial"/>
                <a:cs typeface="Arial"/>
              </a:rPr>
              <a:t>A pre-launch startup.</a:t>
            </a:r>
          </a:p>
          <a:p>
            <a:pPr marL="342900" indent="-342900">
              <a:buFont typeface="+mj-lt"/>
              <a:buAutoNum type="arabicPeriod"/>
            </a:pPr>
            <a:r>
              <a:rPr lang="en-US" sz="1600" dirty="0">
                <a:solidFill>
                  <a:schemeClr val="tx1">
                    <a:lumMod val="75000"/>
                    <a:lumOff val="25000"/>
                  </a:schemeClr>
                </a:solidFill>
                <a:latin typeface="Arial"/>
                <a:cs typeface="Arial"/>
              </a:rPr>
              <a:t>A post-launch, pre-revenue consumer mobile startup.</a:t>
            </a:r>
          </a:p>
          <a:p>
            <a:pPr marL="342900" indent="-342900">
              <a:buFont typeface="+mj-lt"/>
              <a:buAutoNum type="arabicPeriod"/>
            </a:pPr>
            <a:r>
              <a:rPr lang="en-US" sz="1600" dirty="0">
                <a:solidFill>
                  <a:schemeClr val="tx1">
                    <a:lumMod val="75000"/>
                    <a:lumOff val="25000"/>
                  </a:schemeClr>
                </a:solidFill>
                <a:latin typeface="Arial"/>
                <a:cs typeface="Arial"/>
              </a:rPr>
              <a:t>An early-revenue </a:t>
            </a:r>
            <a:r>
              <a:rPr lang="en-US" sz="1600" dirty="0" err="1">
                <a:solidFill>
                  <a:schemeClr val="tx1">
                    <a:lumMod val="75000"/>
                    <a:lumOff val="25000"/>
                  </a:schemeClr>
                </a:solidFill>
                <a:latin typeface="Arial"/>
                <a:cs typeface="Arial"/>
              </a:rPr>
              <a:t>SaaS</a:t>
            </a:r>
            <a:r>
              <a:rPr lang="en-US" sz="1600" dirty="0">
                <a:solidFill>
                  <a:schemeClr val="tx1">
                    <a:lumMod val="75000"/>
                    <a:lumOff val="25000"/>
                  </a:schemeClr>
                </a:solidFill>
                <a:latin typeface="Arial"/>
                <a:cs typeface="Arial"/>
              </a:rPr>
              <a:t> startup.</a:t>
            </a:r>
          </a:p>
          <a:p>
            <a:endParaRPr lang="en-US" sz="1600" dirty="0">
              <a:solidFill>
                <a:schemeClr val="tx1">
                  <a:lumMod val="75000"/>
                  <a:lumOff val="25000"/>
                </a:schemeClr>
              </a:solidFill>
              <a:latin typeface="Arial"/>
              <a:cs typeface="Arial"/>
            </a:endParaRPr>
          </a:p>
          <a:p>
            <a:pPr marL="285750" indent="-285750">
              <a:buFont typeface="Wingdings" charset="2"/>
              <a:buChar char="q"/>
            </a:pPr>
            <a:r>
              <a:rPr lang="en-US" sz="1600" dirty="0">
                <a:solidFill>
                  <a:schemeClr val="tx1">
                    <a:lumMod val="75000"/>
                    <a:lumOff val="25000"/>
                  </a:schemeClr>
                </a:solidFill>
                <a:latin typeface="Arial"/>
                <a:cs typeface="Arial"/>
              </a:rPr>
              <a:t>These slides might be mainly text, mainly graphs, or a combination.</a:t>
            </a:r>
          </a:p>
          <a:p>
            <a:pPr marL="285750" indent="-285750">
              <a:buFont typeface="Wingdings" charset="2"/>
              <a:buChar char="q"/>
            </a:pPr>
            <a:r>
              <a:rPr lang="en-US" sz="1600" dirty="0">
                <a:solidFill>
                  <a:schemeClr val="tx1">
                    <a:lumMod val="75000"/>
                    <a:lumOff val="25000"/>
                  </a:schemeClr>
                </a:solidFill>
                <a:latin typeface="Arial"/>
                <a:cs typeface="Arial"/>
              </a:rPr>
              <a:t>They also might be broken up across multiple slides.</a:t>
            </a:r>
          </a:p>
        </p:txBody>
      </p:sp>
      <p:grpSp>
        <p:nvGrpSpPr>
          <p:cNvPr id="5" name="Group 4"/>
          <p:cNvGrpSpPr/>
          <p:nvPr/>
        </p:nvGrpSpPr>
        <p:grpSpPr>
          <a:xfrm>
            <a:off x="364542" y="6162509"/>
            <a:ext cx="8414917" cy="400110"/>
            <a:chOff x="310444" y="6162509"/>
            <a:chExt cx="8414917" cy="400110"/>
          </a:xfrm>
        </p:grpSpPr>
        <p:sp>
          <p:nvSpPr>
            <p:cNvPr id="2" name="Rectangle 1"/>
            <p:cNvSpPr/>
            <p:nvPr/>
          </p:nvSpPr>
          <p:spPr>
            <a:xfrm>
              <a:off x="3200875" y="6162509"/>
              <a:ext cx="2759615" cy="400110"/>
            </a:xfrm>
            <a:prstGeom prst="rect">
              <a:avLst/>
            </a:prstGeom>
          </p:spPr>
          <p:txBody>
            <a:bodyPr wrap="none">
              <a:spAutoFit/>
            </a:bodyPr>
            <a:lstStyle/>
            <a:p>
              <a:r>
                <a:rPr lang="en-US" sz="2000" dirty="0">
                  <a:solidFill>
                    <a:srgbClr val="FF0000"/>
                  </a:solidFill>
                  <a:latin typeface="Arial"/>
                  <a:cs typeface="Arial"/>
                </a:rPr>
                <a:t>REMOVE THIS SLIDE</a:t>
              </a:r>
              <a:endParaRPr lang="en-US" sz="2000" dirty="0">
                <a:latin typeface="Arial"/>
                <a:cs typeface="Arial"/>
              </a:endParaRPr>
            </a:p>
          </p:txBody>
        </p:sp>
        <p:cxnSp>
          <p:nvCxnSpPr>
            <p:cNvPr id="4" name="Straight Connector 3"/>
            <p:cNvCxnSpPr/>
            <p:nvPr/>
          </p:nvCxnSpPr>
          <p:spPr>
            <a:xfrm>
              <a:off x="310444" y="6387165"/>
              <a:ext cx="2836334" cy="0"/>
            </a:xfrm>
            <a:prstGeom prst="line">
              <a:avLst/>
            </a:prstGeom>
            <a:ln w="76200"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5889027" y="6387165"/>
              <a:ext cx="2836334" cy="0"/>
            </a:xfrm>
            <a:prstGeom prst="line">
              <a:avLst/>
            </a:prstGeom>
            <a:ln w="76200"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sp>
        <p:nvSpPr>
          <p:cNvPr id="3" name="Rectangle 2"/>
          <p:cNvSpPr/>
          <p:nvPr/>
        </p:nvSpPr>
        <p:spPr>
          <a:xfrm>
            <a:off x="1880810" y="4718240"/>
            <a:ext cx="5382381" cy="98961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600" dirty="0">
                <a:latin typeface="Arial"/>
                <a:cs typeface="Arial"/>
              </a:rPr>
              <a:t>The Following Slides Are Illustrative Only</a:t>
            </a:r>
          </a:p>
        </p:txBody>
      </p:sp>
    </p:spTree>
    <p:extLst>
      <p:ext uri="{BB962C8B-B14F-4D97-AF65-F5344CB8AC3E}">
        <p14:creationId xmlns:p14="http://schemas.microsoft.com/office/powerpoint/2010/main" val="1515183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364542" y="6162509"/>
            <a:ext cx="8414917" cy="400110"/>
            <a:chOff x="310444" y="6162509"/>
            <a:chExt cx="8414917" cy="400110"/>
          </a:xfrm>
        </p:grpSpPr>
        <p:sp>
          <p:nvSpPr>
            <p:cNvPr id="2" name="Rectangle 1"/>
            <p:cNvSpPr/>
            <p:nvPr/>
          </p:nvSpPr>
          <p:spPr>
            <a:xfrm>
              <a:off x="3150076" y="6162509"/>
              <a:ext cx="2759615" cy="400110"/>
            </a:xfrm>
            <a:prstGeom prst="rect">
              <a:avLst/>
            </a:prstGeom>
          </p:spPr>
          <p:txBody>
            <a:bodyPr wrap="none">
              <a:spAutoFit/>
            </a:bodyPr>
            <a:lstStyle/>
            <a:p>
              <a:r>
                <a:rPr lang="en-US" sz="2000" dirty="0">
                  <a:solidFill>
                    <a:srgbClr val="FF0000"/>
                  </a:solidFill>
                  <a:latin typeface="Arial"/>
                  <a:cs typeface="Arial"/>
                </a:rPr>
                <a:t>REMOVE THIS SLIDE</a:t>
              </a:r>
              <a:endParaRPr lang="en-US" sz="2000" dirty="0">
                <a:latin typeface="Arial"/>
                <a:cs typeface="Arial"/>
              </a:endParaRPr>
            </a:p>
          </p:txBody>
        </p:sp>
        <p:cxnSp>
          <p:nvCxnSpPr>
            <p:cNvPr id="4" name="Straight Connector 3"/>
            <p:cNvCxnSpPr/>
            <p:nvPr/>
          </p:nvCxnSpPr>
          <p:spPr>
            <a:xfrm>
              <a:off x="310444" y="6387165"/>
              <a:ext cx="2836334" cy="0"/>
            </a:xfrm>
            <a:prstGeom prst="line">
              <a:avLst/>
            </a:prstGeom>
            <a:ln w="76200"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5889027" y="6387165"/>
              <a:ext cx="2836334" cy="0"/>
            </a:xfrm>
            <a:prstGeom prst="line">
              <a:avLst/>
            </a:prstGeom>
            <a:ln w="76200"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sp>
        <p:nvSpPr>
          <p:cNvPr id="3" name="Rectangle 2"/>
          <p:cNvSpPr/>
          <p:nvPr/>
        </p:nvSpPr>
        <p:spPr>
          <a:xfrm>
            <a:off x="1880810" y="2009343"/>
            <a:ext cx="5382381" cy="81785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600" dirty="0">
                <a:latin typeface="Arial"/>
                <a:cs typeface="Arial"/>
              </a:rPr>
              <a:t>PRE-LAUNCH EXAMPLE</a:t>
            </a:r>
          </a:p>
        </p:txBody>
      </p:sp>
    </p:spTree>
    <p:extLst>
      <p:ext uri="{BB962C8B-B14F-4D97-AF65-F5344CB8AC3E}">
        <p14:creationId xmlns:p14="http://schemas.microsoft.com/office/powerpoint/2010/main" val="30038820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a:effectLst/>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b="0" dirty="0">
                <a:solidFill>
                  <a:schemeClr val="tx1"/>
                </a:solidFill>
                <a:latin typeface="Arial"/>
                <a:cs typeface="Arial"/>
              </a:rPr>
              <a:t>Product Roadmap</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grpSp>
        <p:nvGrpSpPr>
          <p:cNvPr id="65" name="Group 64"/>
          <p:cNvGrpSpPr/>
          <p:nvPr/>
        </p:nvGrpSpPr>
        <p:grpSpPr>
          <a:xfrm>
            <a:off x="1134469" y="1593503"/>
            <a:ext cx="7861039" cy="4229304"/>
            <a:chOff x="508000" y="1625022"/>
            <a:chExt cx="8383590" cy="4510441"/>
          </a:xfrm>
        </p:grpSpPr>
        <p:cxnSp>
          <p:nvCxnSpPr>
            <p:cNvPr id="20" name="Straight Arrow Connector 19"/>
            <p:cNvCxnSpPr/>
            <p:nvPr/>
          </p:nvCxnSpPr>
          <p:spPr>
            <a:xfrm>
              <a:off x="677333" y="5827566"/>
              <a:ext cx="7958667" cy="0"/>
            </a:xfrm>
            <a:prstGeom prst="straightConnector1">
              <a:avLst/>
            </a:prstGeom>
            <a:ln w="38100" cmpd="sng">
              <a:solidFill>
                <a:srgbClr val="3A93B7"/>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677333" y="1625023"/>
              <a:ext cx="7958667" cy="0"/>
            </a:xfrm>
            <a:prstGeom prst="line">
              <a:avLst/>
            </a:prstGeom>
            <a:ln w="3175" cmpd="sng">
              <a:solidFill>
                <a:srgbClr val="3A93B7"/>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677333" y="3002781"/>
              <a:ext cx="7958667" cy="0"/>
            </a:xfrm>
            <a:prstGeom prst="line">
              <a:avLst/>
            </a:prstGeom>
            <a:ln w="3175" cmpd="sng">
              <a:solidFill>
                <a:srgbClr val="3A93B7"/>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677333" y="4380539"/>
              <a:ext cx="7958667" cy="0"/>
            </a:xfrm>
            <a:prstGeom prst="line">
              <a:avLst/>
            </a:prstGeom>
            <a:ln w="3175" cmpd="sng">
              <a:solidFill>
                <a:srgbClr val="3A93B7"/>
              </a:solidFill>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508000" y="5840051"/>
              <a:ext cx="1377760" cy="295412"/>
            </a:xfrm>
            <a:prstGeom prst="rect">
              <a:avLst/>
            </a:prstGeom>
            <a:noFill/>
            <a:effectLst/>
          </p:spPr>
          <p:txBody>
            <a:bodyPr wrap="square" rtlCol="0">
              <a:spAutoFit/>
            </a:bodyPr>
            <a:lstStyle/>
            <a:p>
              <a:pPr algn="ctr"/>
              <a:r>
                <a:rPr lang="en-US" sz="1200" dirty="0">
                  <a:latin typeface="Arial"/>
                  <a:cs typeface="Arial"/>
                </a:rPr>
                <a:t>May</a:t>
              </a:r>
            </a:p>
          </p:txBody>
        </p:sp>
        <p:sp>
          <p:nvSpPr>
            <p:cNvPr id="28" name="TextBox 27"/>
            <p:cNvSpPr txBox="1"/>
            <p:nvPr/>
          </p:nvSpPr>
          <p:spPr>
            <a:xfrm>
              <a:off x="1909166" y="5840051"/>
              <a:ext cx="1377760" cy="295412"/>
            </a:xfrm>
            <a:prstGeom prst="rect">
              <a:avLst/>
            </a:prstGeom>
            <a:noFill/>
            <a:effectLst/>
          </p:spPr>
          <p:txBody>
            <a:bodyPr wrap="square" rtlCol="0">
              <a:spAutoFit/>
            </a:bodyPr>
            <a:lstStyle/>
            <a:p>
              <a:pPr algn="ctr"/>
              <a:r>
                <a:rPr lang="en-US" sz="1200" dirty="0">
                  <a:latin typeface="Arial"/>
                  <a:cs typeface="Arial"/>
                </a:rPr>
                <a:t>June</a:t>
              </a:r>
            </a:p>
          </p:txBody>
        </p:sp>
        <p:sp>
          <p:nvSpPr>
            <p:cNvPr id="29" name="TextBox 28"/>
            <p:cNvSpPr txBox="1"/>
            <p:nvPr/>
          </p:nvSpPr>
          <p:spPr>
            <a:xfrm>
              <a:off x="3310332" y="5840051"/>
              <a:ext cx="1377760" cy="295412"/>
            </a:xfrm>
            <a:prstGeom prst="rect">
              <a:avLst/>
            </a:prstGeom>
            <a:noFill/>
            <a:effectLst/>
          </p:spPr>
          <p:txBody>
            <a:bodyPr wrap="square" rtlCol="0">
              <a:spAutoFit/>
            </a:bodyPr>
            <a:lstStyle/>
            <a:p>
              <a:pPr algn="ctr"/>
              <a:r>
                <a:rPr lang="en-US" sz="1200" dirty="0">
                  <a:latin typeface="Arial"/>
                  <a:cs typeface="Arial"/>
                </a:rPr>
                <a:t>July</a:t>
              </a:r>
            </a:p>
          </p:txBody>
        </p:sp>
        <p:sp>
          <p:nvSpPr>
            <p:cNvPr id="30" name="TextBox 29"/>
            <p:cNvSpPr txBox="1"/>
            <p:nvPr/>
          </p:nvSpPr>
          <p:spPr>
            <a:xfrm>
              <a:off x="4711498" y="5840051"/>
              <a:ext cx="1377760" cy="295412"/>
            </a:xfrm>
            <a:prstGeom prst="rect">
              <a:avLst/>
            </a:prstGeom>
            <a:noFill/>
            <a:effectLst/>
          </p:spPr>
          <p:txBody>
            <a:bodyPr wrap="square" rtlCol="0">
              <a:spAutoFit/>
            </a:bodyPr>
            <a:lstStyle/>
            <a:p>
              <a:pPr algn="ctr"/>
              <a:r>
                <a:rPr lang="en-US" sz="1200" dirty="0">
                  <a:latin typeface="Arial"/>
                  <a:cs typeface="Arial"/>
                </a:rPr>
                <a:t>Aug</a:t>
              </a:r>
            </a:p>
          </p:txBody>
        </p:sp>
        <p:sp>
          <p:nvSpPr>
            <p:cNvPr id="31" name="TextBox 30"/>
            <p:cNvSpPr txBox="1"/>
            <p:nvPr/>
          </p:nvSpPr>
          <p:spPr>
            <a:xfrm>
              <a:off x="6112664" y="5840051"/>
              <a:ext cx="1377760" cy="295412"/>
            </a:xfrm>
            <a:prstGeom prst="rect">
              <a:avLst/>
            </a:prstGeom>
            <a:noFill/>
            <a:effectLst/>
          </p:spPr>
          <p:txBody>
            <a:bodyPr wrap="square" rtlCol="0">
              <a:spAutoFit/>
            </a:bodyPr>
            <a:lstStyle/>
            <a:p>
              <a:pPr algn="ctr"/>
              <a:r>
                <a:rPr lang="en-US" sz="1200" dirty="0">
                  <a:latin typeface="Arial"/>
                  <a:cs typeface="Arial"/>
                </a:rPr>
                <a:t>Sept</a:t>
              </a:r>
            </a:p>
          </p:txBody>
        </p:sp>
        <p:sp>
          <p:nvSpPr>
            <p:cNvPr id="32" name="TextBox 31"/>
            <p:cNvSpPr txBox="1"/>
            <p:nvPr/>
          </p:nvSpPr>
          <p:spPr>
            <a:xfrm>
              <a:off x="7513830" y="5840051"/>
              <a:ext cx="1377760" cy="295412"/>
            </a:xfrm>
            <a:prstGeom prst="rect">
              <a:avLst/>
            </a:prstGeom>
            <a:noFill/>
            <a:effectLst/>
          </p:spPr>
          <p:txBody>
            <a:bodyPr wrap="square" rtlCol="0">
              <a:spAutoFit/>
            </a:bodyPr>
            <a:lstStyle/>
            <a:p>
              <a:pPr algn="ctr"/>
              <a:r>
                <a:rPr lang="en-US" sz="1200" dirty="0">
                  <a:latin typeface="Arial"/>
                  <a:cs typeface="Arial"/>
                </a:rPr>
                <a:t>Oct</a:t>
              </a:r>
            </a:p>
          </p:txBody>
        </p:sp>
        <p:cxnSp>
          <p:nvCxnSpPr>
            <p:cNvPr id="33" name="Straight Connector 32"/>
            <p:cNvCxnSpPr/>
            <p:nvPr/>
          </p:nvCxnSpPr>
          <p:spPr>
            <a:xfrm>
              <a:off x="1882546" y="1625023"/>
              <a:ext cx="26620" cy="4202543"/>
            </a:xfrm>
            <a:prstGeom prst="line">
              <a:avLst/>
            </a:prstGeom>
            <a:ln w="3175" cmpd="sng">
              <a:solidFill>
                <a:schemeClr val="bg1">
                  <a:lumMod val="65000"/>
                </a:scheme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3310332" y="1625022"/>
              <a:ext cx="3" cy="4202544"/>
            </a:xfrm>
            <a:prstGeom prst="line">
              <a:avLst/>
            </a:prstGeom>
            <a:ln w="3175" cmpd="sng">
              <a:solidFill>
                <a:schemeClr val="bg1">
                  <a:lumMod val="65000"/>
                </a:scheme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4711498" y="1668770"/>
              <a:ext cx="3" cy="4089526"/>
            </a:xfrm>
            <a:prstGeom prst="line">
              <a:avLst/>
            </a:prstGeom>
            <a:ln w="3175" cmpd="sng">
              <a:solidFill>
                <a:schemeClr val="bg1">
                  <a:lumMod val="65000"/>
                </a:scheme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6089255" y="1625022"/>
              <a:ext cx="0" cy="4202544"/>
            </a:xfrm>
            <a:prstGeom prst="line">
              <a:avLst/>
            </a:prstGeom>
            <a:ln w="3175" cmpd="sng">
              <a:solidFill>
                <a:schemeClr val="bg1">
                  <a:lumMod val="65000"/>
                </a:scheme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7513830" y="1625023"/>
              <a:ext cx="11146" cy="4202543"/>
            </a:xfrm>
            <a:prstGeom prst="line">
              <a:avLst/>
            </a:prstGeom>
            <a:ln w="3175" cmpd="sng">
              <a:solidFill>
                <a:schemeClr val="bg1">
                  <a:lumMod val="65000"/>
                </a:schemeClr>
              </a:solidFill>
              <a:prstDash val="dash"/>
            </a:ln>
            <a:effectLst/>
          </p:spPr>
          <p:style>
            <a:lnRef idx="2">
              <a:schemeClr val="accent1"/>
            </a:lnRef>
            <a:fillRef idx="0">
              <a:schemeClr val="accent1"/>
            </a:fillRef>
            <a:effectRef idx="1">
              <a:schemeClr val="accent1"/>
            </a:effectRef>
            <a:fontRef idx="minor">
              <a:schemeClr val="tx1"/>
            </a:fontRef>
          </p:style>
        </p:cxnSp>
        <p:sp>
          <p:nvSpPr>
            <p:cNvPr id="38" name="Rectangle 37"/>
            <p:cNvSpPr/>
            <p:nvPr/>
          </p:nvSpPr>
          <p:spPr>
            <a:xfrm>
              <a:off x="3333426" y="2238702"/>
              <a:ext cx="1378075" cy="349841"/>
            </a:xfrm>
            <a:prstGeom prst="rect">
              <a:avLst/>
            </a:prstGeom>
            <a:solidFill>
              <a:srgbClr val="C0504D"/>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chemeClr val="bg1"/>
                  </a:solidFill>
                  <a:latin typeface="Arial"/>
                  <a:cs typeface="Arial"/>
                </a:rPr>
                <a:t>Description</a:t>
              </a:r>
            </a:p>
          </p:txBody>
        </p:sp>
        <p:sp>
          <p:nvSpPr>
            <p:cNvPr id="39" name="Rectangle 38"/>
            <p:cNvSpPr/>
            <p:nvPr/>
          </p:nvSpPr>
          <p:spPr>
            <a:xfrm>
              <a:off x="6821341" y="2238702"/>
              <a:ext cx="1814659" cy="349841"/>
            </a:xfrm>
            <a:prstGeom prst="rect">
              <a:avLst/>
            </a:prstGeom>
            <a:solidFill>
              <a:srgbClr val="C0504D"/>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chemeClr val="bg1"/>
                  </a:solidFill>
                  <a:latin typeface="Arial"/>
                  <a:cs typeface="Arial"/>
                </a:rPr>
                <a:t>Description</a:t>
              </a:r>
            </a:p>
          </p:txBody>
        </p:sp>
        <p:sp>
          <p:nvSpPr>
            <p:cNvPr id="40" name="Rectangle 39"/>
            <p:cNvSpPr/>
            <p:nvPr/>
          </p:nvSpPr>
          <p:spPr>
            <a:xfrm>
              <a:off x="689199" y="3137744"/>
              <a:ext cx="1219968" cy="349841"/>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sp>
          <p:nvSpPr>
            <p:cNvPr id="41" name="Rectangle 40"/>
            <p:cNvSpPr/>
            <p:nvPr/>
          </p:nvSpPr>
          <p:spPr>
            <a:xfrm>
              <a:off x="1896750" y="3855758"/>
              <a:ext cx="1262621" cy="349841"/>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sp>
          <p:nvSpPr>
            <p:cNvPr id="42" name="Rectangle 41"/>
            <p:cNvSpPr/>
            <p:nvPr/>
          </p:nvSpPr>
          <p:spPr>
            <a:xfrm>
              <a:off x="3979415" y="3178269"/>
              <a:ext cx="2109840" cy="349841"/>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sp>
          <p:nvSpPr>
            <p:cNvPr id="43" name="Rectangle 42"/>
            <p:cNvSpPr/>
            <p:nvPr/>
          </p:nvSpPr>
          <p:spPr>
            <a:xfrm>
              <a:off x="4711501" y="3855758"/>
              <a:ext cx="2109840" cy="349841"/>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sp>
          <p:nvSpPr>
            <p:cNvPr id="45" name="Rectangle 44"/>
            <p:cNvSpPr/>
            <p:nvPr/>
          </p:nvSpPr>
          <p:spPr>
            <a:xfrm>
              <a:off x="3333426" y="4868360"/>
              <a:ext cx="2317394" cy="349841"/>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sp>
          <p:nvSpPr>
            <p:cNvPr id="48" name="Rectangle 47"/>
            <p:cNvSpPr/>
            <p:nvPr/>
          </p:nvSpPr>
          <p:spPr>
            <a:xfrm>
              <a:off x="6112664" y="4869505"/>
              <a:ext cx="2523336" cy="349841"/>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sp>
          <p:nvSpPr>
            <p:cNvPr id="51" name="Rectangle 50"/>
            <p:cNvSpPr/>
            <p:nvPr/>
          </p:nvSpPr>
          <p:spPr>
            <a:xfrm>
              <a:off x="689198" y="4869505"/>
              <a:ext cx="1219969" cy="349841"/>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pic>
          <p:nvPicPr>
            <p:cNvPr id="49" name="Picture 48"/>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785123" y="2967148"/>
              <a:ext cx="300072" cy="300072"/>
            </a:xfrm>
            <a:prstGeom prst="rect">
              <a:avLst/>
            </a:prstGeom>
            <a:solidFill>
              <a:schemeClr val="bg1"/>
            </a:solidFill>
            <a:effectLst/>
          </p:spPr>
        </p:pic>
        <p:pic>
          <p:nvPicPr>
            <p:cNvPr id="50" name="Picture 49"/>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009335" y="3674400"/>
              <a:ext cx="300072" cy="300072"/>
            </a:xfrm>
            <a:prstGeom prst="rect">
              <a:avLst/>
            </a:prstGeom>
            <a:solidFill>
              <a:schemeClr val="bg1"/>
            </a:solidFill>
            <a:effectLst/>
          </p:spPr>
        </p:pic>
        <p:pic>
          <p:nvPicPr>
            <p:cNvPr id="52" name="Picture 51"/>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785123" y="4672753"/>
              <a:ext cx="300072" cy="300072"/>
            </a:xfrm>
            <a:prstGeom prst="rect">
              <a:avLst/>
            </a:prstGeom>
            <a:solidFill>
              <a:schemeClr val="bg1"/>
            </a:solidFill>
            <a:effectLst/>
          </p:spPr>
        </p:pic>
        <p:sp>
          <p:nvSpPr>
            <p:cNvPr id="44" name="Rectangle 43"/>
            <p:cNvSpPr/>
            <p:nvPr/>
          </p:nvSpPr>
          <p:spPr>
            <a:xfrm>
              <a:off x="1896750" y="1761955"/>
              <a:ext cx="2814747" cy="349841"/>
            </a:xfrm>
            <a:prstGeom prst="rect">
              <a:avLst/>
            </a:prstGeom>
            <a:solidFill>
              <a:srgbClr val="C0504D"/>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chemeClr val="bg1"/>
                  </a:solidFill>
                  <a:latin typeface="Arial"/>
                  <a:cs typeface="Arial"/>
                </a:rPr>
                <a:t>Description</a:t>
              </a:r>
            </a:p>
          </p:txBody>
        </p:sp>
        <p:sp>
          <p:nvSpPr>
            <p:cNvPr id="46" name="Rectangle 45"/>
            <p:cNvSpPr/>
            <p:nvPr/>
          </p:nvSpPr>
          <p:spPr>
            <a:xfrm>
              <a:off x="6076843" y="1761955"/>
              <a:ext cx="2559157" cy="349841"/>
            </a:xfrm>
            <a:prstGeom prst="rect">
              <a:avLst/>
            </a:prstGeom>
            <a:solidFill>
              <a:srgbClr val="C0504D"/>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chemeClr val="bg1"/>
                  </a:solidFill>
                  <a:latin typeface="Arial"/>
                  <a:cs typeface="Arial"/>
                </a:rPr>
                <a:t>Description</a:t>
              </a:r>
            </a:p>
          </p:txBody>
        </p:sp>
        <p:sp>
          <p:nvSpPr>
            <p:cNvPr id="47" name="Rectangle 46"/>
            <p:cNvSpPr/>
            <p:nvPr/>
          </p:nvSpPr>
          <p:spPr>
            <a:xfrm>
              <a:off x="7521212" y="3175991"/>
              <a:ext cx="1262621" cy="349841"/>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sp>
          <p:nvSpPr>
            <p:cNvPr id="53" name="Rectangle 52"/>
            <p:cNvSpPr/>
            <p:nvPr/>
          </p:nvSpPr>
          <p:spPr>
            <a:xfrm>
              <a:off x="7524976" y="3855758"/>
              <a:ext cx="1262621" cy="349841"/>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grpSp>
      <p:sp>
        <p:nvSpPr>
          <p:cNvPr id="66" name="Rectangle 65"/>
          <p:cNvSpPr/>
          <p:nvPr/>
        </p:nvSpPr>
        <p:spPr>
          <a:xfrm>
            <a:off x="214681" y="1570865"/>
            <a:ext cx="934959" cy="685068"/>
          </a:xfrm>
          <a:prstGeom prst="rect">
            <a:avLst/>
          </a:prstGeom>
          <a:solidFill>
            <a:srgbClr val="C0504D"/>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chemeClr val="bg1"/>
                </a:solidFill>
                <a:latin typeface="Arial"/>
                <a:cs typeface="Arial"/>
              </a:rPr>
              <a:t>(Focus 1)</a:t>
            </a:r>
          </a:p>
        </p:txBody>
      </p:sp>
      <p:sp>
        <p:nvSpPr>
          <p:cNvPr id="67" name="Rectangle 66"/>
          <p:cNvSpPr/>
          <p:nvPr/>
        </p:nvSpPr>
        <p:spPr>
          <a:xfrm>
            <a:off x="214679" y="2863343"/>
            <a:ext cx="934959" cy="685068"/>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chemeClr val="bg1"/>
                </a:solidFill>
                <a:latin typeface="Arial"/>
                <a:cs typeface="Arial"/>
              </a:rPr>
              <a:t>(Focus 2)</a:t>
            </a:r>
          </a:p>
        </p:txBody>
      </p:sp>
      <p:sp>
        <p:nvSpPr>
          <p:cNvPr id="68" name="Rectangle 67"/>
          <p:cNvSpPr/>
          <p:nvPr/>
        </p:nvSpPr>
        <p:spPr>
          <a:xfrm>
            <a:off x="214681" y="4154629"/>
            <a:ext cx="934959" cy="685068"/>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chemeClr val="bg1"/>
                </a:solidFill>
                <a:latin typeface="Arial"/>
                <a:cs typeface="Arial"/>
              </a:rPr>
              <a:t>(Focus 3)</a:t>
            </a:r>
          </a:p>
        </p:txBody>
      </p:sp>
      <p:sp>
        <p:nvSpPr>
          <p:cNvPr id="69" name="TextBox 68"/>
          <p:cNvSpPr txBox="1"/>
          <p:nvPr/>
        </p:nvSpPr>
        <p:spPr>
          <a:xfrm>
            <a:off x="457023" y="6051698"/>
            <a:ext cx="8188383" cy="523220"/>
          </a:xfrm>
          <a:prstGeom prst="rect">
            <a:avLst/>
          </a:prstGeom>
          <a:noFill/>
          <a:ln w="12700" cmpd="sng">
            <a:solidFill>
              <a:srgbClr val="25459D"/>
            </a:solidFill>
          </a:ln>
        </p:spPr>
        <p:txBody>
          <a:bodyPr wrap="square" rtlCol="0" anchor="ctr">
            <a:spAutoFit/>
          </a:bodyPr>
          <a:lstStyle/>
          <a:p>
            <a:pPr marL="285750" indent="-285750">
              <a:buFont typeface="Arial"/>
              <a:buChar char="•"/>
            </a:pPr>
            <a:r>
              <a:rPr lang="en-US" sz="1400" dirty="0">
                <a:latin typeface="Arial"/>
                <a:cs typeface="Arial"/>
              </a:rPr>
              <a:t>To demo at the meeting: X update, Y update, Z update</a:t>
            </a:r>
          </a:p>
          <a:p>
            <a:pPr marL="285750" indent="-285750">
              <a:buFont typeface="Arial"/>
              <a:buChar char="•"/>
            </a:pPr>
            <a:r>
              <a:rPr lang="en-US" sz="1400" dirty="0">
                <a:latin typeface="Arial"/>
                <a:cs typeface="Arial"/>
              </a:rPr>
              <a:t>In design/</a:t>
            </a:r>
            <a:r>
              <a:rPr lang="en-US" sz="1400" dirty="0" err="1">
                <a:latin typeface="Arial"/>
                <a:cs typeface="Arial"/>
              </a:rPr>
              <a:t>dev</a:t>
            </a:r>
            <a:r>
              <a:rPr lang="en-US" sz="1400" dirty="0">
                <a:latin typeface="Arial"/>
                <a:cs typeface="Arial"/>
              </a:rPr>
              <a:t> now: A update, B update, C update</a:t>
            </a:r>
          </a:p>
        </p:txBody>
      </p:sp>
    </p:spTree>
    <p:extLst>
      <p:ext uri="{BB962C8B-B14F-4D97-AF65-F5344CB8AC3E}">
        <p14:creationId xmlns:p14="http://schemas.microsoft.com/office/powerpoint/2010/main" val="11338180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b="0" dirty="0">
                <a:solidFill>
                  <a:schemeClr val="tx1"/>
                </a:solidFill>
                <a:latin typeface="Arial"/>
                <a:cs typeface="Arial"/>
              </a:rPr>
              <a:t>User Personas</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
        <p:nvSpPr>
          <p:cNvPr id="12" name="Title 3"/>
          <p:cNvSpPr txBox="1">
            <a:spLocks/>
          </p:cNvSpPr>
          <p:nvPr/>
        </p:nvSpPr>
        <p:spPr>
          <a:xfrm>
            <a:off x="500943" y="1472686"/>
            <a:ext cx="8120946" cy="4670778"/>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2400" b="0" dirty="0">
                <a:solidFill>
                  <a:schemeClr val="tx1"/>
                </a:solidFill>
                <a:latin typeface="Arial"/>
                <a:cs typeface="Arial"/>
              </a:rPr>
              <a:t>Likely Target Customers:</a:t>
            </a: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pPr marL="971550" lvl="1" indent="-514350">
              <a:buFont typeface="Arial"/>
              <a:buChar char="•"/>
            </a:pPr>
            <a:endParaRPr lang="en-US" dirty="0">
              <a:latin typeface="Arial"/>
              <a:cs typeface="Arial"/>
            </a:endParaRPr>
          </a:p>
          <a:p>
            <a:pPr lvl="1"/>
            <a:endParaRPr lang="en-US" dirty="0">
              <a:latin typeface="Arial"/>
              <a:cs typeface="Arial"/>
            </a:endParaRPr>
          </a:p>
        </p:txBody>
      </p:sp>
      <p:grpSp>
        <p:nvGrpSpPr>
          <p:cNvPr id="13" name="Group 12"/>
          <p:cNvGrpSpPr/>
          <p:nvPr/>
        </p:nvGrpSpPr>
        <p:grpSpPr>
          <a:xfrm>
            <a:off x="-2377585" y="1349006"/>
            <a:ext cx="2726128" cy="2112768"/>
            <a:chOff x="5900131" y="4748123"/>
            <a:chExt cx="2478298" cy="1920698"/>
          </a:xfrm>
        </p:grpSpPr>
        <p:sp>
          <p:nvSpPr>
            <p:cNvPr id="15" name="Folded Corner 14"/>
            <p:cNvSpPr/>
            <p:nvPr/>
          </p:nvSpPr>
          <p:spPr>
            <a:xfrm>
              <a:off x="5900131" y="4748123"/>
              <a:ext cx="2478298" cy="1920698"/>
            </a:xfrm>
            <a:prstGeom prst="foldedCorner">
              <a:avLst/>
            </a:prstGeom>
            <a:solidFill>
              <a:srgbClr val="FFEF6F"/>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latin typeface="Arial"/>
                <a:cs typeface="Arial"/>
              </a:endParaRPr>
            </a:p>
          </p:txBody>
        </p:sp>
        <p:sp>
          <p:nvSpPr>
            <p:cNvPr id="17" name="Rectangle 16"/>
            <p:cNvSpPr/>
            <p:nvPr/>
          </p:nvSpPr>
          <p:spPr>
            <a:xfrm>
              <a:off x="5941344" y="4798225"/>
              <a:ext cx="2408438" cy="1091208"/>
            </a:xfrm>
            <a:prstGeom prst="rect">
              <a:avLst/>
            </a:prstGeom>
          </p:spPr>
          <p:txBody>
            <a:bodyPr wrap="square">
              <a:spAutoFit/>
            </a:bodyPr>
            <a:lstStyle/>
            <a:p>
              <a:r>
                <a:rPr lang="en-US" sz="1200" dirty="0">
                  <a:solidFill>
                    <a:srgbClr val="414141"/>
                  </a:solidFill>
                  <a:latin typeface="Arial"/>
                  <a:cs typeface="Arial"/>
                </a:rPr>
                <a:t>Early on, before you have a firm idea of who you’re targeting, you should form a few hypotheses which you then test. Once there’s traction, you can focus more resources on that user.</a:t>
              </a:r>
            </a:p>
          </p:txBody>
        </p:sp>
      </p:grpSp>
      <p:pic>
        <p:nvPicPr>
          <p:cNvPr id="6" name="Picture 5"/>
          <p:cNvPicPr>
            <a:picLocks noChangeAspect="1"/>
          </p:cNvPicPr>
          <p:nvPr/>
        </p:nvPicPr>
        <p:blipFill>
          <a:blip r:embed="rId3"/>
          <a:stretch>
            <a:fillRect/>
          </a:stretch>
        </p:blipFill>
        <p:spPr>
          <a:xfrm>
            <a:off x="6650595" y="2035716"/>
            <a:ext cx="1314196" cy="1109525"/>
          </a:xfrm>
          <a:prstGeom prst="rect">
            <a:avLst/>
          </a:prstGeom>
        </p:spPr>
      </p:pic>
      <p:sp>
        <p:nvSpPr>
          <p:cNvPr id="7" name="TextBox 6"/>
          <p:cNvSpPr txBox="1"/>
          <p:nvPr/>
        </p:nvSpPr>
        <p:spPr>
          <a:xfrm>
            <a:off x="698753" y="3235950"/>
            <a:ext cx="2641732" cy="1200329"/>
          </a:xfrm>
          <a:prstGeom prst="rect">
            <a:avLst/>
          </a:prstGeom>
          <a:noFill/>
        </p:spPr>
        <p:txBody>
          <a:bodyPr wrap="square" rtlCol="0">
            <a:spAutoFit/>
          </a:bodyPr>
          <a:lstStyle/>
          <a:p>
            <a:pPr marL="171450" indent="-171450">
              <a:buFont typeface="Arial"/>
              <a:buChar char="•"/>
            </a:pPr>
            <a:r>
              <a:rPr lang="en-US" sz="1200" dirty="0">
                <a:latin typeface="Arial"/>
                <a:cs typeface="Arial"/>
              </a:rPr>
              <a:t>“Busy Betty”</a:t>
            </a:r>
          </a:p>
          <a:p>
            <a:pPr marL="171450" indent="-171450">
              <a:buFont typeface="Arial"/>
              <a:buChar char="•"/>
            </a:pPr>
            <a:r>
              <a:rPr lang="en-US" sz="1200" dirty="0">
                <a:latin typeface="Arial"/>
                <a:cs typeface="Arial"/>
              </a:rPr>
              <a:t>Female (30s/40s), driven professional, values her time</a:t>
            </a:r>
          </a:p>
          <a:p>
            <a:pPr marL="171450" indent="-171450">
              <a:buFont typeface="Arial"/>
              <a:buChar char="•"/>
            </a:pPr>
            <a:r>
              <a:rPr lang="en-US" sz="1200" dirty="0">
                <a:latin typeface="Arial"/>
                <a:cs typeface="Arial"/>
              </a:rPr>
              <a:t>Uses many apps to save time</a:t>
            </a:r>
          </a:p>
          <a:p>
            <a:pPr marL="171450" indent="-171450">
              <a:buFont typeface="Arial"/>
              <a:buChar char="•"/>
            </a:pPr>
            <a:r>
              <a:rPr lang="en-US" sz="1200" dirty="0">
                <a:latin typeface="Arial"/>
                <a:cs typeface="Arial"/>
              </a:rPr>
              <a:t>Passive on social; active on blogs (lifestyle/hacks, business)</a:t>
            </a:r>
          </a:p>
        </p:txBody>
      </p:sp>
      <p:pic>
        <p:nvPicPr>
          <p:cNvPr id="9" name="Picture 8" descr="millenn.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842591" y="2022986"/>
            <a:ext cx="1720516" cy="1147585"/>
          </a:xfrm>
          <a:prstGeom prst="rect">
            <a:avLst/>
          </a:prstGeom>
        </p:spPr>
      </p:pic>
      <p:sp>
        <p:nvSpPr>
          <p:cNvPr id="20" name="TextBox 19"/>
          <p:cNvSpPr txBox="1"/>
          <p:nvPr/>
        </p:nvSpPr>
        <p:spPr>
          <a:xfrm>
            <a:off x="3537396" y="3235950"/>
            <a:ext cx="2620180" cy="1200329"/>
          </a:xfrm>
          <a:prstGeom prst="rect">
            <a:avLst/>
          </a:prstGeom>
          <a:noFill/>
        </p:spPr>
        <p:txBody>
          <a:bodyPr wrap="square" rtlCol="0">
            <a:spAutoFit/>
          </a:bodyPr>
          <a:lstStyle/>
          <a:p>
            <a:pPr marL="171450" indent="-171450">
              <a:buFont typeface="Arial"/>
              <a:buChar char="•"/>
            </a:pPr>
            <a:r>
              <a:rPr lang="en-US" sz="1200" dirty="0">
                <a:latin typeface="Arial"/>
                <a:cs typeface="Arial"/>
              </a:rPr>
              <a:t>“Digital Dana”</a:t>
            </a:r>
          </a:p>
          <a:p>
            <a:pPr marL="171450" indent="-171450">
              <a:buFont typeface="Arial"/>
              <a:buChar char="•"/>
            </a:pPr>
            <a:r>
              <a:rPr lang="en-US" sz="1200" dirty="0">
                <a:latin typeface="Arial"/>
                <a:cs typeface="Arial"/>
              </a:rPr>
              <a:t>Female &amp; male (20s), young professional, time-waster</a:t>
            </a:r>
          </a:p>
          <a:p>
            <a:pPr marL="171450" indent="-171450">
              <a:buFont typeface="Arial"/>
              <a:buChar char="•"/>
            </a:pPr>
            <a:r>
              <a:rPr lang="en-US" sz="1200" dirty="0">
                <a:latin typeface="Arial"/>
                <a:cs typeface="Arial"/>
              </a:rPr>
              <a:t>Serial app adopter/dropper (mostly entertainment)</a:t>
            </a:r>
          </a:p>
          <a:p>
            <a:pPr marL="171450" indent="-171450">
              <a:buFont typeface="Arial"/>
              <a:buChar char="•"/>
            </a:pPr>
            <a:r>
              <a:rPr lang="en-US" sz="1200" dirty="0">
                <a:latin typeface="Arial"/>
                <a:cs typeface="Arial"/>
              </a:rPr>
              <a:t>Hyperactive on social media</a:t>
            </a:r>
          </a:p>
        </p:txBody>
      </p:sp>
      <p:sp>
        <p:nvSpPr>
          <p:cNvPr id="21" name="TextBox 20"/>
          <p:cNvSpPr txBox="1"/>
          <p:nvPr/>
        </p:nvSpPr>
        <p:spPr>
          <a:xfrm>
            <a:off x="6091251" y="3235950"/>
            <a:ext cx="2955989" cy="1384995"/>
          </a:xfrm>
          <a:prstGeom prst="rect">
            <a:avLst/>
          </a:prstGeom>
          <a:noFill/>
        </p:spPr>
        <p:txBody>
          <a:bodyPr wrap="square" rtlCol="0">
            <a:spAutoFit/>
          </a:bodyPr>
          <a:lstStyle/>
          <a:p>
            <a:pPr marL="171450" indent="-171450">
              <a:buFont typeface="Arial"/>
              <a:buChar char="•"/>
            </a:pPr>
            <a:r>
              <a:rPr lang="en-US" sz="1200" dirty="0">
                <a:latin typeface="Arial"/>
                <a:cs typeface="Arial"/>
              </a:rPr>
              <a:t>“Casual Cara”</a:t>
            </a:r>
          </a:p>
          <a:p>
            <a:pPr marL="171450" indent="-171450">
              <a:buFont typeface="Arial"/>
              <a:buChar char="•"/>
            </a:pPr>
            <a:r>
              <a:rPr lang="en-US" sz="1200" dirty="0">
                <a:latin typeface="Arial"/>
                <a:cs typeface="Arial"/>
              </a:rPr>
              <a:t>Female (30s/40s), primary driver is family, not career</a:t>
            </a:r>
          </a:p>
          <a:p>
            <a:pPr marL="171450" indent="-171450">
              <a:buFont typeface="Arial"/>
              <a:buChar char="•"/>
            </a:pPr>
            <a:r>
              <a:rPr lang="en-US" sz="1200" dirty="0">
                <a:latin typeface="Arial"/>
                <a:cs typeface="Arial"/>
              </a:rPr>
              <a:t>Makes time for leisure (reading, watching, listening, apps, etc.)</a:t>
            </a:r>
          </a:p>
          <a:p>
            <a:pPr marL="171450" indent="-171450">
              <a:buFont typeface="Arial"/>
              <a:buChar char="•"/>
            </a:pPr>
            <a:r>
              <a:rPr lang="en-US" sz="1200" dirty="0">
                <a:latin typeface="Arial"/>
                <a:cs typeface="Arial"/>
              </a:rPr>
              <a:t>Very active on Facebook only</a:t>
            </a:r>
          </a:p>
          <a:p>
            <a:pPr marL="171450" indent="-171450">
              <a:buFont typeface="Arial"/>
              <a:buChar char="•"/>
            </a:pPr>
            <a:endParaRPr lang="en-US" sz="1200" dirty="0">
              <a:latin typeface="Arial"/>
              <a:cs typeface="Arial"/>
            </a:endParaRPr>
          </a:p>
        </p:txBody>
      </p:sp>
      <p:sp>
        <p:nvSpPr>
          <p:cNvPr id="22" name="TextBox 21"/>
          <p:cNvSpPr txBox="1"/>
          <p:nvPr/>
        </p:nvSpPr>
        <p:spPr>
          <a:xfrm>
            <a:off x="500943" y="4727622"/>
            <a:ext cx="7481535" cy="1754327"/>
          </a:xfrm>
          <a:prstGeom prst="rect">
            <a:avLst/>
          </a:prstGeom>
          <a:noFill/>
        </p:spPr>
        <p:txBody>
          <a:bodyPr wrap="none" rtlCol="0">
            <a:spAutoFit/>
          </a:bodyPr>
          <a:lstStyle/>
          <a:p>
            <a:r>
              <a:rPr lang="en-US" sz="2400" dirty="0">
                <a:latin typeface="Arial"/>
                <a:cs typeface="Arial"/>
              </a:rPr>
              <a:t>Tests Planned (Next 3 Months)</a:t>
            </a:r>
            <a:endParaRPr lang="en-US" sz="1200" dirty="0">
              <a:latin typeface="Arial"/>
              <a:cs typeface="Arial"/>
            </a:endParaRPr>
          </a:p>
          <a:p>
            <a:endParaRPr lang="en-US" sz="1200" dirty="0">
              <a:latin typeface="Arial"/>
              <a:cs typeface="Arial"/>
            </a:endParaRPr>
          </a:p>
          <a:p>
            <a:pPr marL="228600" indent="-228600">
              <a:buFont typeface="+mj-lt"/>
              <a:buAutoNum type="arabicPeriod"/>
            </a:pPr>
            <a:r>
              <a:rPr lang="en-US" sz="1200" dirty="0">
                <a:latin typeface="Arial"/>
                <a:cs typeface="Arial"/>
              </a:rPr>
              <a:t>Offline/Local (events + flyers) – </a:t>
            </a:r>
            <a:r>
              <a:rPr lang="en-US" sz="1200" dirty="0" err="1">
                <a:latin typeface="Arial"/>
                <a:cs typeface="Arial"/>
              </a:rPr>
              <a:t>nonscalable</a:t>
            </a:r>
            <a:r>
              <a:rPr lang="en-US" sz="1200" dirty="0">
                <a:latin typeface="Arial"/>
                <a:cs typeface="Arial"/>
              </a:rPr>
              <a:t> tactics to acquire first cohort &amp; learn</a:t>
            </a:r>
          </a:p>
          <a:p>
            <a:pPr marL="228600" indent="-228600">
              <a:buFont typeface="+mj-lt"/>
              <a:buAutoNum type="arabicPeriod"/>
            </a:pPr>
            <a:r>
              <a:rPr lang="en-US" sz="1200" dirty="0">
                <a:latin typeface="Arial"/>
                <a:cs typeface="Arial"/>
              </a:rPr>
              <a:t>Facebook + </a:t>
            </a:r>
            <a:r>
              <a:rPr lang="en-US" sz="1200" dirty="0" err="1">
                <a:latin typeface="Arial"/>
                <a:cs typeface="Arial"/>
              </a:rPr>
              <a:t>Instagram</a:t>
            </a:r>
            <a:r>
              <a:rPr lang="en-US" sz="1200" dirty="0">
                <a:latin typeface="Arial"/>
                <a:cs typeface="Arial"/>
              </a:rPr>
              <a:t> – multivariate testing of messaging + audience targeting</a:t>
            </a:r>
          </a:p>
          <a:p>
            <a:pPr marL="228600" indent="-228600">
              <a:buFont typeface="+mj-lt"/>
              <a:buAutoNum type="arabicPeriod"/>
            </a:pPr>
            <a:r>
              <a:rPr lang="en-US" sz="1200" dirty="0">
                <a:latin typeface="Arial"/>
                <a:cs typeface="Arial"/>
              </a:rPr>
              <a:t>Lifestyle Blogger Outreach – built target list of 100 (5 in draft now; 3 published)</a:t>
            </a:r>
          </a:p>
          <a:p>
            <a:pPr marL="228600" indent="-228600">
              <a:buFont typeface="+mj-lt"/>
              <a:buAutoNum type="arabicPeriod"/>
            </a:pPr>
            <a:r>
              <a:rPr lang="en-US" sz="1200" dirty="0">
                <a:latin typeface="Arial"/>
                <a:cs typeface="Arial"/>
              </a:rPr>
              <a:t>Google </a:t>
            </a:r>
            <a:r>
              <a:rPr lang="en-US" sz="1200" dirty="0" err="1">
                <a:latin typeface="Arial"/>
                <a:cs typeface="Arial"/>
              </a:rPr>
              <a:t>AdWords</a:t>
            </a:r>
            <a:r>
              <a:rPr lang="en-US" sz="1200" dirty="0">
                <a:latin typeface="Arial"/>
                <a:cs typeface="Arial"/>
              </a:rPr>
              <a:t> – targeting </a:t>
            </a:r>
            <a:r>
              <a:rPr lang="en-US" sz="1200" dirty="0" err="1">
                <a:latin typeface="Arial"/>
                <a:cs typeface="Arial"/>
              </a:rPr>
              <a:t>longtail</a:t>
            </a:r>
            <a:r>
              <a:rPr lang="en-US" sz="1200" dirty="0">
                <a:latin typeface="Arial"/>
                <a:cs typeface="Arial"/>
              </a:rPr>
              <a:t> keywords on specific brands, trends</a:t>
            </a:r>
          </a:p>
          <a:p>
            <a:pPr marL="228600" indent="-228600">
              <a:buFont typeface="+mj-lt"/>
              <a:buAutoNum type="arabicPeriod"/>
            </a:pPr>
            <a:r>
              <a:rPr lang="en-US" sz="1200" dirty="0">
                <a:latin typeface="Arial"/>
                <a:cs typeface="Arial"/>
              </a:rPr>
              <a:t>Paid content placement – targeting lifestyle/fashion sites </a:t>
            </a:r>
            <a:r>
              <a:rPr lang="en-US" sz="1200" dirty="0">
                <a:latin typeface="Arial"/>
                <a:cs typeface="Arial"/>
                <a:sym typeface="Wingdings"/>
              </a:rPr>
              <a:t> blog post housed on optimized landing page</a:t>
            </a:r>
            <a:endParaRPr lang="en-US" sz="1200" dirty="0">
              <a:latin typeface="Arial"/>
              <a:cs typeface="Arial"/>
            </a:endParaRPr>
          </a:p>
          <a:p>
            <a:pPr marL="171450" indent="-171450">
              <a:buFont typeface="Arial"/>
              <a:buChar char="•"/>
            </a:pPr>
            <a:endParaRPr lang="en-US" sz="1200" dirty="0">
              <a:latin typeface="Arial"/>
              <a:cs typeface="Arial"/>
            </a:endParaRPr>
          </a:p>
        </p:txBody>
      </p:sp>
      <p:pic>
        <p:nvPicPr>
          <p:cNvPr id="16" name="Picture 15"/>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464579" y="1949538"/>
            <a:ext cx="1136730" cy="1261806"/>
          </a:xfrm>
          <a:prstGeom prst="rect">
            <a:avLst/>
          </a:prstGeom>
        </p:spPr>
      </p:pic>
    </p:spTree>
    <p:extLst>
      <p:ext uri="{BB962C8B-B14F-4D97-AF65-F5344CB8AC3E}">
        <p14:creationId xmlns:p14="http://schemas.microsoft.com/office/powerpoint/2010/main" val="2159713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p:cNvSpPr txBox="1">
            <a:spLocks/>
          </p:cNvSpPr>
          <p:nvPr/>
        </p:nvSpPr>
        <p:spPr>
          <a:xfrm>
            <a:off x="500943" y="1472686"/>
            <a:ext cx="8120946" cy="4670778"/>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pPr marL="342900" indent="-342900">
              <a:buFont typeface="Arial"/>
              <a:buChar char="•"/>
            </a:pPr>
            <a:r>
              <a:rPr lang="en-US" sz="2400" b="0" dirty="0">
                <a:solidFill>
                  <a:schemeClr val="tx1"/>
                </a:solidFill>
                <a:latin typeface="Arial"/>
                <a:cs typeface="Arial"/>
              </a:rPr>
              <a:t>Surveyed X User Prospects</a:t>
            </a:r>
          </a:p>
          <a:p>
            <a:pPr marL="800100" lvl="1" indent="-342900">
              <a:buFont typeface="Arial"/>
              <a:buChar char="•"/>
            </a:pPr>
            <a:r>
              <a:rPr lang="en-US" dirty="0">
                <a:latin typeface="Arial"/>
                <a:cs typeface="Arial"/>
              </a:rPr>
              <a:t>(How we found them)</a:t>
            </a:r>
          </a:p>
          <a:p>
            <a:pPr marL="800100" lvl="1" indent="-342900">
              <a:buFont typeface="Arial"/>
              <a:buChar char="•"/>
            </a:pPr>
            <a:r>
              <a:rPr lang="en-US" b="0" dirty="0">
                <a:solidFill>
                  <a:schemeClr val="tx1"/>
                </a:solidFill>
                <a:latin typeface="Arial"/>
                <a:cs typeface="Arial"/>
              </a:rPr>
              <a:t>(What we hoped to learn)</a:t>
            </a:r>
          </a:p>
          <a:p>
            <a:pPr lvl="1"/>
            <a:endParaRPr lang="en-US" b="0" dirty="0">
              <a:solidFill>
                <a:schemeClr val="tx1"/>
              </a:solidFill>
              <a:latin typeface="Arial"/>
              <a:cs typeface="Arial"/>
            </a:endParaRPr>
          </a:p>
          <a:p>
            <a:pPr marL="342900" indent="-342900">
              <a:buFont typeface="Arial"/>
              <a:buChar char="•"/>
            </a:pPr>
            <a:r>
              <a:rPr lang="en-US" sz="2400" b="0" dirty="0">
                <a:solidFill>
                  <a:schemeClr val="tx1"/>
                </a:solidFill>
                <a:latin typeface="Arial"/>
                <a:cs typeface="Arial"/>
              </a:rPr>
              <a:t>Key Insights:</a:t>
            </a:r>
          </a:p>
          <a:p>
            <a:pPr lvl="1"/>
            <a:endParaRPr lang="en-US"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pPr marL="971550" lvl="1" indent="-514350">
              <a:buFont typeface="Arial"/>
              <a:buChar char="•"/>
            </a:pPr>
            <a:endParaRPr lang="en-US" dirty="0">
              <a:latin typeface="Arial"/>
              <a:cs typeface="Arial"/>
            </a:endParaRPr>
          </a:p>
          <a:p>
            <a:pPr lvl="1"/>
            <a:endParaRPr lang="en-US" dirty="0">
              <a:latin typeface="Arial"/>
              <a:cs typeface="Arial"/>
            </a:endParaRPr>
          </a:p>
        </p:txBody>
      </p:sp>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b="0" dirty="0">
                <a:solidFill>
                  <a:schemeClr val="tx1"/>
                </a:solidFill>
                <a:latin typeface="Arial"/>
                <a:cs typeface="Arial"/>
              </a:rPr>
              <a:t>User Testing</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
        <p:nvSpPr>
          <p:cNvPr id="9" name="Oval 8"/>
          <p:cNvSpPr/>
          <p:nvPr/>
        </p:nvSpPr>
        <p:spPr>
          <a:xfrm>
            <a:off x="872771" y="3503360"/>
            <a:ext cx="1402548" cy="957959"/>
          </a:xfrm>
          <a:prstGeom prst="ellipse">
            <a:avLst/>
          </a:prstGeom>
          <a:noFill/>
          <a:ln w="57150" cmpd="sng">
            <a:solidFill>
              <a:srgbClr val="FFEF6F"/>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solidFill>
                  <a:srgbClr val="000000"/>
                </a:solidFill>
                <a:latin typeface="Arial"/>
                <a:cs typeface="Arial"/>
              </a:rPr>
              <a:t>Logo (if B2B)</a:t>
            </a:r>
          </a:p>
          <a:p>
            <a:pPr algn="ctr"/>
            <a:r>
              <a:rPr lang="en-US" sz="1000" dirty="0">
                <a:solidFill>
                  <a:srgbClr val="000000"/>
                </a:solidFill>
                <a:latin typeface="Arial"/>
                <a:cs typeface="Arial"/>
              </a:rPr>
              <a:t>or Headshot (B2C)</a:t>
            </a:r>
          </a:p>
        </p:txBody>
      </p:sp>
      <p:sp>
        <p:nvSpPr>
          <p:cNvPr id="13" name="TextBox 12"/>
          <p:cNvSpPr txBox="1"/>
          <p:nvPr/>
        </p:nvSpPr>
        <p:spPr>
          <a:xfrm>
            <a:off x="2421481" y="3806421"/>
            <a:ext cx="2641732" cy="276999"/>
          </a:xfrm>
          <a:prstGeom prst="rect">
            <a:avLst/>
          </a:prstGeom>
          <a:noFill/>
        </p:spPr>
        <p:txBody>
          <a:bodyPr wrap="square" rtlCol="0">
            <a:spAutoFit/>
          </a:bodyPr>
          <a:lstStyle/>
          <a:p>
            <a:r>
              <a:rPr lang="en-US" sz="1200" dirty="0">
                <a:latin typeface="Arial"/>
                <a:cs typeface="Arial"/>
              </a:rPr>
              <a:t>(Revealing Quote)</a:t>
            </a:r>
          </a:p>
        </p:txBody>
      </p:sp>
      <p:sp>
        <p:nvSpPr>
          <p:cNvPr id="14" name="Oval 13"/>
          <p:cNvSpPr/>
          <p:nvPr/>
        </p:nvSpPr>
        <p:spPr>
          <a:xfrm>
            <a:off x="872771" y="4916352"/>
            <a:ext cx="1402548" cy="957959"/>
          </a:xfrm>
          <a:prstGeom prst="ellipse">
            <a:avLst/>
          </a:prstGeom>
          <a:noFill/>
          <a:ln w="57150" cmpd="sng">
            <a:solidFill>
              <a:srgbClr val="FFEF6F"/>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solidFill>
                  <a:srgbClr val="000000"/>
                </a:solidFill>
                <a:latin typeface="Arial"/>
                <a:cs typeface="Arial"/>
              </a:rPr>
              <a:t>Logo (if B2B)</a:t>
            </a:r>
          </a:p>
          <a:p>
            <a:pPr algn="ctr"/>
            <a:r>
              <a:rPr lang="en-US" sz="1000" dirty="0">
                <a:solidFill>
                  <a:srgbClr val="000000"/>
                </a:solidFill>
                <a:latin typeface="Arial"/>
                <a:cs typeface="Arial"/>
              </a:rPr>
              <a:t>or Headshot (B2C)</a:t>
            </a:r>
          </a:p>
        </p:txBody>
      </p:sp>
      <p:sp>
        <p:nvSpPr>
          <p:cNvPr id="15" name="TextBox 14"/>
          <p:cNvSpPr txBox="1"/>
          <p:nvPr/>
        </p:nvSpPr>
        <p:spPr>
          <a:xfrm>
            <a:off x="2421481" y="5219413"/>
            <a:ext cx="2641732" cy="276999"/>
          </a:xfrm>
          <a:prstGeom prst="rect">
            <a:avLst/>
          </a:prstGeom>
          <a:noFill/>
        </p:spPr>
        <p:txBody>
          <a:bodyPr wrap="square" rtlCol="0">
            <a:spAutoFit/>
          </a:bodyPr>
          <a:lstStyle/>
          <a:p>
            <a:r>
              <a:rPr lang="en-US" sz="1200" dirty="0">
                <a:latin typeface="Arial"/>
                <a:cs typeface="Arial"/>
              </a:rPr>
              <a:t>(Revealing Quote)</a:t>
            </a:r>
          </a:p>
        </p:txBody>
      </p:sp>
      <p:sp>
        <p:nvSpPr>
          <p:cNvPr id="16" name="Oval 15"/>
          <p:cNvSpPr/>
          <p:nvPr/>
        </p:nvSpPr>
        <p:spPr>
          <a:xfrm>
            <a:off x="4638677" y="3503360"/>
            <a:ext cx="1402548" cy="957959"/>
          </a:xfrm>
          <a:prstGeom prst="ellipse">
            <a:avLst/>
          </a:prstGeom>
          <a:noFill/>
          <a:ln w="57150" cmpd="sng">
            <a:solidFill>
              <a:srgbClr val="FFEF6F"/>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solidFill>
                  <a:srgbClr val="000000"/>
                </a:solidFill>
                <a:latin typeface="Arial"/>
                <a:cs typeface="Arial"/>
              </a:rPr>
              <a:t>Logo (if B2B)</a:t>
            </a:r>
          </a:p>
          <a:p>
            <a:pPr algn="ctr"/>
            <a:r>
              <a:rPr lang="en-US" sz="1000" dirty="0">
                <a:solidFill>
                  <a:srgbClr val="000000"/>
                </a:solidFill>
                <a:latin typeface="Arial"/>
                <a:cs typeface="Arial"/>
              </a:rPr>
              <a:t>or Headshot (B2C)</a:t>
            </a:r>
          </a:p>
        </p:txBody>
      </p:sp>
      <p:sp>
        <p:nvSpPr>
          <p:cNvPr id="17" name="TextBox 16"/>
          <p:cNvSpPr txBox="1"/>
          <p:nvPr/>
        </p:nvSpPr>
        <p:spPr>
          <a:xfrm>
            <a:off x="6187387" y="3806421"/>
            <a:ext cx="2641732" cy="276999"/>
          </a:xfrm>
          <a:prstGeom prst="rect">
            <a:avLst/>
          </a:prstGeom>
          <a:noFill/>
        </p:spPr>
        <p:txBody>
          <a:bodyPr wrap="square" rtlCol="0">
            <a:spAutoFit/>
          </a:bodyPr>
          <a:lstStyle/>
          <a:p>
            <a:r>
              <a:rPr lang="en-US" sz="1200" dirty="0">
                <a:latin typeface="Arial"/>
                <a:cs typeface="Arial"/>
              </a:rPr>
              <a:t>(Revealing Quote)</a:t>
            </a:r>
          </a:p>
        </p:txBody>
      </p:sp>
      <p:sp>
        <p:nvSpPr>
          <p:cNvPr id="18" name="Oval 17"/>
          <p:cNvSpPr/>
          <p:nvPr/>
        </p:nvSpPr>
        <p:spPr>
          <a:xfrm>
            <a:off x="4638677" y="4916352"/>
            <a:ext cx="1402548" cy="957959"/>
          </a:xfrm>
          <a:prstGeom prst="ellipse">
            <a:avLst/>
          </a:prstGeom>
          <a:noFill/>
          <a:ln w="57150" cmpd="sng">
            <a:solidFill>
              <a:srgbClr val="FFEF6F"/>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solidFill>
                  <a:srgbClr val="000000"/>
                </a:solidFill>
                <a:latin typeface="Arial"/>
                <a:cs typeface="Arial"/>
              </a:rPr>
              <a:t>Logo (if B2B)</a:t>
            </a:r>
          </a:p>
          <a:p>
            <a:pPr algn="ctr"/>
            <a:r>
              <a:rPr lang="en-US" sz="1000" dirty="0">
                <a:solidFill>
                  <a:srgbClr val="000000"/>
                </a:solidFill>
                <a:latin typeface="Arial"/>
                <a:cs typeface="Arial"/>
              </a:rPr>
              <a:t>or Headshot (B2C)</a:t>
            </a:r>
          </a:p>
        </p:txBody>
      </p:sp>
      <p:sp>
        <p:nvSpPr>
          <p:cNvPr id="19" name="TextBox 18"/>
          <p:cNvSpPr txBox="1"/>
          <p:nvPr/>
        </p:nvSpPr>
        <p:spPr>
          <a:xfrm>
            <a:off x="6187387" y="5219413"/>
            <a:ext cx="2641732" cy="276999"/>
          </a:xfrm>
          <a:prstGeom prst="rect">
            <a:avLst/>
          </a:prstGeom>
          <a:noFill/>
        </p:spPr>
        <p:txBody>
          <a:bodyPr wrap="square" rtlCol="0">
            <a:spAutoFit/>
          </a:bodyPr>
          <a:lstStyle/>
          <a:p>
            <a:r>
              <a:rPr lang="en-US" sz="1200" dirty="0">
                <a:latin typeface="Arial"/>
                <a:cs typeface="Arial"/>
              </a:rPr>
              <a:t>(Revealing Quote)</a:t>
            </a:r>
          </a:p>
        </p:txBody>
      </p:sp>
    </p:spTree>
    <p:extLst>
      <p:ext uri="{BB962C8B-B14F-4D97-AF65-F5344CB8AC3E}">
        <p14:creationId xmlns:p14="http://schemas.microsoft.com/office/powerpoint/2010/main" val="28255770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b="0" dirty="0">
                <a:solidFill>
                  <a:schemeClr val="tx1"/>
                </a:solidFill>
                <a:latin typeface="Arial"/>
                <a:cs typeface="Arial"/>
              </a:rPr>
              <a:t>Takeaways &amp; Action Items</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grpSp>
        <p:nvGrpSpPr>
          <p:cNvPr id="13" name="Group 12"/>
          <p:cNvGrpSpPr/>
          <p:nvPr/>
        </p:nvGrpSpPr>
        <p:grpSpPr>
          <a:xfrm>
            <a:off x="8192332" y="3493707"/>
            <a:ext cx="2726128" cy="2556450"/>
            <a:chOff x="5900131" y="4546449"/>
            <a:chExt cx="2478298" cy="2324045"/>
          </a:xfrm>
        </p:grpSpPr>
        <p:sp>
          <p:nvSpPr>
            <p:cNvPr id="15" name="Folded Corner 14"/>
            <p:cNvSpPr/>
            <p:nvPr/>
          </p:nvSpPr>
          <p:spPr>
            <a:xfrm flipH="1">
              <a:off x="5900131" y="4546449"/>
              <a:ext cx="2478298" cy="2324045"/>
            </a:xfrm>
            <a:prstGeom prst="foldedCorner">
              <a:avLst/>
            </a:prstGeom>
            <a:solidFill>
              <a:srgbClr val="FFEF6F"/>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latin typeface="Arial"/>
                <a:cs typeface="Arial"/>
              </a:endParaRPr>
            </a:p>
          </p:txBody>
        </p:sp>
        <p:sp>
          <p:nvSpPr>
            <p:cNvPr id="17" name="Rectangle 16"/>
            <p:cNvSpPr/>
            <p:nvPr/>
          </p:nvSpPr>
          <p:spPr>
            <a:xfrm>
              <a:off x="5941344" y="4601535"/>
              <a:ext cx="2408438" cy="1426963"/>
            </a:xfrm>
            <a:prstGeom prst="rect">
              <a:avLst/>
            </a:prstGeom>
          </p:spPr>
          <p:txBody>
            <a:bodyPr wrap="square">
              <a:spAutoFit/>
            </a:bodyPr>
            <a:lstStyle/>
            <a:p>
              <a:r>
                <a:rPr lang="en-US" sz="1200" dirty="0">
                  <a:solidFill>
                    <a:srgbClr val="414141"/>
                  </a:solidFill>
                  <a:latin typeface="Arial"/>
                  <a:cs typeface="Arial"/>
                </a:rPr>
                <a:t>These examples are generally the “so what?” moments from the previous slide. How has what you’ve learned thus far affected your approach to customers/GTM, product, or overall market or competitive landscape? Discuss with your board.</a:t>
              </a:r>
            </a:p>
          </p:txBody>
        </p:sp>
      </p:grpSp>
      <p:sp>
        <p:nvSpPr>
          <p:cNvPr id="16" name="Title 3"/>
          <p:cNvSpPr txBox="1">
            <a:spLocks/>
          </p:cNvSpPr>
          <p:nvPr/>
        </p:nvSpPr>
        <p:spPr>
          <a:xfrm>
            <a:off x="500943" y="1472686"/>
            <a:ext cx="8120946" cy="4670778"/>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pPr marL="342900" indent="-342900">
              <a:buFont typeface="Arial"/>
              <a:buChar char="•"/>
            </a:pPr>
            <a:r>
              <a:rPr lang="en-US" sz="2400" b="0" dirty="0">
                <a:solidFill>
                  <a:schemeClr val="tx1"/>
                </a:solidFill>
                <a:latin typeface="Arial"/>
                <a:cs typeface="Arial"/>
              </a:rPr>
              <a:t>We thought we were selling to X customer but now believe Y is a better target</a:t>
            </a:r>
          </a:p>
          <a:p>
            <a:pPr marL="800100" lvl="1" indent="-342900">
              <a:buFont typeface="Arial"/>
              <a:buChar char="•"/>
            </a:pPr>
            <a:r>
              <a:rPr lang="en-US" dirty="0">
                <a:latin typeface="Arial"/>
                <a:cs typeface="Arial"/>
              </a:rPr>
              <a:t>(How you plan to prove/disprove this thesis)</a:t>
            </a:r>
          </a:p>
          <a:p>
            <a:pPr lvl="1"/>
            <a:endParaRPr lang="en-US" b="0" dirty="0">
              <a:solidFill>
                <a:schemeClr val="tx1"/>
              </a:solidFill>
              <a:latin typeface="Arial"/>
              <a:cs typeface="Arial"/>
            </a:endParaRPr>
          </a:p>
          <a:p>
            <a:pPr marL="342900" indent="-342900">
              <a:buFont typeface="Arial"/>
              <a:buChar char="•"/>
            </a:pPr>
            <a:r>
              <a:rPr lang="en-US" sz="2400" b="0" dirty="0">
                <a:solidFill>
                  <a:schemeClr val="tx1"/>
                </a:solidFill>
                <a:latin typeface="Arial"/>
                <a:cs typeface="Arial"/>
              </a:rPr>
              <a:t>Prioritizing X feature higher on product roadmap</a:t>
            </a:r>
          </a:p>
          <a:p>
            <a:pPr marL="742950" lvl="1" indent="-285750">
              <a:buFont typeface="Arial"/>
              <a:buChar char="•"/>
            </a:pPr>
            <a:r>
              <a:rPr lang="en-US" dirty="0">
                <a:latin typeface="Arial"/>
                <a:cs typeface="Arial"/>
              </a:rPr>
              <a:t>(Why?)</a:t>
            </a:r>
          </a:p>
          <a:p>
            <a:pPr lvl="1"/>
            <a:endParaRPr lang="en-US" b="0" dirty="0">
              <a:solidFill>
                <a:schemeClr val="tx1"/>
              </a:solidFill>
              <a:latin typeface="Arial"/>
              <a:cs typeface="Arial"/>
            </a:endParaRPr>
          </a:p>
          <a:p>
            <a:pPr marL="342900" indent="-342900">
              <a:buFont typeface="Arial"/>
              <a:buChar char="•"/>
            </a:pPr>
            <a:r>
              <a:rPr lang="en-US" sz="2400" b="0" dirty="0">
                <a:solidFill>
                  <a:schemeClr val="tx1"/>
                </a:solidFill>
                <a:latin typeface="Arial"/>
                <a:cs typeface="Arial"/>
              </a:rPr>
              <a:t>Passionate responses to X, not Y</a:t>
            </a:r>
          </a:p>
          <a:p>
            <a:pPr marL="800100" lvl="2" indent="-342900" defTabSz="477957">
              <a:spcBef>
                <a:spcPct val="0"/>
              </a:spcBef>
              <a:buFont typeface="Arial"/>
              <a:buChar char="•"/>
            </a:pPr>
            <a:r>
              <a:rPr lang="en-US" dirty="0">
                <a:latin typeface="Arial"/>
                <a:cs typeface="Arial"/>
              </a:rPr>
              <a:t>(Early hypotheses as to why)</a:t>
            </a:r>
          </a:p>
          <a:p>
            <a:pPr marL="457200" lvl="2" defTabSz="477957">
              <a:spcBef>
                <a:spcPct val="0"/>
              </a:spcBef>
            </a:pPr>
            <a:endParaRPr lang="en-US" dirty="0">
              <a:latin typeface="Arial"/>
              <a:cs typeface="Arial"/>
            </a:endParaRPr>
          </a:p>
          <a:p>
            <a:pPr marL="342900" indent="-342900">
              <a:buFont typeface="Arial"/>
              <a:buChar char="•"/>
            </a:pPr>
            <a:r>
              <a:rPr lang="en-US" sz="2400" b="0" dirty="0">
                <a:solidFill>
                  <a:schemeClr val="tx1"/>
                </a:solidFill>
                <a:latin typeface="Arial"/>
                <a:cs typeface="Arial"/>
              </a:rPr>
              <a:t>X moved in the market which changes Y</a:t>
            </a:r>
          </a:p>
          <a:p>
            <a:pPr marL="800100" lvl="2" indent="-342900" defTabSz="477957">
              <a:spcBef>
                <a:spcPct val="0"/>
              </a:spcBef>
              <a:buFont typeface="Arial"/>
              <a:buChar char="•"/>
            </a:pPr>
            <a:r>
              <a:rPr lang="en-US" dirty="0">
                <a:latin typeface="Arial"/>
                <a:cs typeface="Arial"/>
              </a:rPr>
              <a:t>(What was it? e.g. Facebook just launched XYZ)</a:t>
            </a: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pPr marL="971550" lvl="1" indent="-514350">
              <a:buFont typeface="Arial"/>
              <a:buChar char="•"/>
            </a:pPr>
            <a:endParaRPr lang="en-US" dirty="0">
              <a:latin typeface="Arial"/>
              <a:cs typeface="Arial"/>
            </a:endParaRPr>
          </a:p>
          <a:p>
            <a:pPr lvl="1"/>
            <a:endParaRPr lang="en-US" dirty="0">
              <a:latin typeface="Arial"/>
              <a:cs typeface="Arial"/>
            </a:endParaRPr>
          </a:p>
        </p:txBody>
      </p:sp>
    </p:spTree>
    <p:extLst>
      <p:ext uri="{BB962C8B-B14F-4D97-AF65-F5344CB8AC3E}">
        <p14:creationId xmlns:p14="http://schemas.microsoft.com/office/powerpoint/2010/main" val="42116360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364542" y="6162509"/>
            <a:ext cx="8414917" cy="400110"/>
            <a:chOff x="310444" y="6162509"/>
            <a:chExt cx="8414917" cy="400110"/>
          </a:xfrm>
        </p:grpSpPr>
        <p:sp>
          <p:nvSpPr>
            <p:cNvPr id="2" name="Rectangle 1"/>
            <p:cNvSpPr/>
            <p:nvPr/>
          </p:nvSpPr>
          <p:spPr>
            <a:xfrm>
              <a:off x="3167009" y="6162509"/>
              <a:ext cx="2759615" cy="400110"/>
            </a:xfrm>
            <a:prstGeom prst="rect">
              <a:avLst/>
            </a:prstGeom>
          </p:spPr>
          <p:txBody>
            <a:bodyPr wrap="none">
              <a:spAutoFit/>
            </a:bodyPr>
            <a:lstStyle/>
            <a:p>
              <a:r>
                <a:rPr lang="en-US" sz="2000" dirty="0">
                  <a:solidFill>
                    <a:srgbClr val="FF0000"/>
                  </a:solidFill>
                  <a:latin typeface="Arial"/>
                  <a:cs typeface="Arial"/>
                </a:rPr>
                <a:t>REMOVE THIS SLIDE</a:t>
              </a:r>
              <a:endParaRPr lang="en-US" sz="2000" dirty="0">
                <a:latin typeface="Arial"/>
                <a:cs typeface="Arial"/>
              </a:endParaRPr>
            </a:p>
          </p:txBody>
        </p:sp>
        <p:cxnSp>
          <p:nvCxnSpPr>
            <p:cNvPr id="4" name="Straight Connector 3"/>
            <p:cNvCxnSpPr/>
            <p:nvPr/>
          </p:nvCxnSpPr>
          <p:spPr>
            <a:xfrm>
              <a:off x="310444" y="6387165"/>
              <a:ext cx="2836334" cy="0"/>
            </a:xfrm>
            <a:prstGeom prst="line">
              <a:avLst/>
            </a:prstGeom>
            <a:ln w="76200"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5889027" y="6387165"/>
              <a:ext cx="2836334" cy="0"/>
            </a:xfrm>
            <a:prstGeom prst="line">
              <a:avLst/>
            </a:prstGeom>
            <a:ln w="76200"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sp>
        <p:nvSpPr>
          <p:cNvPr id="3" name="Rectangle 2"/>
          <p:cNvSpPr/>
          <p:nvPr/>
        </p:nvSpPr>
        <p:spPr>
          <a:xfrm>
            <a:off x="1315660" y="1968450"/>
            <a:ext cx="6512681" cy="89964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600" dirty="0">
                <a:latin typeface="Arial"/>
                <a:cs typeface="Arial"/>
              </a:rPr>
              <a:t>POST-LAUNCH/PRE-REVENUE CONSUMER MOBILE EXAMPLE</a:t>
            </a:r>
          </a:p>
        </p:txBody>
      </p:sp>
    </p:spTree>
    <p:extLst>
      <p:ext uri="{BB962C8B-B14F-4D97-AF65-F5344CB8AC3E}">
        <p14:creationId xmlns:p14="http://schemas.microsoft.com/office/powerpoint/2010/main" val="27568875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b="0" dirty="0">
                <a:solidFill>
                  <a:schemeClr val="tx1"/>
                </a:solidFill>
                <a:latin typeface="Arial"/>
                <a:cs typeface="Arial"/>
              </a:rPr>
              <a:t>Growth</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6894286" y="5851214"/>
            <a:ext cx="2213430" cy="923330"/>
          </a:xfrm>
          <a:prstGeom prst="rect">
            <a:avLst/>
          </a:prstGeom>
          <a:noFill/>
        </p:spPr>
        <p:txBody>
          <a:bodyPr wrap="square" rtlCol="0">
            <a:spAutoFit/>
          </a:bodyPr>
          <a:lstStyle/>
          <a:p>
            <a:pPr algn="r"/>
            <a:r>
              <a:rPr lang="en-US" dirty="0">
                <a:solidFill>
                  <a:schemeClr val="bg1"/>
                </a:solidFill>
                <a:latin typeface="Arial"/>
                <a:cs typeface="Arial"/>
              </a:rPr>
              <a:t>Post-Launch,</a:t>
            </a:r>
          </a:p>
          <a:p>
            <a:pPr algn="r"/>
            <a:r>
              <a:rPr lang="en-US" dirty="0">
                <a:solidFill>
                  <a:schemeClr val="bg1"/>
                </a:solidFill>
                <a:latin typeface="Arial"/>
                <a:cs typeface="Arial"/>
              </a:rPr>
              <a:t>Pre-Revenue</a:t>
            </a:r>
          </a:p>
          <a:p>
            <a:pPr algn="r"/>
            <a:r>
              <a:rPr lang="en-US" dirty="0">
                <a:solidFill>
                  <a:schemeClr val="bg1"/>
                </a:solidFill>
                <a:latin typeface="Arial"/>
                <a:cs typeface="Arial"/>
              </a:rPr>
              <a:t>Consumer Mobile</a:t>
            </a:r>
          </a:p>
        </p:txBody>
      </p:sp>
      <p:pic>
        <p:nvPicPr>
          <p:cNvPr id="5" name="Picture 4"/>
          <p:cNvPicPr>
            <a:picLocks noChangeAspect="1"/>
          </p:cNvPicPr>
          <p:nvPr/>
        </p:nvPicPr>
        <p:blipFill>
          <a:blip r:embed="rId3">
            <a:biLevel thresh="75000"/>
          </a:blip>
          <a:stretch>
            <a:fillRect/>
          </a:stretch>
        </p:blipFill>
        <p:spPr>
          <a:xfrm>
            <a:off x="500943" y="2030764"/>
            <a:ext cx="3453569" cy="3453569"/>
          </a:xfrm>
          <a:prstGeom prst="rect">
            <a:avLst/>
          </a:prstGeom>
        </p:spPr>
      </p:pic>
      <p:pic>
        <p:nvPicPr>
          <p:cNvPr id="9" name="Picture 8"/>
          <p:cNvPicPr>
            <a:picLocks noChangeAspect="1"/>
          </p:cNvPicPr>
          <p:nvPr/>
        </p:nvPicPr>
        <p:blipFill>
          <a:blip r:embed="rId3">
            <a:biLevel thresh="75000"/>
          </a:blip>
          <a:stretch>
            <a:fillRect/>
          </a:stretch>
        </p:blipFill>
        <p:spPr>
          <a:xfrm>
            <a:off x="4656431" y="2030764"/>
            <a:ext cx="3453569" cy="3453569"/>
          </a:xfrm>
          <a:prstGeom prst="rect">
            <a:avLst/>
          </a:prstGeom>
        </p:spPr>
      </p:pic>
      <p:sp>
        <p:nvSpPr>
          <p:cNvPr id="14" name="Title 3"/>
          <p:cNvSpPr txBox="1">
            <a:spLocks/>
          </p:cNvSpPr>
          <p:nvPr/>
        </p:nvSpPr>
        <p:spPr>
          <a:xfrm>
            <a:off x="500943" y="1646297"/>
            <a:ext cx="2960983" cy="479778"/>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2400" b="0" dirty="0">
                <a:solidFill>
                  <a:schemeClr val="tx1"/>
                </a:solidFill>
                <a:latin typeface="Arial"/>
                <a:cs typeface="Arial"/>
              </a:rPr>
              <a:t>(KPI 1)</a:t>
            </a:r>
          </a:p>
        </p:txBody>
      </p:sp>
      <p:sp>
        <p:nvSpPr>
          <p:cNvPr id="15" name="Title 3"/>
          <p:cNvSpPr txBox="1">
            <a:spLocks/>
          </p:cNvSpPr>
          <p:nvPr/>
        </p:nvSpPr>
        <p:spPr>
          <a:xfrm>
            <a:off x="4326340" y="1646297"/>
            <a:ext cx="2960983" cy="479778"/>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2400" b="0" dirty="0">
                <a:solidFill>
                  <a:schemeClr val="tx1"/>
                </a:solidFill>
                <a:latin typeface="Arial"/>
                <a:cs typeface="Arial"/>
              </a:rPr>
              <a:t>(KPI 2)</a:t>
            </a:r>
          </a:p>
        </p:txBody>
      </p:sp>
      <p:sp>
        <p:nvSpPr>
          <p:cNvPr id="3" name="Rectangle 2"/>
          <p:cNvSpPr/>
          <p:nvPr/>
        </p:nvSpPr>
        <p:spPr>
          <a:xfrm>
            <a:off x="1119481" y="2794001"/>
            <a:ext cx="1382889" cy="489185"/>
          </a:xfrm>
          <a:prstGeom prst="rect">
            <a:avLst/>
          </a:prstGeom>
          <a:solidFill>
            <a:srgbClr val="25459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latin typeface="Arial"/>
                <a:cs typeface="Arial"/>
              </a:rPr>
              <a:t>Commentary</a:t>
            </a:r>
          </a:p>
          <a:p>
            <a:pPr algn="ctr"/>
            <a:r>
              <a:rPr lang="en-US" sz="1200" dirty="0">
                <a:latin typeface="Arial"/>
                <a:cs typeface="Arial"/>
              </a:rPr>
              <a:t>as needed</a:t>
            </a:r>
          </a:p>
        </p:txBody>
      </p:sp>
      <p:sp>
        <p:nvSpPr>
          <p:cNvPr id="16" name="Rectangle 15"/>
          <p:cNvSpPr/>
          <p:nvPr/>
        </p:nvSpPr>
        <p:spPr>
          <a:xfrm>
            <a:off x="7579785" y="4216401"/>
            <a:ext cx="1382889" cy="489185"/>
          </a:xfrm>
          <a:prstGeom prst="rect">
            <a:avLst/>
          </a:prstGeom>
          <a:solidFill>
            <a:srgbClr val="25459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latin typeface="Arial"/>
                <a:cs typeface="Arial"/>
              </a:rPr>
              <a:t>Commentary</a:t>
            </a:r>
          </a:p>
          <a:p>
            <a:pPr algn="ctr"/>
            <a:r>
              <a:rPr lang="en-US" sz="1200" dirty="0">
                <a:latin typeface="Arial"/>
                <a:cs typeface="Arial"/>
              </a:rPr>
              <a:t>as needed</a:t>
            </a:r>
          </a:p>
        </p:txBody>
      </p:sp>
      <p:sp>
        <p:nvSpPr>
          <p:cNvPr id="18" name="TextBox 17"/>
          <p:cNvSpPr txBox="1"/>
          <p:nvPr/>
        </p:nvSpPr>
        <p:spPr>
          <a:xfrm>
            <a:off x="457023" y="5938810"/>
            <a:ext cx="8188383" cy="523220"/>
          </a:xfrm>
          <a:prstGeom prst="rect">
            <a:avLst/>
          </a:prstGeom>
          <a:noFill/>
          <a:ln w="12700" cmpd="sng">
            <a:solidFill>
              <a:srgbClr val="25459D"/>
            </a:solidFill>
          </a:ln>
        </p:spPr>
        <p:txBody>
          <a:bodyPr wrap="square" rtlCol="0" anchor="ctr">
            <a:spAutoFit/>
          </a:bodyPr>
          <a:lstStyle/>
          <a:p>
            <a:pPr marL="285750" indent="-285750">
              <a:buFont typeface="Arial"/>
              <a:buChar char="•"/>
            </a:pPr>
            <a:r>
              <a:rPr lang="en-US" sz="1400" dirty="0">
                <a:latin typeface="Arial"/>
                <a:cs typeface="Arial"/>
              </a:rPr>
              <a:t>Brief summary of what this data means and what resulting actions you’ll take. (Discuss in the meeting if needed.)</a:t>
            </a:r>
          </a:p>
        </p:txBody>
      </p:sp>
    </p:spTree>
    <p:extLst>
      <p:ext uri="{BB962C8B-B14F-4D97-AF65-F5344CB8AC3E}">
        <p14:creationId xmlns:p14="http://schemas.microsoft.com/office/powerpoint/2010/main" val="8009860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b="0" dirty="0">
                <a:solidFill>
                  <a:schemeClr val="tx1"/>
                </a:solidFill>
                <a:latin typeface="Arial"/>
                <a:cs typeface="Arial"/>
              </a:rPr>
              <a:t>Engagement</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6894286" y="5851214"/>
            <a:ext cx="2213430" cy="923330"/>
          </a:xfrm>
          <a:prstGeom prst="rect">
            <a:avLst/>
          </a:prstGeom>
          <a:noFill/>
        </p:spPr>
        <p:txBody>
          <a:bodyPr wrap="square" rtlCol="0">
            <a:spAutoFit/>
          </a:bodyPr>
          <a:lstStyle/>
          <a:p>
            <a:pPr algn="r"/>
            <a:r>
              <a:rPr lang="en-US" dirty="0">
                <a:solidFill>
                  <a:schemeClr val="bg1"/>
                </a:solidFill>
                <a:latin typeface="Arial"/>
                <a:cs typeface="Arial"/>
              </a:rPr>
              <a:t>Post-Launch,</a:t>
            </a:r>
          </a:p>
          <a:p>
            <a:pPr algn="r"/>
            <a:r>
              <a:rPr lang="en-US" dirty="0">
                <a:solidFill>
                  <a:schemeClr val="bg1"/>
                </a:solidFill>
                <a:latin typeface="Arial"/>
                <a:cs typeface="Arial"/>
              </a:rPr>
              <a:t>Pre-Revenue</a:t>
            </a:r>
          </a:p>
          <a:p>
            <a:pPr algn="r"/>
            <a:r>
              <a:rPr lang="en-US" dirty="0">
                <a:solidFill>
                  <a:schemeClr val="bg1"/>
                </a:solidFill>
                <a:latin typeface="Arial"/>
                <a:cs typeface="Arial"/>
              </a:rPr>
              <a:t>Consumer Mobile</a:t>
            </a:r>
          </a:p>
        </p:txBody>
      </p:sp>
      <p:sp>
        <p:nvSpPr>
          <p:cNvPr id="17" name="Rectangle 16"/>
          <p:cNvSpPr/>
          <p:nvPr/>
        </p:nvSpPr>
        <p:spPr>
          <a:xfrm>
            <a:off x="348543" y="1796189"/>
            <a:ext cx="3945546" cy="716216"/>
          </a:xfrm>
          <a:prstGeom prst="rect">
            <a:avLst/>
          </a:prstGeom>
          <a:solidFill>
            <a:srgbClr val="25459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latin typeface="Arial"/>
                <a:cs typeface="Arial"/>
              </a:rPr>
              <a:t>(List important top-of-funnel action)</a:t>
            </a:r>
          </a:p>
        </p:txBody>
      </p:sp>
      <p:sp>
        <p:nvSpPr>
          <p:cNvPr id="19" name="Rectangle 18"/>
          <p:cNvSpPr/>
          <p:nvPr/>
        </p:nvSpPr>
        <p:spPr>
          <a:xfrm>
            <a:off x="690925" y="2898045"/>
            <a:ext cx="3260782" cy="716216"/>
          </a:xfrm>
          <a:prstGeom prst="rect">
            <a:avLst/>
          </a:prstGeom>
          <a:solidFill>
            <a:srgbClr val="2C55C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latin typeface="Arial"/>
                <a:cs typeface="Arial"/>
              </a:rPr>
              <a:t>(middle-of-funnel action)</a:t>
            </a:r>
          </a:p>
        </p:txBody>
      </p:sp>
      <p:sp>
        <p:nvSpPr>
          <p:cNvPr id="20" name="Rectangle 19"/>
          <p:cNvSpPr/>
          <p:nvPr/>
        </p:nvSpPr>
        <p:spPr>
          <a:xfrm>
            <a:off x="973886" y="3999901"/>
            <a:ext cx="2694861" cy="716216"/>
          </a:xfrm>
          <a:prstGeom prst="rect">
            <a:avLst/>
          </a:prstGeom>
          <a:solidFill>
            <a:srgbClr val="315FD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latin typeface="Arial"/>
                <a:cs typeface="Arial"/>
              </a:rPr>
              <a:t>(middle-of-funnel action)</a:t>
            </a:r>
          </a:p>
        </p:txBody>
      </p:sp>
      <p:sp>
        <p:nvSpPr>
          <p:cNvPr id="21" name="Rectangle 20"/>
          <p:cNvSpPr/>
          <p:nvPr/>
        </p:nvSpPr>
        <p:spPr>
          <a:xfrm>
            <a:off x="1207737" y="5101757"/>
            <a:ext cx="2227158" cy="716216"/>
          </a:xfrm>
          <a:prstGeom prst="rect">
            <a:avLst/>
          </a:prstGeom>
          <a:solidFill>
            <a:srgbClr val="396F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latin typeface="Arial"/>
                <a:cs typeface="Arial"/>
              </a:rPr>
              <a:t>(bottom-of-funnel action)</a:t>
            </a:r>
          </a:p>
        </p:txBody>
      </p:sp>
      <p:sp>
        <p:nvSpPr>
          <p:cNvPr id="22" name="Title 3"/>
          <p:cNvSpPr txBox="1">
            <a:spLocks/>
          </p:cNvSpPr>
          <p:nvPr/>
        </p:nvSpPr>
        <p:spPr>
          <a:xfrm>
            <a:off x="4318279" y="1687156"/>
            <a:ext cx="3222327"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2400" b="0" dirty="0">
                <a:solidFill>
                  <a:srgbClr val="EBD250"/>
                </a:solidFill>
                <a:latin typeface="Arial"/>
                <a:cs typeface="Arial"/>
              </a:rPr>
              <a:t>Q2: 10.6%</a:t>
            </a:r>
          </a:p>
          <a:p>
            <a:r>
              <a:rPr lang="en-US" sz="1200" b="0" dirty="0">
                <a:solidFill>
                  <a:schemeClr val="tx1"/>
                </a:solidFill>
                <a:latin typeface="Arial"/>
                <a:cs typeface="Arial"/>
              </a:rPr>
              <a:t>Q1: 10.1%</a:t>
            </a:r>
          </a:p>
        </p:txBody>
      </p:sp>
      <p:sp>
        <p:nvSpPr>
          <p:cNvPr id="23" name="Title 3"/>
          <p:cNvSpPr txBox="1">
            <a:spLocks/>
          </p:cNvSpPr>
          <p:nvPr/>
        </p:nvSpPr>
        <p:spPr>
          <a:xfrm>
            <a:off x="3987992" y="2962194"/>
            <a:ext cx="3222327"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2400" b="0" dirty="0">
                <a:solidFill>
                  <a:srgbClr val="008000"/>
                </a:solidFill>
                <a:latin typeface="Arial"/>
                <a:cs typeface="Arial"/>
              </a:rPr>
              <a:t>Q2: 23.2%</a:t>
            </a:r>
          </a:p>
          <a:p>
            <a:r>
              <a:rPr lang="en-US" sz="1200" b="0" dirty="0">
                <a:solidFill>
                  <a:schemeClr val="tx1"/>
                </a:solidFill>
                <a:latin typeface="Arial"/>
                <a:cs typeface="Arial"/>
              </a:rPr>
              <a:t>Q1: 15.1%</a:t>
            </a:r>
          </a:p>
          <a:p>
            <a:endParaRPr lang="en-US" sz="2400" b="0" dirty="0">
              <a:solidFill>
                <a:srgbClr val="008000"/>
              </a:solidFill>
              <a:latin typeface="Arial"/>
              <a:cs typeface="Arial"/>
            </a:endParaRPr>
          </a:p>
        </p:txBody>
      </p:sp>
      <p:sp>
        <p:nvSpPr>
          <p:cNvPr id="24" name="Title 3"/>
          <p:cNvSpPr txBox="1">
            <a:spLocks/>
          </p:cNvSpPr>
          <p:nvPr/>
        </p:nvSpPr>
        <p:spPr>
          <a:xfrm>
            <a:off x="3684054" y="4058447"/>
            <a:ext cx="3222327"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2400" b="0" dirty="0">
                <a:solidFill>
                  <a:srgbClr val="FF0000"/>
                </a:solidFill>
                <a:latin typeface="Arial"/>
                <a:cs typeface="Arial"/>
              </a:rPr>
              <a:t>Q2: 3.3%</a:t>
            </a:r>
          </a:p>
          <a:p>
            <a:r>
              <a:rPr lang="en-US" sz="1200" b="0" dirty="0">
                <a:solidFill>
                  <a:schemeClr val="tx1"/>
                </a:solidFill>
                <a:latin typeface="Arial"/>
                <a:cs typeface="Arial"/>
              </a:rPr>
              <a:t>Q1: 3.9%</a:t>
            </a:r>
          </a:p>
          <a:p>
            <a:endParaRPr lang="en-US" sz="2400" b="0" dirty="0">
              <a:solidFill>
                <a:srgbClr val="FF0000"/>
              </a:solidFill>
              <a:latin typeface="Arial"/>
              <a:cs typeface="Arial"/>
            </a:endParaRPr>
          </a:p>
        </p:txBody>
      </p:sp>
      <p:sp>
        <p:nvSpPr>
          <p:cNvPr id="25" name="Title 3"/>
          <p:cNvSpPr txBox="1">
            <a:spLocks/>
          </p:cNvSpPr>
          <p:nvPr/>
        </p:nvSpPr>
        <p:spPr>
          <a:xfrm>
            <a:off x="3434895" y="5158852"/>
            <a:ext cx="3222327"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2400" b="0" dirty="0">
                <a:solidFill>
                  <a:srgbClr val="008000"/>
                </a:solidFill>
                <a:latin typeface="Arial"/>
                <a:cs typeface="Arial"/>
              </a:rPr>
              <a:t>Q2: 8.2%</a:t>
            </a:r>
          </a:p>
          <a:p>
            <a:r>
              <a:rPr lang="en-US" sz="1200" b="0" dirty="0">
                <a:solidFill>
                  <a:schemeClr val="tx1"/>
                </a:solidFill>
                <a:latin typeface="Arial"/>
                <a:cs typeface="Arial"/>
              </a:rPr>
              <a:t>Q1: 4.0%</a:t>
            </a:r>
          </a:p>
          <a:p>
            <a:endParaRPr lang="en-US" sz="2400" b="0" dirty="0">
              <a:solidFill>
                <a:srgbClr val="008000"/>
              </a:solidFill>
              <a:latin typeface="Arial"/>
              <a:cs typeface="Arial"/>
            </a:endParaRPr>
          </a:p>
        </p:txBody>
      </p:sp>
      <p:sp>
        <p:nvSpPr>
          <p:cNvPr id="6" name="TextBox 5"/>
          <p:cNvSpPr txBox="1"/>
          <p:nvPr/>
        </p:nvSpPr>
        <p:spPr>
          <a:xfrm>
            <a:off x="6119775" y="1959428"/>
            <a:ext cx="2766305" cy="461665"/>
          </a:xfrm>
          <a:prstGeom prst="rect">
            <a:avLst/>
          </a:prstGeom>
          <a:noFill/>
        </p:spPr>
        <p:txBody>
          <a:bodyPr wrap="square" rtlCol="0">
            <a:spAutoFit/>
          </a:bodyPr>
          <a:lstStyle/>
          <a:p>
            <a:r>
              <a:rPr lang="en-US" sz="1200" dirty="0">
                <a:latin typeface="Arial"/>
                <a:cs typeface="Arial"/>
                <a:sym typeface="Wingdings"/>
              </a:rPr>
              <a:t></a:t>
            </a:r>
            <a:r>
              <a:rPr lang="en-US" sz="1200" dirty="0">
                <a:latin typeface="Arial"/>
                <a:cs typeface="Arial"/>
              </a:rPr>
              <a:t> Flat Q2Q &amp; below target.</a:t>
            </a:r>
          </a:p>
          <a:p>
            <a:r>
              <a:rPr lang="en-US" sz="1200" dirty="0">
                <a:latin typeface="Arial"/>
                <a:cs typeface="Arial"/>
              </a:rPr>
              <a:t>Growing is Priority #1.</a:t>
            </a:r>
          </a:p>
        </p:txBody>
      </p:sp>
      <p:sp>
        <p:nvSpPr>
          <p:cNvPr id="27" name="TextBox 26"/>
          <p:cNvSpPr txBox="1"/>
          <p:nvPr/>
        </p:nvSpPr>
        <p:spPr>
          <a:xfrm>
            <a:off x="6119775" y="3031066"/>
            <a:ext cx="1960843" cy="276999"/>
          </a:xfrm>
          <a:prstGeom prst="rect">
            <a:avLst/>
          </a:prstGeom>
          <a:noFill/>
        </p:spPr>
        <p:txBody>
          <a:bodyPr wrap="none" rtlCol="0">
            <a:spAutoFit/>
          </a:bodyPr>
          <a:lstStyle/>
          <a:p>
            <a:r>
              <a:rPr lang="en-US" sz="1200" dirty="0">
                <a:latin typeface="Arial"/>
                <a:cs typeface="Arial"/>
                <a:sym typeface="Wingdings"/>
              </a:rPr>
              <a:t></a:t>
            </a:r>
            <a:r>
              <a:rPr lang="en-US" sz="1200" dirty="0">
                <a:latin typeface="Arial"/>
                <a:cs typeface="Arial"/>
              </a:rPr>
              <a:t> Higher than anticipated</a:t>
            </a:r>
          </a:p>
        </p:txBody>
      </p:sp>
      <p:sp>
        <p:nvSpPr>
          <p:cNvPr id="28" name="TextBox 27"/>
          <p:cNvSpPr txBox="1"/>
          <p:nvPr/>
        </p:nvSpPr>
        <p:spPr>
          <a:xfrm>
            <a:off x="6119775" y="4126895"/>
            <a:ext cx="2836674" cy="461665"/>
          </a:xfrm>
          <a:prstGeom prst="rect">
            <a:avLst/>
          </a:prstGeom>
          <a:noFill/>
        </p:spPr>
        <p:txBody>
          <a:bodyPr wrap="square" rtlCol="0">
            <a:spAutoFit/>
          </a:bodyPr>
          <a:lstStyle/>
          <a:p>
            <a:r>
              <a:rPr lang="en-US" sz="1200" dirty="0">
                <a:latin typeface="Arial"/>
                <a:cs typeface="Arial"/>
                <a:sym typeface="Wingdings"/>
              </a:rPr>
              <a:t></a:t>
            </a:r>
            <a:r>
              <a:rPr lang="en-US" sz="1200" dirty="0">
                <a:latin typeface="Arial"/>
                <a:cs typeface="Arial"/>
              </a:rPr>
              <a:t> Watching carefully but growing Priority #1 takes precedent today.</a:t>
            </a:r>
          </a:p>
        </p:txBody>
      </p:sp>
      <p:sp>
        <p:nvSpPr>
          <p:cNvPr id="29" name="TextBox 28"/>
          <p:cNvSpPr txBox="1"/>
          <p:nvPr/>
        </p:nvSpPr>
        <p:spPr>
          <a:xfrm>
            <a:off x="6119775" y="5234278"/>
            <a:ext cx="2836674" cy="461665"/>
          </a:xfrm>
          <a:prstGeom prst="rect">
            <a:avLst/>
          </a:prstGeom>
          <a:noFill/>
        </p:spPr>
        <p:txBody>
          <a:bodyPr wrap="square" rtlCol="0">
            <a:spAutoFit/>
          </a:bodyPr>
          <a:lstStyle/>
          <a:p>
            <a:r>
              <a:rPr lang="en-US" sz="1200" dirty="0">
                <a:latin typeface="Arial"/>
                <a:cs typeface="Arial"/>
                <a:sym typeface="Wingdings"/>
              </a:rPr>
              <a:t></a:t>
            </a:r>
            <a:r>
              <a:rPr lang="en-US" sz="1200" dirty="0">
                <a:latin typeface="Arial"/>
                <a:cs typeface="Arial"/>
              </a:rPr>
              <a:t> Doubled Q2Q after X product update, discussed last meeting.</a:t>
            </a:r>
          </a:p>
        </p:txBody>
      </p:sp>
    </p:spTree>
    <p:extLst>
      <p:ext uri="{BB962C8B-B14F-4D97-AF65-F5344CB8AC3E}">
        <p14:creationId xmlns:p14="http://schemas.microsoft.com/office/powerpoint/2010/main" val="35446836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a:effectLst/>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b="0" dirty="0">
                <a:solidFill>
                  <a:schemeClr val="tx1"/>
                </a:solidFill>
                <a:latin typeface="Arial"/>
                <a:cs typeface="Arial"/>
              </a:rPr>
              <a:t>Product Roadmap</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grpSp>
        <p:nvGrpSpPr>
          <p:cNvPr id="65" name="Group 64"/>
          <p:cNvGrpSpPr/>
          <p:nvPr/>
        </p:nvGrpSpPr>
        <p:grpSpPr>
          <a:xfrm>
            <a:off x="1134469" y="1593503"/>
            <a:ext cx="7861039" cy="4229304"/>
            <a:chOff x="508000" y="1625022"/>
            <a:chExt cx="8383590" cy="4510441"/>
          </a:xfrm>
        </p:grpSpPr>
        <p:cxnSp>
          <p:nvCxnSpPr>
            <p:cNvPr id="20" name="Straight Arrow Connector 19"/>
            <p:cNvCxnSpPr/>
            <p:nvPr/>
          </p:nvCxnSpPr>
          <p:spPr>
            <a:xfrm>
              <a:off x="677333" y="5827566"/>
              <a:ext cx="7958667" cy="0"/>
            </a:xfrm>
            <a:prstGeom prst="straightConnector1">
              <a:avLst/>
            </a:prstGeom>
            <a:ln w="38100" cmpd="sng">
              <a:solidFill>
                <a:srgbClr val="3A93B7"/>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677333" y="1625023"/>
              <a:ext cx="7958667" cy="0"/>
            </a:xfrm>
            <a:prstGeom prst="line">
              <a:avLst/>
            </a:prstGeom>
            <a:ln w="3175" cmpd="sng">
              <a:solidFill>
                <a:srgbClr val="3A93B7"/>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677333" y="3002781"/>
              <a:ext cx="7958667" cy="0"/>
            </a:xfrm>
            <a:prstGeom prst="line">
              <a:avLst/>
            </a:prstGeom>
            <a:ln w="3175" cmpd="sng">
              <a:solidFill>
                <a:srgbClr val="3A93B7"/>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677333" y="4380539"/>
              <a:ext cx="7958667" cy="0"/>
            </a:xfrm>
            <a:prstGeom prst="line">
              <a:avLst/>
            </a:prstGeom>
            <a:ln w="3175" cmpd="sng">
              <a:solidFill>
                <a:srgbClr val="3A93B7"/>
              </a:solidFill>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508000" y="5840051"/>
              <a:ext cx="1377760" cy="295412"/>
            </a:xfrm>
            <a:prstGeom prst="rect">
              <a:avLst/>
            </a:prstGeom>
            <a:noFill/>
            <a:effectLst/>
          </p:spPr>
          <p:txBody>
            <a:bodyPr wrap="square" rtlCol="0">
              <a:spAutoFit/>
            </a:bodyPr>
            <a:lstStyle/>
            <a:p>
              <a:pPr algn="ctr"/>
              <a:r>
                <a:rPr lang="en-US" sz="1200" dirty="0">
                  <a:latin typeface="Arial"/>
                  <a:cs typeface="Arial"/>
                </a:rPr>
                <a:t>May</a:t>
              </a:r>
            </a:p>
          </p:txBody>
        </p:sp>
        <p:sp>
          <p:nvSpPr>
            <p:cNvPr id="28" name="TextBox 27"/>
            <p:cNvSpPr txBox="1"/>
            <p:nvPr/>
          </p:nvSpPr>
          <p:spPr>
            <a:xfrm>
              <a:off x="1909166" y="5840051"/>
              <a:ext cx="1377760" cy="295412"/>
            </a:xfrm>
            <a:prstGeom prst="rect">
              <a:avLst/>
            </a:prstGeom>
            <a:noFill/>
            <a:effectLst/>
          </p:spPr>
          <p:txBody>
            <a:bodyPr wrap="square" rtlCol="0">
              <a:spAutoFit/>
            </a:bodyPr>
            <a:lstStyle/>
            <a:p>
              <a:pPr algn="ctr"/>
              <a:r>
                <a:rPr lang="en-US" sz="1200" dirty="0">
                  <a:latin typeface="Arial"/>
                  <a:cs typeface="Arial"/>
                </a:rPr>
                <a:t>June</a:t>
              </a:r>
            </a:p>
          </p:txBody>
        </p:sp>
        <p:sp>
          <p:nvSpPr>
            <p:cNvPr id="29" name="TextBox 28"/>
            <p:cNvSpPr txBox="1"/>
            <p:nvPr/>
          </p:nvSpPr>
          <p:spPr>
            <a:xfrm>
              <a:off x="3310332" y="5840051"/>
              <a:ext cx="1377760" cy="295412"/>
            </a:xfrm>
            <a:prstGeom prst="rect">
              <a:avLst/>
            </a:prstGeom>
            <a:noFill/>
            <a:effectLst/>
          </p:spPr>
          <p:txBody>
            <a:bodyPr wrap="square" rtlCol="0">
              <a:spAutoFit/>
            </a:bodyPr>
            <a:lstStyle/>
            <a:p>
              <a:pPr algn="ctr"/>
              <a:r>
                <a:rPr lang="en-US" sz="1200" dirty="0">
                  <a:latin typeface="Arial"/>
                  <a:cs typeface="Arial"/>
                </a:rPr>
                <a:t>July</a:t>
              </a:r>
            </a:p>
          </p:txBody>
        </p:sp>
        <p:sp>
          <p:nvSpPr>
            <p:cNvPr id="30" name="TextBox 29"/>
            <p:cNvSpPr txBox="1"/>
            <p:nvPr/>
          </p:nvSpPr>
          <p:spPr>
            <a:xfrm>
              <a:off x="4711498" y="5840051"/>
              <a:ext cx="1377760" cy="295412"/>
            </a:xfrm>
            <a:prstGeom prst="rect">
              <a:avLst/>
            </a:prstGeom>
            <a:noFill/>
            <a:effectLst/>
          </p:spPr>
          <p:txBody>
            <a:bodyPr wrap="square" rtlCol="0">
              <a:spAutoFit/>
            </a:bodyPr>
            <a:lstStyle/>
            <a:p>
              <a:pPr algn="ctr"/>
              <a:r>
                <a:rPr lang="en-US" sz="1200" dirty="0">
                  <a:latin typeface="Arial"/>
                  <a:cs typeface="Arial"/>
                </a:rPr>
                <a:t>Aug</a:t>
              </a:r>
            </a:p>
          </p:txBody>
        </p:sp>
        <p:sp>
          <p:nvSpPr>
            <p:cNvPr id="31" name="TextBox 30"/>
            <p:cNvSpPr txBox="1"/>
            <p:nvPr/>
          </p:nvSpPr>
          <p:spPr>
            <a:xfrm>
              <a:off x="6112664" y="5840051"/>
              <a:ext cx="1377760" cy="295412"/>
            </a:xfrm>
            <a:prstGeom prst="rect">
              <a:avLst/>
            </a:prstGeom>
            <a:noFill/>
            <a:effectLst/>
          </p:spPr>
          <p:txBody>
            <a:bodyPr wrap="square" rtlCol="0">
              <a:spAutoFit/>
            </a:bodyPr>
            <a:lstStyle/>
            <a:p>
              <a:pPr algn="ctr"/>
              <a:r>
                <a:rPr lang="en-US" sz="1200" dirty="0">
                  <a:latin typeface="Arial"/>
                  <a:cs typeface="Arial"/>
                </a:rPr>
                <a:t>Sept</a:t>
              </a:r>
            </a:p>
          </p:txBody>
        </p:sp>
        <p:sp>
          <p:nvSpPr>
            <p:cNvPr id="32" name="TextBox 31"/>
            <p:cNvSpPr txBox="1"/>
            <p:nvPr/>
          </p:nvSpPr>
          <p:spPr>
            <a:xfrm>
              <a:off x="7513830" y="5840051"/>
              <a:ext cx="1377760" cy="295412"/>
            </a:xfrm>
            <a:prstGeom prst="rect">
              <a:avLst/>
            </a:prstGeom>
            <a:noFill/>
            <a:effectLst/>
          </p:spPr>
          <p:txBody>
            <a:bodyPr wrap="square" rtlCol="0">
              <a:spAutoFit/>
            </a:bodyPr>
            <a:lstStyle/>
            <a:p>
              <a:pPr algn="ctr"/>
              <a:r>
                <a:rPr lang="en-US" sz="1200" dirty="0">
                  <a:latin typeface="Arial"/>
                  <a:cs typeface="Arial"/>
                </a:rPr>
                <a:t>Oct</a:t>
              </a:r>
            </a:p>
          </p:txBody>
        </p:sp>
        <p:cxnSp>
          <p:nvCxnSpPr>
            <p:cNvPr id="33" name="Straight Connector 32"/>
            <p:cNvCxnSpPr/>
            <p:nvPr/>
          </p:nvCxnSpPr>
          <p:spPr>
            <a:xfrm>
              <a:off x="1882546" y="1625023"/>
              <a:ext cx="26620" cy="4202543"/>
            </a:xfrm>
            <a:prstGeom prst="line">
              <a:avLst/>
            </a:prstGeom>
            <a:ln w="3175" cmpd="sng">
              <a:solidFill>
                <a:schemeClr val="bg1">
                  <a:lumMod val="65000"/>
                </a:scheme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3310332" y="1625022"/>
              <a:ext cx="3" cy="4202544"/>
            </a:xfrm>
            <a:prstGeom prst="line">
              <a:avLst/>
            </a:prstGeom>
            <a:ln w="3175" cmpd="sng">
              <a:solidFill>
                <a:schemeClr val="bg1">
                  <a:lumMod val="65000"/>
                </a:scheme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4711498" y="1668770"/>
              <a:ext cx="3" cy="4089526"/>
            </a:xfrm>
            <a:prstGeom prst="line">
              <a:avLst/>
            </a:prstGeom>
            <a:ln w="3175" cmpd="sng">
              <a:solidFill>
                <a:schemeClr val="bg1">
                  <a:lumMod val="65000"/>
                </a:scheme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6089255" y="1625022"/>
              <a:ext cx="0" cy="4202544"/>
            </a:xfrm>
            <a:prstGeom prst="line">
              <a:avLst/>
            </a:prstGeom>
            <a:ln w="3175" cmpd="sng">
              <a:solidFill>
                <a:schemeClr val="bg1">
                  <a:lumMod val="65000"/>
                </a:scheme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7513830" y="1625023"/>
              <a:ext cx="11146" cy="4202543"/>
            </a:xfrm>
            <a:prstGeom prst="line">
              <a:avLst/>
            </a:prstGeom>
            <a:ln w="3175" cmpd="sng">
              <a:solidFill>
                <a:schemeClr val="bg1">
                  <a:lumMod val="65000"/>
                </a:schemeClr>
              </a:solidFill>
              <a:prstDash val="dash"/>
            </a:ln>
            <a:effectLst/>
          </p:spPr>
          <p:style>
            <a:lnRef idx="2">
              <a:schemeClr val="accent1"/>
            </a:lnRef>
            <a:fillRef idx="0">
              <a:schemeClr val="accent1"/>
            </a:fillRef>
            <a:effectRef idx="1">
              <a:schemeClr val="accent1"/>
            </a:effectRef>
            <a:fontRef idx="minor">
              <a:schemeClr val="tx1"/>
            </a:fontRef>
          </p:style>
        </p:cxnSp>
        <p:sp>
          <p:nvSpPr>
            <p:cNvPr id="38" name="Rectangle 37"/>
            <p:cNvSpPr/>
            <p:nvPr/>
          </p:nvSpPr>
          <p:spPr>
            <a:xfrm>
              <a:off x="3333426" y="2148408"/>
              <a:ext cx="1378075" cy="349841"/>
            </a:xfrm>
            <a:prstGeom prst="rect">
              <a:avLst/>
            </a:prstGeom>
            <a:solidFill>
              <a:srgbClr val="C0504D"/>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chemeClr val="bg1"/>
                  </a:solidFill>
                  <a:latin typeface="Arial"/>
                  <a:cs typeface="Arial"/>
                </a:rPr>
                <a:t>Description</a:t>
              </a:r>
            </a:p>
          </p:txBody>
        </p:sp>
        <p:sp>
          <p:nvSpPr>
            <p:cNvPr id="39" name="Rectangle 38"/>
            <p:cNvSpPr/>
            <p:nvPr/>
          </p:nvSpPr>
          <p:spPr>
            <a:xfrm>
              <a:off x="6821341" y="2148408"/>
              <a:ext cx="1814659" cy="349841"/>
            </a:xfrm>
            <a:prstGeom prst="rect">
              <a:avLst/>
            </a:prstGeom>
            <a:solidFill>
              <a:srgbClr val="C0504D"/>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chemeClr val="bg1"/>
                  </a:solidFill>
                  <a:latin typeface="Arial"/>
                  <a:cs typeface="Arial"/>
                </a:rPr>
                <a:t>Description</a:t>
              </a:r>
            </a:p>
          </p:txBody>
        </p:sp>
        <p:sp>
          <p:nvSpPr>
            <p:cNvPr id="40" name="Rectangle 39"/>
            <p:cNvSpPr/>
            <p:nvPr/>
          </p:nvSpPr>
          <p:spPr>
            <a:xfrm>
              <a:off x="689199" y="3137744"/>
              <a:ext cx="1219968" cy="349841"/>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sp>
          <p:nvSpPr>
            <p:cNvPr id="41" name="Rectangle 40"/>
            <p:cNvSpPr/>
            <p:nvPr/>
          </p:nvSpPr>
          <p:spPr>
            <a:xfrm>
              <a:off x="1896750" y="3855758"/>
              <a:ext cx="1262621" cy="349841"/>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sp>
          <p:nvSpPr>
            <p:cNvPr id="42" name="Rectangle 41"/>
            <p:cNvSpPr/>
            <p:nvPr/>
          </p:nvSpPr>
          <p:spPr>
            <a:xfrm>
              <a:off x="3979415" y="3178269"/>
              <a:ext cx="2109840" cy="349841"/>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sp>
          <p:nvSpPr>
            <p:cNvPr id="43" name="Rectangle 42"/>
            <p:cNvSpPr/>
            <p:nvPr/>
          </p:nvSpPr>
          <p:spPr>
            <a:xfrm>
              <a:off x="4711501" y="3855758"/>
              <a:ext cx="2109840" cy="349841"/>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sp>
          <p:nvSpPr>
            <p:cNvPr id="45" name="Rectangle 44"/>
            <p:cNvSpPr/>
            <p:nvPr/>
          </p:nvSpPr>
          <p:spPr>
            <a:xfrm>
              <a:off x="3333426" y="4868360"/>
              <a:ext cx="2317394" cy="349841"/>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sp>
          <p:nvSpPr>
            <p:cNvPr id="48" name="Rectangle 47"/>
            <p:cNvSpPr/>
            <p:nvPr/>
          </p:nvSpPr>
          <p:spPr>
            <a:xfrm>
              <a:off x="6112664" y="4869505"/>
              <a:ext cx="2523336" cy="349841"/>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sp>
          <p:nvSpPr>
            <p:cNvPr id="51" name="Rectangle 50"/>
            <p:cNvSpPr/>
            <p:nvPr/>
          </p:nvSpPr>
          <p:spPr>
            <a:xfrm>
              <a:off x="689198" y="4869505"/>
              <a:ext cx="1219969" cy="349841"/>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pic>
          <p:nvPicPr>
            <p:cNvPr id="49" name="Picture 48"/>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785123" y="2967148"/>
              <a:ext cx="300072" cy="300072"/>
            </a:xfrm>
            <a:prstGeom prst="rect">
              <a:avLst/>
            </a:prstGeom>
            <a:solidFill>
              <a:schemeClr val="bg1"/>
            </a:solidFill>
            <a:effectLst/>
          </p:spPr>
        </p:pic>
        <p:pic>
          <p:nvPicPr>
            <p:cNvPr id="50" name="Picture 49"/>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009335" y="3674400"/>
              <a:ext cx="300072" cy="300072"/>
            </a:xfrm>
            <a:prstGeom prst="rect">
              <a:avLst/>
            </a:prstGeom>
            <a:solidFill>
              <a:schemeClr val="bg1"/>
            </a:solidFill>
            <a:effectLst/>
          </p:spPr>
        </p:pic>
        <p:pic>
          <p:nvPicPr>
            <p:cNvPr id="52" name="Picture 51"/>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785123" y="4672753"/>
              <a:ext cx="300072" cy="300072"/>
            </a:xfrm>
            <a:prstGeom prst="rect">
              <a:avLst/>
            </a:prstGeom>
            <a:solidFill>
              <a:schemeClr val="bg1"/>
            </a:solidFill>
            <a:effectLst/>
          </p:spPr>
        </p:pic>
        <p:sp>
          <p:nvSpPr>
            <p:cNvPr id="44" name="Rectangle 43"/>
            <p:cNvSpPr/>
            <p:nvPr/>
          </p:nvSpPr>
          <p:spPr>
            <a:xfrm>
              <a:off x="1896750" y="1671661"/>
              <a:ext cx="2814747" cy="349841"/>
            </a:xfrm>
            <a:prstGeom prst="rect">
              <a:avLst/>
            </a:prstGeom>
            <a:solidFill>
              <a:srgbClr val="C0504D"/>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chemeClr val="bg1"/>
                  </a:solidFill>
                  <a:latin typeface="Arial"/>
                  <a:cs typeface="Arial"/>
                </a:rPr>
                <a:t>Description</a:t>
              </a:r>
            </a:p>
          </p:txBody>
        </p:sp>
        <p:sp>
          <p:nvSpPr>
            <p:cNvPr id="46" name="Rectangle 45"/>
            <p:cNvSpPr/>
            <p:nvPr/>
          </p:nvSpPr>
          <p:spPr>
            <a:xfrm>
              <a:off x="6076843" y="1671661"/>
              <a:ext cx="2559157" cy="349841"/>
            </a:xfrm>
            <a:prstGeom prst="rect">
              <a:avLst/>
            </a:prstGeom>
            <a:solidFill>
              <a:srgbClr val="C0504D"/>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chemeClr val="bg1"/>
                  </a:solidFill>
                  <a:latin typeface="Arial"/>
                  <a:cs typeface="Arial"/>
                </a:rPr>
                <a:t>Description</a:t>
              </a:r>
            </a:p>
          </p:txBody>
        </p:sp>
        <p:sp>
          <p:nvSpPr>
            <p:cNvPr id="47" name="Rectangle 46"/>
            <p:cNvSpPr/>
            <p:nvPr/>
          </p:nvSpPr>
          <p:spPr>
            <a:xfrm>
              <a:off x="7521212" y="3175991"/>
              <a:ext cx="1262621" cy="349841"/>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sp>
          <p:nvSpPr>
            <p:cNvPr id="53" name="Rectangle 52"/>
            <p:cNvSpPr/>
            <p:nvPr/>
          </p:nvSpPr>
          <p:spPr>
            <a:xfrm>
              <a:off x="7524976" y="3855758"/>
              <a:ext cx="1262621" cy="349841"/>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grpSp>
      <p:sp>
        <p:nvSpPr>
          <p:cNvPr id="66" name="Rectangle 65"/>
          <p:cNvSpPr/>
          <p:nvPr/>
        </p:nvSpPr>
        <p:spPr>
          <a:xfrm>
            <a:off x="214681" y="1570865"/>
            <a:ext cx="934959" cy="685068"/>
          </a:xfrm>
          <a:prstGeom prst="rect">
            <a:avLst/>
          </a:prstGeom>
          <a:solidFill>
            <a:srgbClr val="C0504D"/>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chemeClr val="bg1"/>
                </a:solidFill>
                <a:latin typeface="Arial"/>
                <a:cs typeface="Arial"/>
              </a:rPr>
              <a:t>(Focus 1)</a:t>
            </a:r>
          </a:p>
        </p:txBody>
      </p:sp>
      <p:sp>
        <p:nvSpPr>
          <p:cNvPr id="67" name="Rectangle 66"/>
          <p:cNvSpPr/>
          <p:nvPr/>
        </p:nvSpPr>
        <p:spPr>
          <a:xfrm>
            <a:off x="214679" y="2863343"/>
            <a:ext cx="934959" cy="685068"/>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chemeClr val="bg1"/>
                </a:solidFill>
                <a:latin typeface="Arial"/>
                <a:cs typeface="Arial"/>
              </a:rPr>
              <a:t>(Focus 2)</a:t>
            </a:r>
          </a:p>
        </p:txBody>
      </p:sp>
      <p:sp>
        <p:nvSpPr>
          <p:cNvPr id="68" name="Rectangle 67"/>
          <p:cNvSpPr/>
          <p:nvPr/>
        </p:nvSpPr>
        <p:spPr>
          <a:xfrm>
            <a:off x="214681" y="4154629"/>
            <a:ext cx="934959" cy="685068"/>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chemeClr val="bg1"/>
                </a:solidFill>
                <a:latin typeface="Arial"/>
                <a:cs typeface="Arial"/>
              </a:rPr>
              <a:t>(Focus 3)</a:t>
            </a:r>
          </a:p>
        </p:txBody>
      </p:sp>
      <p:sp>
        <p:nvSpPr>
          <p:cNvPr id="69" name="TextBox 68"/>
          <p:cNvSpPr txBox="1"/>
          <p:nvPr/>
        </p:nvSpPr>
        <p:spPr>
          <a:xfrm>
            <a:off x="457023" y="6051698"/>
            <a:ext cx="8188383" cy="523220"/>
          </a:xfrm>
          <a:prstGeom prst="rect">
            <a:avLst/>
          </a:prstGeom>
          <a:noFill/>
          <a:ln w="12700" cmpd="sng">
            <a:solidFill>
              <a:srgbClr val="25459D"/>
            </a:solidFill>
          </a:ln>
        </p:spPr>
        <p:txBody>
          <a:bodyPr wrap="square" rtlCol="0" anchor="ctr">
            <a:spAutoFit/>
          </a:bodyPr>
          <a:lstStyle/>
          <a:p>
            <a:pPr marL="285750" indent="-285750">
              <a:buFont typeface="Arial"/>
              <a:buChar char="•"/>
            </a:pPr>
            <a:r>
              <a:rPr lang="en-US" sz="1400" dirty="0">
                <a:latin typeface="Arial"/>
                <a:cs typeface="Arial"/>
              </a:rPr>
              <a:t>To demo at the meeting: X update, Y update, Z update</a:t>
            </a:r>
          </a:p>
          <a:p>
            <a:pPr marL="285750" indent="-285750">
              <a:buFont typeface="Arial"/>
              <a:buChar char="•"/>
            </a:pPr>
            <a:r>
              <a:rPr lang="en-US" sz="1400" dirty="0">
                <a:latin typeface="Arial"/>
                <a:cs typeface="Arial"/>
              </a:rPr>
              <a:t>In design/</a:t>
            </a:r>
            <a:r>
              <a:rPr lang="en-US" sz="1400" dirty="0" err="1">
                <a:latin typeface="Arial"/>
                <a:cs typeface="Arial"/>
              </a:rPr>
              <a:t>dev</a:t>
            </a:r>
            <a:r>
              <a:rPr lang="en-US" sz="1400" dirty="0">
                <a:latin typeface="Arial"/>
                <a:cs typeface="Arial"/>
              </a:rPr>
              <a:t> now: A update, B update, C update</a:t>
            </a:r>
          </a:p>
        </p:txBody>
      </p:sp>
    </p:spTree>
    <p:extLst>
      <p:ext uri="{BB962C8B-B14F-4D97-AF65-F5344CB8AC3E}">
        <p14:creationId xmlns:p14="http://schemas.microsoft.com/office/powerpoint/2010/main" val="3366158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anual Input 13"/>
          <p:cNvSpPr/>
          <p:nvPr/>
        </p:nvSpPr>
        <p:spPr>
          <a:xfrm rot="10800000">
            <a:off x="-7" y="0"/>
            <a:ext cx="9144006" cy="1606932"/>
          </a:xfrm>
          <a:prstGeom prst="flowChartManualInput">
            <a:avLst/>
          </a:prstGeom>
          <a:solidFill>
            <a:srgbClr val="25459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TextBox 6"/>
          <p:cNvSpPr txBox="1"/>
          <p:nvPr/>
        </p:nvSpPr>
        <p:spPr>
          <a:xfrm>
            <a:off x="480023" y="1803244"/>
            <a:ext cx="8183954" cy="3139321"/>
          </a:xfrm>
          <a:prstGeom prst="rect">
            <a:avLst/>
          </a:prstGeom>
          <a:noFill/>
        </p:spPr>
        <p:txBody>
          <a:bodyPr wrap="square" rtlCol="0">
            <a:spAutoFit/>
          </a:bodyPr>
          <a:lstStyle/>
          <a:p>
            <a:endParaRPr lang="en-US" dirty="0">
              <a:solidFill>
                <a:srgbClr val="404040"/>
              </a:solidFill>
              <a:latin typeface="Arial"/>
              <a:cs typeface="Arial"/>
            </a:endParaRPr>
          </a:p>
          <a:p>
            <a:r>
              <a:rPr lang="en-US" b="1" dirty="0">
                <a:solidFill>
                  <a:srgbClr val="404040"/>
                </a:solidFill>
                <a:latin typeface="Arial"/>
                <a:cs typeface="Arial"/>
              </a:rPr>
              <a:t>The Options: Multiple Ways to Communicate</a:t>
            </a:r>
          </a:p>
          <a:p>
            <a:r>
              <a:rPr lang="en-US" dirty="0">
                <a:solidFill>
                  <a:srgbClr val="404040"/>
                </a:solidFill>
                <a:latin typeface="Arial"/>
                <a:cs typeface="Arial"/>
              </a:rPr>
              <a:t>In some cases, we’ve included multiple ways to present the same information. These are clearly marked with icons like these:</a:t>
            </a:r>
          </a:p>
          <a:p>
            <a:endParaRPr lang="en-US" b="1" dirty="0">
              <a:solidFill>
                <a:srgbClr val="404040"/>
              </a:solidFill>
              <a:latin typeface="Arial"/>
              <a:cs typeface="Arial"/>
            </a:endParaRPr>
          </a:p>
          <a:p>
            <a:endParaRPr lang="en-US" dirty="0">
              <a:solidFill>
                <a:srgbClr val="404040"/>
              </a:solidFill>
              <a:latin typeface="Arial"/>
              <a:cs typeface="Arial"/>
            </a:endParaRPr>
          </a:p>
          <a:p>
            <a:endParaRPr lang="en-US" dirty="0">
              <a:solidFill>
                <a:srgbClr val="404040"/>
              </a:solidFill>
              <a:latin typeface="Arial"/>
              <a:cs typeface="Arial"/>
            </a:endParaRPr>
          </a:p>
          <a:p>
            <a:endParaRPr lang="en-US" dirty="0">
              <a:solidFill>
                <a:srgbClr val="404040"/>
              </a:solidFill>
              <a:latin typeface="Arial"/>
              <a:cs typeface="Arial"/>
            </a:endParaRPr>
          </a:p>
          <a:p>
            <a:r>
              <a:rPr lang="en-US" b="1" dirty="0">
                <a:solidFill>
                  <a:srgbClr val="404040"/>
                </a:solidFill>
                <a:latin typeface="Arial"/>
                <a:cs typeface="Arial"/>
              </a:rPr>
              <a:t>The Commentary: Pointers from the Partners</a:t>
            </a:r>
          </a:p>
          <a:p>
            <a:r>
              <a:rPr lang="en-US" dirty="0">
                <a:solidFill>
                  <a:srgbClr val="404040"/>
                </a:solidFill>
                <a:latin typeface="Arial"/>
                <a:cs typeface="Arial"/>
              </a:rPr>
              <a:t>As needed, we’ve included some comments from the NextView team.</a:t>
            </a:r>
          </a:p>
          <a:p>
            <a:r>
              <a:rPr lang="en-US" dirty="0">
                <a:solidFill>
                  <a:srgbClr val="404040"/>
                </a:solidFill>
                <a:latin typeface="Arial"/>
                <a:cs typeface="Arial"/>
              </a:rPr>
              <a:t>Look for the icons like this:</a:t>
            </a:r>
          </a:p>
        </p:txBody>
      </p:sp>
      <p:sp>
        <p:nvSpPr>
          <p:cNvPr id="22" name="Title 1"/>
          <p:cNvSpPr>
            <a:spLocks noGrp="1"/>
          </p:cNvSpPr>
          <p:nvPr>
            <p:ph type="title"/>
          </p:nvPr>
        </p:nvSpPr>
        <p:spPr>
          <a:xfrm>
            <a:off x="477426" y="1"/>
            <a:ext cx="6219567" cy="1242273"/>
          </a:xfrm>
        </p:spPr>
        <p:txBody>
          <a:bodyPr>
            <a:normAutofit/>
          </a:bodyPr>
          <a:lstStyle/>
          <a:p>
            <a:pPr algn="l"/>
            <a:r>
              <a:rPr lang="en-US" sz="2800" dirty="0">
                <a:solidFill>
                  <a:schemeClr val="bg1"/>
                </a:solidFill>
                <a:latin typeface="Arial"/>
                <a:cs typeface="Arial"/>
              </a:rPr>
              <a:t>HOW TO USE THIS RESOURCE</a:t>
            </a:r>
          </a:p>
        </p:txBody>
      </p:sp>
      <p:sp>
        <p:nvSpPr>
          <p:cNvPr id="2" name="Right Triangle 1"/>
          <p:cNvSpPr/>
          <p:nvPr/>
        </p:nvSpPr>
        <p:spPr>
          <a:xfrm rot="5400000">
            <a:off x="3344333" y="3104444"/>
            <a:ext cx="620889" cy="620889"/>
          </a:xfrm>
          <a:prstGeom prst="rtTriangle">
            <a:avLst/>
          </a:prstGeom>
          <a:solidFill>
            <a:srgbClr val="EC734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ight Triangle 7"/>
          <p:cNvSpPr/>
          <p:nvPr/>
        </p:nvSpPr>
        <p:spPr>
          <a:xfrm rot="5400000">
            <a:off x="4428067" y="3104444"/>
            <a:ext cx="620889" cy="620889"/>
          </a:xfrm>
          <a:prstGeom prst="rtTriangle">
            <a:avLst/>
          </a:prstGeom>
          <a:solidFill>
            <a:srgbClr val="EC734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3344333" y="3062111"/>
            <a:ext cx="298851" cy="461665"/>
          </a:xfrm>
          <a:prstGeom prst="rect">
            <a:avLst/>
          </a:prstGeom>
          <a:noFill/>
        </p:spPr>
        <p:txBody>
          <a:bodyPr wrap="none" rtlCol="0">
            <a:spAutoFit/>
          </a:bodyPr>
          <a:lstStyle/>
          <a:p>
            <a:r>
              <a:rPr lang="en-US" sz="2400" dirty="0">
                <a:solidFill>
                  <a:schemeClr val="bg1"/>
                </a:solidFill>
                <a:latin typeface="Montserrat Light"/>
                <a:cs typeface="Montserrat Light"/>
              </a:rPr>
              <a:t>1</a:t>
            </a:r>
          </a:p>
        </p:txBody>
      </p:sp>
      <p:sp>
        <p:nvSpPr>
          <p:cNvPr id="9" name="TextBox 8"/>
          <p:cNvSpPr txBox="1"/>
          <p:nvPr/>
        </p:nvSpPr>
        <p:spPr>
          <a:xfrm>
            <a:off x="4407729" y="3062111"/>
            <a:ext cx="363484" cy="461665"/>
          </a:xfrm>
          <a:prstGeom prst="rect">
            <a:avLst/>
          </a:prstGeom>
          <a:noFill/>
        </p:spPr>
        <p:txBody>
          <a:bodyPr wrap="none" rtlCol="0">
            <a:spAutoFit/>
          </a:bodyPr>
          <a:lstStyle/>
          <a:p>
            <a:r>
              <a:rPr lang="en-US" sz="2400" dirty="0">
                <a:solidFill>
                  <a:schemeClr val="bg1"/>
                </a:solidFill>
                <a:latin typeface="Montserrat Light"/>
                <a:cs typeface="Montserrat Light"/>
              </a:rPr>
              <a:t>2</a:t>
            </a:r>
          </a:p>
        </p:txBody>
      </p:sp>
    </p:spTree>
    <p:extLst>
      <p:ext uri="{BB962C8B-B14F-4D97-AF65-F5344CB8AC3E}">
        <p14:creationId xmlns:p14="http://schemas.microsoft.com/office/powerpoint/2010/main" val="1790618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b="0" dirty="0">
                <a:solidFill>
                  <a:schemeClr val="tx1"/>
                </a:solidFill>
                <a:latin typeface="Arial"/>
                <a:cs typeface="Arial"/>
              </a:rPr>
              <a:t>Takeaways &amp; Action Items</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
        <p:nvSpPr>
          <p:cNvPr id="16" name="Title 3"/>
          <p:cNvSpPr txBox="1">
            <a:spLocks/>
          </p:cNvSpPr>
          <p:nvPr/>
        </p:nvSpPr>
        <p:spPr>
          <a:xfrm>
            <a:off x="500943" y="1472686"/>
            <a:ext cx="8120946" cy="4670778"/>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pPr marL="342900" indent="-342900">
              <a:buFont typeface="Arial"/>
              <a:buChar char="•"/>
            </a:pPr>
            <a:r>
              <a:rPr lang="en-US" sz="2400" b="0" dirty="0">
                <a:solidFill>
                  <a:schemeClr val="tx1"/>
                </a:solidFill>
                <a:latin typeface="Arial"/>
                <a:cs typeface="Arial"/>
              </a:rPr>
              <a:t>X channel is doing great; forward invest in it</a:t>
            </a:r>
          </a:p>
          <a:p>
            <a:pPr marL="800100" lvl="1" indent="-342900">
              <a:buFont typeface="Arial"/>
              <a:buChar char="•"/>
            </a:pPr>
            <a:r>
              <a:rPr lang="en-US" dirty="0">
                <a:latin typeface="Arial"/>
                <a:cs typeface="Arial"/>
              </a:rPr>
              <a:t>(Or, “Best channel starting to fail. Why? What do we test next?”)</a:t>
            </a:r>
          </a:p>
          <a:p>
            <a:pPr lvl="1"/>
            <a:endParaRPr lang="en-US" b="0" dirty="0">
              <a:solidFill>
                <a:schemeClr val="tx1"/>
              </a:solidFill>
              <a:latin typeface="Arial"/>
              <a:cs typeface="Arial"/>
            </a:endParaRPr>
          </a:p>
          <a:p>
            <a:pPr marL="342900" indent="-342900">
              <a:buFont typeface="Arial"/>
              <a:buChar char="•"/>
            </a:pPr>
            <a:r>
              <a:rPr lang="en-US" sz="2400" b="0" dirty="0">
                <a:solidFill>
                  <a:schemeClr val="tx1"/>
                </a:solidFill>
                <a:latin typeface="Arial"/>
                <a:cs typeface="Arial"/>
              </a:rPr>
              <a:t>Engagement changed significantly (+ or –) </a:t>
            </a:r>
          </a:p>
          <a:p>
            <a:pPr marL="742950" lvl="1" indent="-285750">
              <a:buFont typeface="Arial"/>
              <a:buChar char="•"/>
            </a:pPr>
            <a:r>
              <a:rPr lang="en-US" dirty="0">
                <a:latin typeface="Arial"/>
                <a:cs typeface="Arial"/>
              </a:rPr>
              <a:t>(Why? What does it mean)</a:t>
            </a:r>
          </a:p>
          <a:p>
            <a:pPr lvl="1"/>
            <a:endParaRPr lang="en-US" b="0" dirty="0">
              <a:solidFill>
                <a:schemeClr val="tx1"/>
              </a:solidFill>
              <a:latin typeface="Arial"/>
              <a:cs typeface="Arial"/>
            </a:endParaRPr>
          </a:p>
          <a:p>
            <a:pPr marL="342900" indent="-342900">
              <a:buFont typeface="Arial"/>
              <a:buChar char="•"/>
            </a:pPr>
            <a:r>
              <a:rPr lang="en-US" sz="2400" b="0" dirty="0">
                <a:solidFill>
                  <a:schemeClr val="tx1"/>
                </a:solidFill>
                <a:latin typeface="Arial"/>
                <a:cs typeface="Arial"/>
              </a:rPr>
              <a:t>Product roadmap changes</a:t>
            </a:r>
          </a:p>
          <a:p>
            <a:pPr marL="800100" lvl="2" indent="-342900" defTabSz="477957">
              <a:spcBef>
                <a:spcPct val="0"/>
              </a:spcBef>
              <a:buFont typeface="Arial"/>
              <a:buChar char="•"/>
            </a:pPr>
            <a:r>
              <a:rPr lang="en-US" dirty="0">
                <a:latin typeface="Arial"/>
                <a:cs typeface="Arial"/>
              </a:rPr>
              <a:t>(What updates/shuffling will happen based on previous slides?)</a:t>
            </a:r>
          </a:p>
          <a:p>
            <a:pPr marL="457200" lvl="2" defTabSz="477957">
              <a:spcBef>
                <a:spcPct val="0"/>
              </a:spcBef>
            </a:pPr>
            <a:endParaRPr lang="en-US" dirty="0">
              <a:latin typeface="Arial"/>
              <a:cs typeface="Arial"/>
            </a:endParaRPr>
          </a:p>
          <a:p>
            <a:pPr marL="342900" indent="-342900">
              <a:buFont typeface="Arial"/>
              <a:buChar char="•"/>
            </a:pPr>
            <a:r>
              <a:rPr lang="en-US" sz="2400" b="0" dirty="0">
                <a:solidFill>
                  <a:schemeClr val="tx1"/>
                </a:solidFill>
                <a:latin typeface="Arial"/>
                <a:cs typeface="Arial"/>
              </a:rPr>
              <a:t>Broader Discussion: Are things working?</a:t>
            </a:r>
          </a:p>
          <a:p>
            <a:pPr marL="800100" lvl="2" indent="-342900" defTabSz="477957">
              <a:spcBef>
                <a:spcPct val="0"/>
              </a:spcBef>
              <a:buFont typeface="Arial"/>
              <a:buChar char="•"/>
            </a:pPr>
            <a:r>
              <a:rPr lang="en-US" dirty="0">
                <a:latin typeface="Arial"/>
                <a:cs typeface="Arial"/>
              </a:rPr>
              <a:t>(What does board see elsewhere? Benchmarks?)</a:t>
            </a: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endParaRPr lang="en-US" sz="2400" b="0" dirty="0">
              <a:solidFill>
                <a:schemeClr val="tx1"/>
              </a:solidFill>
              <a:latin typeface="Arial"/>
              <a:cs typeface="Arial"/>
            </a:endParaRPr>
          </a:p>
          <a:p>
            <a:pPr marL="971550" lvl="1" indent="-514350">
              <a:buFont typeface="Arial"/>
              <a:buChar char="•"/>
            </a:pPr>
            <a:endParaRPr lang="en-US" dirty="0">
              <a:latin typeface="Arial"/>
              <a:cs typeface="Arial"/>
            </a:endParaRPr>
          </a:p>
          <a:p>
            <a:pPr lvl="1"/>
            <a:endParaRPr lang="en-US" dirty="0">
              <a:latin typeface="Arial"/>
              <a:cs typeface="Arial"/>
            </a:endParaRPr>
          </a:p>
        </p:txBody>
      </p:sp>
      <p:grpSp>
        <p:nvGrpSpPr>
          <p:cNvPr id="22" name="Group 21"/>
          <p:cNvGrpSpPr/>
          <p:nvPr/>
        </p:nvGrpSpPr>
        <p:grpSpPr>
          <a:xfrm>
            <a:off x="7636230" y="4200459"/>
            <a:ext cx="3991325" cy="3402636"/>
            <a:chOff x="5900131" y="4748123"/>
            <a:chExt cx="2478298" cy="1920698"/>
          </a:xfrm>
        </p:grpSpPr>
        <p:sp>
          <p:nvSpPr>
            <p:cNvPr id="24" name="Folded Corner 23"/>
            <p:cNvSpPr/>
            <p:nvPr/>
          </p:nvSpPr>
          <p:spPr>
            <a:xfrm flipH="1">
              <a:off x="5900131" y="4748123"/>
              <a:ext cx="2478298" cy="1920698"/>
            </a:xfrm>
            <a:prstGeom prst="foldedCorner">
              <a:avLst/>
            </a:prstGeom>
            <a:solidFill>
              <a:srgbClr val="FFEF6F"/>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latin typeface="Arial"/>
                <a:cs typeface="Arial"/>
              </a:endParaRPr>
            </a:p>
          </p:txBody>
        </p:sp>
        <p:sp>
          <p:nvSpPr>
            <p:cNvPr id="25" name="Rectangle 24"/>
            <p:cNvSpPr/>
            <p:nvPr/>
          </p:nvSpPr>
          <p:spPr>
            <a:xfrm>
              <a:off x="5941344" y="4798225"/>
              <a:ext cx="2408438" cy="990271"/>
            </a:xfrm>
            <a:prstGeom prst="rect">
              <a:avLst/>
            </a:prstGeom>
          </p:spPr>
          <p:txBody>
            <a:bodyPr wrap="square">
              <a:spAutoFit/>
            </a:bodyPr>
            <a:lstStyle/>
            <a:p>
              <a:r>
                <a:rPr lang="en-US" sz="1200" dirty="0">
                  <a:solidFill>
                    <a:srgbClr val="414141"/>
                  </a:solidFill>
                  <a:latin typeface="Arial"/>
                  <a:cs typeface="Arial"/>
                </a:rPr>
                <a:t>The last point here is a sort of “meta” question. It’s good to discuss with the board whether the business “machine” is starting to work well or not in general. For instance, if you’re getting 2% growth week over week and daily active users to monthly active users is 15%, that’s not great. Your board will have context on these things. And you can discuss openly if this is good/bad/ok and whether current traction and financials will get you where you want to go.</a:t>
              </a:r>
            </a:p>
          </p:txBody>
        </p:sp>
      </p:grpSp>
    </p:spTree>
    <p:extLst>
      <p:ext uri="{BB962C8B-B14F-4D97-AF65-F5344CB8AC3E}">
        <p14:creationId xmlns:p14="http://schemas.microsoft.com/office/powerpoint/2010/main" val="20946967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364542" y="6145576"/>
            <a:ext cx="8414917" cy="400110"/>
            <a:chOff x="310444" y="6145576"/>
            <a:chExt cx="8414917" cy="400110"/>
          </a:xfrm>
        </p:grpSpPr>
        <p:sp>
          <p:nvSpPr>
            <p:cNvPr id="2" name="Rectangle 1"/>
            <p:cNvSpPr/>
            <p:nvPr/>
          </p:nvSpPr>
          <p:spPr>
            <a:xfrm>
              <a:off x="3167009" y="6145576"/>
              <a:ext cx="2759615" cy="400110"/>
            </a:xfrm>
            <a:prstGeom prst="rect">
              <a:avLst/>
            </a:prstGeom>
          </p:spPr>
          <p:txBody>
            <a:bodyPr wrap="none">
              <a:spAutoFit/>
            </a:bodyPr>
            <a:lstStyle/>
            <a:p>
              <a:r>
                <a:rPr lang="en-US" sz="2000" dirty="0">
                  <a:solidFill>
                    <a:srgbClr val="FF0000"/>
                  </a:solidFill>
                  <a:latin typeface="Arial"/>
                  <a:cs typeface="Arial"/>
                </a:rPr>
                <a:t>REMOVE THIS SLIDE</a:t>
              </a:r>
              <a:endParaRPr lang="en-US" sz="2000" dirty="0">
                <a:latin typeface="Arial"/>
                <a:cs typeface="Arial"/>
              </a:endParaRPr>
            </a:p>
          </p:txBody>
        </p:sp>
        <p:cxnSp>
          <p:nvCxnSpPr>
            <p:cNvPr id="4" name="Straight Connector 3"/>
            <p:cNvCxnSpPr/>
            <p:nvPr/>
          </p:nvCxnSpPr>
          <p:spPr>
            <a:xfrm>
              <a:off x="310444" y="6387165"/>
              <a:ext cx="2836334" cy="0"/>
            </a:xfrm>
            <a:prstGeom prst="line">
              <a:avLst/>
            </a:prstGeom>
            <a:ln w="76200"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5889027" y="6387165"/>
              <a:ext cx="2836334" cy="0"/>
            </a:xfrm>
            <a:prstGeom prst="line">
              <a:avLst/>
            </a:prstGeom>
            <a:ln w="76200"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sp>
        <p:nvSpPr>
          <p:cNvPr id="3" name="Rectangle 2"/>
          <p:cNvSpPr/>
          <p:nvPr/>
        </p:nvSpPr>
        <p:spPr>
          <a:xfrm>
            <a:off x="1611691" y="2009343"/>
            <a:ext cx="5920619" cy="81785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600" dirty="0">
                <a:latin typeface="Arial"/>
                <a:cs typeface="Arial"/>
              </a:rPr>
              <a:t>EARLY REVENUE </a:t>
            </a:r>
            <a:r>
              <a:rPr lang="en-US" sz="2600" dirty="0" err="1">
                <a:latin typeface="Arial"/>
                <a:cs typeface="Arial"/>
              </a:rPr>
              <a:t>S</a:t>
            </a:r>
            <a:r>
              <a:rPr lang="en-US" sz="2200" dirty="0" err="1">
                <a:latin typeface="Arial"/>
                <a:cs typeface="Arial"/>
              </a:rPr>
              <a:t>aa</a:t>
            </a:r>
            <a:r>
              <a:rPr lang="en-US" sz="2600" dirty="0" err="1">
                <a:latin typeface="Arial"/>
                <a:cs typeface="Arial"/>
              </a:rPr>
              <a:t>S</a:t>
            </a:r>
            <a:r>
              <a:rPr lang="en-US" sz="2600" dirty="0">
                <a:latin typeface="Arial"/>
                <a:cs typeface="Arial"/>
              </a:rPr>
              <a:t> EXAMPLE</a:t>
            </a:r>
          </a:p>
        </p:txBody>
      </p:sp>
    </p:spTree>
    <p:extLst>
      <p:ext uri="{BB962C8B-B14F-4D97-AF65-F5344CB8AC3E}">
        <p14:creationId xmlns:p14="http://schemas.microsoft.com/office/powerpoint/2010/main" val="32970198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b="0" dirty="0">
                <a:solidFill>
                  <a:schemeClr val="tx1"/>
                </a:solidFill>
                <a:latin typeface="Arial"/>
                <a:cs typeface="Arial"/>
              </a:rPr>
              <a:t>KPI Dashboard</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
        <p:nvSpPr>
          <p:cNvPr id="13" name="Title 3"/>
          <p:cNvSpPr txBox="1">
            <a:spLocks/>
          </p:cNvSpPr>
          <p:nvPr/>
        </p:nvSpPr>
        <p:spPr>
          <a:xfrm>
            <a:off x="500943" y="1749778"/>
            <a:ext cx="4374556" cy="4670778"/>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2400" dirty="0">
                <a:solidFill>
                  <a:schemeClr val="tx1"/>
                </a:solidFill>
                <a:latin typeface="Arial"/>
                <a:cs typeface="Arial"/>
              </a:rPr>
              <a:t>Going Well/Advantages:</a:t>
            </a:r>
          </a:p>
          <a:p>
            <a:pPr marL="514350" indent="-514350">
              <a:buAutoNum type="arabicPeriod"/>
            </a:pPr>
            <a:r>
              <a:rPr lang="en-US" sz="2400" b="0" dirty="0">
                <a:solidFill>
                  <a:schemeClr val="tx1"/>
                </a:solidFill>
                <a:latin typeface="Arial"/>
                <a:cs typeface="Arial"/>
              </a:rPr>
              <a:t>T</a:t>
            </a:r>
            <a:r>
              <a:rPr lang="en-US" sz="2400" b="0" dirty="0">
                <a:solidFill>
                  <a:srgbClr val="000000"/>
                </a:solidFill>
                <a:latin typeface="Arial"/>
                <a:cs typeface="Arial"/>
              </a:rPr>
              <a:t>op</a:t>
            </a:r>
            <a:r>
              <a:rPr lang="en-US" sz="2400" b="0" dirty="0">
                <a:solidFill>
                  <a:schemeClr val="tx1"/>
                </a:solidFill>
                <a:latin typeface="Arial"/>
                <a:cs typeface="Arial"/>
              </a:rPr>
              <a:t>-line growth: </a:t>
            </a:r>
            <a:r>
              <a:rPr lang="en-US" sz="2400" b="0" dirty="0">
                <a:solidFill>
                  <a:srgbClr val="00D100"/>
                </a:solidFill>
                <a:latin typeface="Arial"/>
                <a:cs typeface="Arial"/>
              </a:rPr>
              <a:t>$300K Q1 </a:t>
            </a:r>
            <a:r>
              <a:rPr lang="en-US" sz="2400" b="0" dirty="0">
                <a:solidFill>
                  <a:schemeClr val="tx1"/>
                </a:solidFill>
                <a:latin typeface="Arial"/>
                <a:cs typeface="Arial"/>
              </a:rPr>
              <a:t>(record quarter)</a:t>
            </a:r>
          </a:p>
          <a:p>
            <a:pPr marL="514350" indent="-514350">
              <a:buAutoNum type="arabicPeriod"/>
            </a:pPr>
            <a:r>
              <a:rPr lang="en-US" sz="2400" b="0" dirty="0">
                <a:solidFill>
                  <a:srgbClr val="000000"/>
                </a:solidFill>
                <a:latin typeface="Arial"/>
                <a:cs typeface="Arial"/>
              </a:rPr>
              <a:t>Retention: </a:t>
            </a:r>
            <a:r>
              <a:rPr lang="en-US" sz="2400" b="0" dirty="0">
                <a:solidFill>
                  <a:srgbClr val="00D100"/>
                </a:solidFill>
                <a:latin typeface="Arial"/>
                <a:cs typeface="Arial"/>
              </a:rPr>
              <a:t>0.5% </a:t>
            </a:r>
            <a:r>
              <a:rPr lang="en-US" sz="2400" b="0" dirty="0">
                <a:solidFill>
                  <a:srgbClr val="000000"/>
                </a:solidFill>
                <a:latin typeface="Arial"/>
                <a:cs typeface="Arial"/>
              </a:rPr>
              <a:t>churn</a:t>
            </a:r>
          </a:p>
          <a:p>
            <a:pPr marL="514350" indent="-514350">
              <a:buAutoNum type="arabicPeriod"/>
            </a:pPr>
            <a:r>
              <a:rPr lang="en-US" sz="2400" b="0" dirty="0">
                <a:solidFill>
                  <a:srgbClr val="000000"/>
                </a:solidFill>
                <a:latin typeface="Arial"/>
                <a:cs typeface="Arial"/>
              </a:rPr>
              <a:t>CAC: Improved to </a:t>
            </a:r>
            <a:r>
              <a:rPr lang="en-US" sz="2400" b="0" dirty="0">
                <a:solidFill>
                  <a:srgbClr val="00D100"/>
                </a:solidFill>
                <a:latin typeface="Arial"/>
                <a:cs typeface="Arial"/>
              </a:rPr>
              <a:t>$X</a:t>
            </a:r>
          </a:p>
          <a:p>
            <a:pPr marL="514350" indent="-514350">
              <a:buAutoNum type="arabicPeriod"/>
            </a:pPr>
            <a:r>
              <a:rPr lang="en-US" sz="2400" b="0" dirty="0">
                <a:solidFill>
                  <a:srgbClr val="000000"/>
                </a:solidFill>
                <a:latin typeface="Arial"/>
                <a:cs typeface="Arial"/>
              </a:rPr>
              <a:t>ASP: </a:t>
            </a:r>
            <a:r>
              <a:rPr lang="en-US" sz="2400" b="0" dirty="0">
                <a:solidFill>
                  <a:schemeClr val="tx1"/>
                </a:solidFill>
                <a:latin typeface="Arial"/>
                <a:cs typeface="Arial"/>
              </a:rPr>
              <a:t>$X</a:t>
            </a:r>
          </a:p>
          <a:p>
            <a:pPr marL="514350" indent="-514350">
              <a:buAutoNum type="arabicPeriod"/>
            </a:pPr>
            <a:r>
              <a:rPr lang="en-US" sz="2400" b="0" dirty="0">
                <a:solidFill>
                  <a:srgbClr val="000000"/>
                </a:solidFill>
                <a:latin typeface="Arial"/>
                <a:cs typeface="Arial"/>
              </a:rPr>
              <a:t>Early sales process implemented + strong initial results</a:t>
            </a:r>
          </a:p>
          <a:p>
            <a:pPr marL="514350" indent="-514350">
              <a:buAutoNum type="arabicPeriod"/>
            </a:pPr>
            <a:r>
              <a:rPr lang="en-US" sz="2400" b="0" dirty="0">
                <a:solidFill>
                  <a:srgbClr val="000000"/>
                </a:solidFill>
                <a:latin typeface="Arial"/>
                <a:cs typeface="Arial"/>
              </a:rPr>
              <a:t>Product NPS of </a:t>
            </a:r>
            <a:r>
              <a:rPr lang="en-US" sz="2400" b="0" dirty="0">
                <a:solidFill>
                  <a:srgbClr val="00D100"/>
                </a:solidFill>
                <a:latin typeface="Arial"/>
                <a:cs typeface="Arial"/>
              </a:rPr>
              <a:t>85</a:t>
            </a:r>
          </a:p>
          <a:p>
            <a:pPr marL="514350" indent="-514350">
              <a:buFontTx/>
              <a:buAutoNum type="arabicPeriod"/>
            </a:pPr>
            <a:r>
              <a:rPr lang="en-US" sz="2400" b="0" dirty="0">
                <a:solidFill>
                  <a:srgbClr val="000000"/>
                </a:solidFill>
                <a:latin typeface="Arial"/>
                <a:cs typeface="Arial"/>
              </a:rPr>
              <a:t>New features (X &amp; Y): strong qual. feedback + early adoption</a:t>
            </a:r>
            <a:endParaRPr lang="en-US" sz="2400" b="0" dirty="0">
              <a:solidFill>
                <a:srgbClr val="00D100"/>
              </a:solidFill>
              <a:latin typeface="Arial"/>
              <a:cs typeface="Arial"/>
            </a:endParaRPr>
          </a:p>
          <a:p>
            <a:endParaRPr lang="en-US" sz="2400" b="0" dirty="0">
              <a:solidFill>
                <a:srgbClr val="00D100"/>
              </a:solidFill>
              <a:latin typeface="Arial"/>
              <a:cs typeface="Arial"/>
            </a:endParaRPr>
          </a:p>
          <a:p>
            <a:endParaRPr lang="en-US" sz="1200" dirty="0">
              <a:solidFill>
                <a:srgbClr val="00D100"/>
              </a:solidFill>
              <a:latin typeface="Arial"/>
              <a:cs typeface="Arial"/>
            </a:endParaRPr>
          </a:p>
        </p:txBody>
      </p:sp>
      <p:sp>
        <p:nvSpPr>
          <p:cNvPr id="14" name="Title 3"/>
          <p:cNvSpPr txBox="1">
            <a:spLocks/>
          </p:cNvSpPr>
          <p:nvPr/>
        </p:nvSpPr>
        <p:spPr>
          <a:xfrm>
            <a:off x="4875499" y="1749778"/>
            <a:ext cx="4063360" cy="4670778"/>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2400" dirty="0">
                <a:solidFill>
                  <a:srgbClr val="000000"/>
                </a:solidFill>
                <a:latin typeface="Arial"/>
                <a:cs typeface="Arial"/>
              </a:rPr>
              <a:t>Concerns/Risks:</a:t>
            </a:r>
          </a:p>
          <a:p>
            <a:pPr marL="514350" indent="-514350">
              <a:buAutoNum type="arabicPeriod"/>
            </a:pPr>
            <a:r>
              <a:rPr lang="en-US" sz="2400" b="0" dirty="0">
                <a:solidFill>
                  <a:schemeClr val="tx1"/>
                </a:solidFill>
                <a:latin typeface="Arial"/>
                <a:cs typeface="Arial"/>
              </a:rPr>
              <a:t>Biggest acquisition channel (XYZ) slowing</a:t>
            </a:r>
          </a:p>
          <a:p>
            <a:pPr marL="514350" indent="-514350">
              <a:buAutoNum type="arabicPeriod"/>
            </a:pPr>
            <a:r>
              <a:rPr lang="en-US" sz="2400" b="0" dirty="0">
                <a:solidFill>
                  <a:schemeClr val="tx1"/>
                </a:solidFill>
                <a:latin typeface="Arial"/>
                <a:cs typeface="Arial"/>
              </a:rPr>
              <a:t>Top-of-funnel marketing (site traffic down </a:t>
            </a:r>
            <a:r>
              <a:rPr lang="en-US" sz="2400" b="0" dirty="0">
                <a:solidFill>
                  <a:srgbClr val="FF0000"/>
                </a:solidFill>
                <a:latin typeface="Arial"/>
                <a:cs typeface="Arial"/>
              </a:rPr>
              <a:t>15%; </a:t>
            </a:r>
            <a:r>
              <a:rPr lang="en-US" sz="2400" b="0" dirty="0">
                <a:solidFill>
                  <a:schemeClr val="tx1"/>
                </a:solidFill>
                <a:latin typeface="Arial"/>
                <a:cs typeface="Arial"/>
              </a:rPr>
              <a:t>net new leads down</a:t>
            </a:r>
            <a:r>
              <a:rPr lang="en-US" sz="2400" b="0" dirty="0">
                <a:solidFill>
                  <a:srgbClr val="FF0000"/>
                </a:solidFill>
                <a:latin typeface="Arial"/>
                <a:cs typeface="Arial"/>
              </a:rPr>
              <a:t> 25%</a:t>
            </a:r>
            <a:r>
              <a:rPr lang="en-US" sz="2400" b="0" dirty="0">
                <a:solidFill>
                  <a:schemeClr val="tx1"/>
                </a:solidFill>
                <a:latin typeface="Arial"/>
                <a:cs typeface="Arial"/>
              </a:rPr>
              <a:t>)</a:t>
            </a:r>
          </a:p>
          <a:p>
            <a:pPr marL="514350" indent="-514350">
              <a:buAutoNum type="arabicPeriod"/>
            </a:pPr>
            <a:r>
              <a:rPr lang="en-US" sz="2400" b="0" dirty="0">
                <a:solidFill>
                  <a:schemeClr val="tx1"/>
                </a:solidFill>
                <a:latin typeface="Arial"/>
                <a:cs typeface="Arial"/>
              </a:rPr>
              <a:t>Sales/marketing alignment</a:t>
            </a:r>
          </a:p>
          <a:p>
            <a:pPr marL="514350" indent="-514350">
              <a:buAutoNum type="arabicPeriod"/>
            </a:pPr>
            <a:r>
              <a:rPr lang="en-US" sz="2400" b="0" dirty="0">
                <a:solidFill>
                  <a:schemeClr val="tx1"/>
                </a:solidFill>
                <a:latin typeface="Arial"/>
                <a:cs typeface="Arial"/>
              </a:rPr>
              <a:t>When to hire for customer success</a:t>
            </a:r>
          </a:p>
        </p:txBody>
      </p:sp>
      <p:grpSp>
        <p:nvGrpSpPr>
          <p:cNvPr id="15" name="Group 14"/>
          <p:cNvGrpSpPr/>
          <p:nvPr/>
        </p:nvGrpSpPr>
        <p:grpSpPr>
          <a:xfrm>
            <a:off x="-2504584" y="528964"/>
            <a:ext cx="2726128" cy="2112768"/>
            <a:chOff x="5900131" y="4748123"/>
            <a:chExt cx="2478298" cy="1920698"/>
          </a:xfrm>
        </p:grpSpPr>
        <p:sp>
          <p:nvSpPr>
            <p:cNvPr id="18" name="Folded Corner 17"/>
            <p:cNvSpPr/>
            <p:nvPr/>
          </p:nvSpPr>
          <p:spPr>
            <a:xfrm>
              <a:off x="5900131" y="4748123"/>
              <a:ext cx="2478298" cy="1920698"/>
            </a:xfrm>
            <a:prstGeom prst="foldedCorner">
              <a:avLst/>
            </a:prstGeom>
            <a:solidFill>
              <a:srgbClr val="FFEF6F"/>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latin typeface="Arial"/>
                <a:cs typeface="Arial"/>
              </a:endParaRPr>
            </a:p>
          </p:txBody>
        </p:sp>
        <p:sp>
          <p:nvSpPr>
            <p:cNvPr id="19" name="Rectangle 18"/>
            <p:cNvSpPr/>
            <p:nvPr/>
          </p:nvSpPr>
          <p:spPr>
            <a:xfrm>
              <a:off x="5941344" y="4798225"/>
              <a:ext cx="2408438" cy="923330"/>
            </a:xfrm>
            <a:prstGeom prst="rect">
              <a:avLst/>
            </a:prstGeom>
          </p:spPr>
          <p:txBody>
            <a:bodyPr wrap="square">
              <a:spAutoFit/>
            </a:bodyPr>
            <a:lstStyle/>
            <a:p>
              <a:r>
                <a:rPr lang="en-US" sz="1200" dirty="0">
                  <a:solidFill>
                    <a:srgbClr val="414141"/>
                  </a:solidFill>
                  <a:latin typeface="Arial"/>
                  <a:cs typeface="Arial"/>
                </a:rPr>
                <a:t>For early-stage </a:t>
              </a:r>
              <a:r>
                <a:rPr lang="en-US" sz="1200" dirty="0" err="1">
                  <a:solidFill>
                    <a:srgbClr val="414141"/>
                  </a:solidFill>
                  <a:latin typeface="Arial"/>
                  <a:cs typeface="Arial"/>
                </a:rPr>
                <a:t>cos</a:t>
              </a:r>
              <a:r>
                <a:rPr lang="en-US" sz="1200" dirty="0">
                  <a:solidFill>
                    <a:srgbClr val="414141"/>
                  </a:solidFill>
                  <a:latin typeface="Arial"/>
                  <a:cs typeface="Arial"/>
                </a:rPr>
                <a:t>, you’re trying to get a feel for the unit economics, aka tune the machine. CAC/LTV over time, churn over time, avg. selling price, etc. are all part of that.</a:t>
              </a:r>
            </a:p>
          </p:txBody>
        </p:sp>
      </p:grpSp>
    </p:spTree>
    <p:extLst>
      <p:ext uri="{BB962C8B-B14F-4D97-AF65-F5344CB8AC3E}">
        <p14:creationId xmlns:p14="http://schemas.microsoft.com/office/powerpoint/2010/main" val="1290709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b="0" dirty="0">
                <a:solidFill>
                  <a:schemeClr val="tx1"/>
                </a:solidFill>
                <a:latin typeface="Arial"/>
                <a:cs typeface="Arial"/>
              </a:rPr>
              <a:t>Sales Discussion</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grpSp>
        <p:nvGrpSpPr>
          <p:cNvPr id="9" name="Group 8"/>
          <p:cNvGrpSpPr/>
          <p:nvPr/>
        </p:nvGrpSpPr>
        <p:grpSpPr>
          <a:xfrm>
            <a:off x="-2346329" y="3660990"/>
            <a:ext cx="2726128" cy="2112768"/>
            <a:chOff x="5900131" y="4748123"/>
            <a:chExt cx="2478298" cy="1920698"/>
          </a:xfrm>
        </p:grpSpPr>
        <p:sp>
          <p:nvSpPr>
            <p:cNvPr id="14" name="Folded Corner 13"/>
            <p:cNvSpPr/>
            <p:nvPr/>
          </p:nvSpPr>
          <p:spPr>
            <a:xfrm>
              <a:off x="5900131" y="4748123"/>
              <a:ext cx="2478298" cy="1920698"/>
            </a:xfrm>
            <a:prstGeom prst="foldedCorner">
              <a:avLst/>
            </a:prstGeom>
            <a:solidFill>
              <a:srgbClr val="FFEF6F"/>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latin typeface="Arial"/>
                <a:cs typeface="Arial"/>
              </a:endParaRPr>
            </a:p>
          </p:txBody>
        </p:sp>
        <p:sp>
          <p:nvSpPr>
            <p:cNvPr id="15" name="Rectangle 14"/>
            <p:cNvSpPr/>
            <p:nvPr/>
          </p:nvSpPr>
          <p:spPr>
            <a:xfrm>
              <a:off x="5941344" y="4798225"/>
              <a:ext cx="2408438" cy="923330"/>
            </a:xfrm>
            <a:prstGeom prst="rect">
              <a:avLst/>
            </a:prstGeom>
          </p:spPr>
          <p:txBody>
            <a:bodyPr wrap="square">
              <a:spAutoFit/>
            </a:bodyPr>
            <a:lstStyle/>
            <a:p>
              <a:r>
                <a:rPr lang="en-US" sz="1200" dirty="0">
                  <a:solidFill>
                    <a:srgbClr val="414141"/>
                  </a:solidFill>
                  <a:latin typeface="Arial"/>
                  <a:cs typeface="Arial"/>
                </a:rPr>
                <a:t>You also want to take 1-2 KPIs from the previous slide to go deeper and have an open discussion. For instance, here are a few slides on revenue growth.</a:t>
              </a:r>
            </a:p>
          </p:txBody>
        </p:sp>
      </p:grpSp>
      <p:sp>
        <p:nvSpPr>
          <p:cNvPr id="20" name="Rectangle 19"/>
          <p:cNvSpPr/>
          <p:nvPr/>
        </p:nvSpPr>
        <p:spPr>
          <a:xfrm>
            <a:off x="655813" y="1786357"/>
            <a:ext cx="1368874" cy="1213641"/>
          </a:xfrm>
          <a:prstGeom prst="rect">
            <a:avLst/>
          </a:prstGeom>
          <a:solidFill>
            <a:srgbClr val="25459D"/>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bg1"/>
                </a:solidFill>
                <a:latin typeface="Arial"/>
                <a:cs typeface="Arial"/>
              </a:rPr>
              <a:t>QTD Sales Results</a:t>
            </a:r>
          </a:p>
        </p:txBody>
      </p:sp>
      <p:sp>
        <p:nvSpPr>
          <p:cNvPr id="23" name="Rectangle 22"/>
          <p:cNvSpPr/>
          <p:nvPr/>
        </p:nvSpPr>
        <p:spPr>
          <a:xfrm>
            <a:off x="655813" y="3220110"/>
            <a:ext cx="1368874" cy="1213641"/>
          </a:xfrm>
          <a:prstGeom prst="rect">
            <a:avLst/>
          </a:prstGeom>
          <a:solidFill>
            <a:srgbClr val="25459D"/>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bg1"/>
                </a:solidFill>
                <a:latin typeface="Arial"/>
                <a:cs typeface="Arial"/>
              </a:rPr>
              <a:t>Pipeline</a:t>
            </a:r>
          </a:p>
        </p:txBody>
      </p:sp>
      <p:sp>
        <p:nvSpPr>
          <p:cNvPr id="24" name="Rectangle 23"/>
          <p:cNvSpPr/>
          <p:nvPr/>
        </p:nvSpPr>
        <p:spPr>
          <a:xfrm>
            <a:off x="655813" y="4653862"/>
            <a:ext cx="1368874" cy="1213641"/>
          </a:xfrm>
          <a:prstGeom prst="rect">
            <a:avLst/>
          </a:prstGeom>
          <a:solidFill>
            <a:srgbClr val="25459D"/>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bg1"/>
                </a:solidFill>
                <a:latin typeface="Arial"/>
                <a:cs typeface="Arial"/>
              </a:rPr>
              <a:t>Org Updates</a:t>
            </a:r>
          </a:p>
        </p:txBody>
      </p:sp>
      <p:sp>
        <p:nvSpPr>
          <p:cNvPr id="25" name="Rectangle 24"/>
          <p:cNvSpPr/>
          <p:nvPr/>
        </p:nvSpPr>
        <p:spPr>
          <a:xfrm>
            <a:off x="2303991" y="1786357"/>
            <a:ext cx="6247342" cy="1213641"/>
          </a:xfrm>
          <a:prstGeom prst="rect">
            <a:avLst/>
          </a:prstGeom>
          <a:solidFill>
            <a:schemeClr val="bg1">
              <a:lumMod val="85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Arial"/>
              <a:buChar char="•"/>
            </a:pPr>
            <a:r>
              <a:rPr lang="en-US" sz="1400" dirty="0">
                <a:solidFill>
                  <a:srgbClr val="000000"/>
                </a:solidFill>
                <a:latin typeface="Arial"/>
                <a:cs typeface="Arial"/>
              </a:rPr>
              <a:t>(Trend of note; e.g. X new deals / $N new $ACV from Y channel)</a:t>
            </a:r>
            <a:endParaRPr lang="en-US" sz="1400" i="1" dirty="0">
              <a:solidFill>
                <a:schemeClr val="tx1">
                  <a:lumMod val="50000"/>
                  <a:lumOff val="50000"/>
                </a:schemeClr>
              </a:solidFill>
              <a:latin typeface="Arial"/>
              <a:cs typeface="Arial"/>
            </a:endParaRPr>
          </a:p>
          <a:p>
            <a:pPr marL="285750" indent="-285750">
              <a:buFont typeface="Arial"/>
              <a:buChar char="•"/>
            </a:pPr>
            <a:r>
              <a:rPr lang="en-US" sz="1400" dirty="0">
                <a:solidFill>
                  <a:schemeClr val="tx1"/>
                </a:solidFill>
                <a:latin typeface="Arial"/>
                <a:cs typeface="Arial"/>
              </a:rPr>
              <a:t>(Trend of note; e.g. X customers from Y specific industry)</a:t>
            </a:r>
          </a:p>
          <a:p>
            <a:pPr marL="285750" indent="-285750">
              <a:buFont typeface="Arial"/>
              <a:buChar char="•"/>
            </a:pPr>
            <a:r>
              <a:rPr lang="en-US" sz="1400" dirty="0">
                <a:solidFill>
                  <a:schemeClr val="tx1"/>
                </a:solidFill>
                <a:latin typeface="Arial"/>
                <a:cs typeface="Arial"/>
              </a:rPr>
              <a:t>Total: $300K total bookings in Q1 – 105% of goal</a:t>
            </a:r>
          </a:p>
        </p:txBody>
      </p:sp>
      <p:sp>
        <p:nvSpPr>
          <p:cNvPr id="28" name="Rectangle 27"/>
          <p:cNvSpPr/>
          <p:nvPr/>
        </p:nvSpPr>
        <p:spPr>
          <a:xfrm>
            <a:off x="2303991" y="3220110"/>
            <a:ext cx="6247342" cy="1213641"/>
          </a:xfrm>
          <a:prstGeom prst="rect">
            <a:avLst/>
          </a:prstGeom>
          <a:solidFill>
            <a:schemeClr val="bg1">
              <a:lumMod val="85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Arial"/>
              <a:buChar char="•"/>
            </a:pPr>
            <a:r>
              <a:rPr lang="en-US" sz="1400" dirty="0">
                <a:solidFill>
                  <a:srgbClr val="000000"/>
                </a:solidFill>
                <a:latin typeface="Arial"/>
                <a:cs typeface="Arial"/>
              </a:rPr>
              <a:t>(Trend of note; e.g. net new lead flow down </a:t>
            </a:r>
            <a:r>
              <a:rPr lang="en-US" sz="1400" dirty="0" err="1">
                <a:solidFill>
                  <a:srgbClr val="000000"/>
                </a:solidFill>
                <a:latin typeface="Arial"/>
                <a:cs typeface="Arial"/>
              </a:rPr>
              <a:t>QoQ</a:t>
            </a:r>
            <a:r>
              <a:rPr lang="en-US" sz="1400" dirty="0">
                <a:solidFill>
                  <a:srgbClr val="000000"/>
                </a:solidFill>
                <a:latin typeface="Arial"/>
                <a:cs typeface="Arial"/>
              </a:rPr>
              <a:t>)</a:t>
            </a:r>
            <a:endParaRPr lang="en-US" sz="1400" i="1" dirty="0">
              <a:solidFill>
                <a:schemeClr val="tx1">
                  <a:lumMod val="50000"/>
                  <a:lumOff val="50000"/>
                </a:schemeClr>
              </a:solidFill>
              <a:latin typeface="Arial"/>
              <a:cs typeface="Arial"/>
            </a:endParaRPr>
          </a:p>
          <a:p>
            <a:pPr marL="285750" indent="-285750">
              <a:buFont typeface="Arial"/>
              <a:buChar char="•"/>
            </a:pPr>
            <a:r>
              <a:rPr lang="en-US" sz="1400" dirty="0">
                <a:solidFill>
                  <a:schemeClr val="tx1"/>
                </a:solidFill>
                <a:latin typeface="Arial"/>
                <a:cs typeface="Arial"/>
              </a:rPr>
              <a:t>(Trend of note; e.g. total MQLs / opportunities strong despite lead flow)</a:t>
            </a:r>
          </a:p>
          <a:p>
            <a:pPr marL="285750" indent="-285750">
              <a:buFont typeface="Arial"/>
              <a:buChar char="•"/>
            </a:pPr>
            <a:r>
              <a:rPr lang="en-US" sz="1400" dirty="0">
                <a:solidFill>
                  <a:schemeClr val="tx1"/>
                </a:solidFill>
                <a:latin typeface="Arial"/>
                <a:cs typeface="Arial"/>
              </a:rPr>
              <a:t>Focus is </a:t>
            </a:r>
          </a:p>
        </p:txBody>
      </p:sp>
      <p:sp>
        <p:nvSpPr>
          <p:cNvPr id="29" name="Rectangle 28"/>
          <p:cNvSpPr/>
          <p:nvPr/>
        </p:nvSpPr>
        <p:spPr>
          <a:xfrm>
            <a:off x="2303991" y="4653862"/>
            <a:ext cx="6247342" cy="1213641"/>
          </a:xfrm>
          <a:prstGeom prst="rect">
            <a:avLst/>
          </a:prstGeom>
          <a:solidFill>
            <a:schemeClr val="bg1">
              <a:lumMod val="85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Arial"/>
              <a:buChar char="•"/>
            </a:pPr>
            <a:r>
              <a:rPr lang="en-US" sz="1400" dirty="0">
                <a:solidFill>
                  <a:srgbClr val="000000"/>
                </a:solidFill>
                <a:latin typeface="Arial"/>
                <a:cs typeface="Arial"/>
              </a:rPr>
              <a:t>(New hires, promotions, quota changes, process changes, etc.)</a:t>
            </a:r>
            <a:endParaRPr lang="en-US" sz="1400" dirty="0">
              <a:solidFill>
                <a:schemeClr val="tx1"/>
              </a:solidFill>
              <a:latin typeface="Arial"/>
              <a:cs typeface="Arial"/>
            </a:endParaRPr>
          </a:p>
        </p:txBody>
      </p:sp>
    </p:spTree>
    <p:extLst>
      <p:ext uri="{BB962C8B-B14F-4D97-AF65-F5344CB8AC3E}">
        <p14:creationId xmlns:p14="http://schemas.microsoft.com/office/powerpoint/2010/main" val="37786962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b="0" dirty="0">
                <a:solidFill>
                  <a:schemeClr val="tx1"/>
                </a:solidFill>
                <a:latin typeface="Arial"/>
                <a:cs typeface="Arial"/>
              </a:rPr>
              <a:t>Sales Opportunities</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grpSp>
        <p:nvGrpSpPr>
          <p:cNvPr id="7" name="Group 6"/>
          <p:cNvGrpSpPr/>
          <p:nvPr/>
        </p:nvGrpSpPr>
        <p:grpSpPr>
          <a:xfrm>
            <a:off x="585452" y="1854997"/>
            <a:ext cx="6656325" cy="4037479"/>
            <a:chOff x="719257" y="1653123"/>
            <a:chExt cx="7321958" cy="4441227"/>
          </a:xfrm>
        </p:grpSpPr>
        <p:pic>
          <p:nvPicPr>
            <p:cNvPr id="3" name="Picture 2"/>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608667" y="2883051"/>
              <a:ext cx="2551521" cy="2730264"/>
            </a:xfrm>
            <a:prstGeom prst="rect">
              <a:avLst/>
            </a:prstGeom>
          </p:spPr>
        </p:pic>
        <p:grpSp>
          <p:nvGrpSpPr>
            <p:cNvPr id="5" name="Group 4"/>
            <p:cNvGrpSpPr/>
            <p:nvPr/>
          </p:nvGrpSpPr>
          <p:grpSpPr>
            <a:xfrm>
              <a:off x="719257" y="1653123"/>
              <a:ext cx="7321958" cy="4441227"/>
              <a:chOff x="3927356" y="2191692"/>
              <a:chExt cx="4546359" cy="3033417"/>
            </a:xfrm>
          </p:grpSpPr>
          <p:pic>
            <p:nvPicPr>
              <p:cNvPr id="8" name="Picture 7"/>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3927356" y="2191692"/>
                <a:ext cx="482368" cy="3033417"/>
              </a:xfrm>
              <a:prstGeom prst="rect">
                <a:avLst/>
              </a:prstGeom>
            </p:spPr>
          </p:pic>
          <p:pic>
            <p:nvPicPr>
              <p:cNvPr id="9" name="Picture 8"/>
              <p:cNvPicPr>
                <a:picLocks noChangeAspect="1"/>
              </p:cNvPicPr>
              <p:nvPr/>
            </p:nvPicPr>
            <p:blipFill rotWithShape="1">
              <a:blip r:embed="rId5" cstate="print">
                <a:extLst>
                  <a:ext uri="{28A0092B-C50C-407E-A947-70E740481C1C}">
                    <a14:useLocalDpi xmlns:a14="http://schemas.microsoft.com/office/drawing/2010/main"/>
                  </a:ext>
                </a:extLst>
              </a:blip>
              <a:srcRect r="-1850"/>
              <a:stretch/>
            </p:blipFill>
            <p:spPr>
              <a:xfrm>
                <a:off x="4022676" y="4896556"/>
                <a:ext cx="4451039" cy="328553"/>
              </a:xfrm>
              <a:prstGeom prst="rect">
                <a:avLst/>
              </a:prstGeom>
            </p:spPr>
          </p:pic>
        </p:grpSp>
        <p:pic>
          <p:nvPicPr>
            <p:cNvPr id="12" name="Picture 11"/>
            <p:cNvPicPr>
              <a:picLocks noChangeAspect="1"/>
            </p:cNvPicPr>
            <p:nvPr/>
          </p:nvPicPr>
          <p:blipFill rotWithShape="1">
            <a:blip r:embed="rId6" cstate="print">
              <a:extLst>
                <a:ext uri="{28A0092B-C50C-407E-A947-70E740481C1C}">
                  <a14:useLocalDpi xmlns:a14="http://schemas.microsoft.com/office/drawing/2010/main"/>
                </a:ext>
              </a:extLst>
            </a:blip>
            <a:srcRect/>
            <a:stretch/>
          </p:blipFill>
          <p:spPr>
            <a:xfrm flipH="1">
              <a:off x="3835401" y="2883051"/>
              <a:ext cx="1145822" cy="2730264"/>
            </a:xfrm>
            <a:prstGeom prst="rect">
              <a:avLst/>
            </a:prstGeom>
          </p:spPr>
        </p:pic>
        <p:pic>
          <p:nvPicPr>
            <p:cNvPr id="13" name="Picture 12"/>
            <p:cNvPicPr>
              <a:picLocks noChangeAspect="1"/>
            </p:cNvPicPr>
            <p:nvPr/>
          </p:nvPicPr>
          <p:blipFill rotWithShape="1">
            <a:blip r:embed="rId7" cstate="print">
              <a:extLst>
                <a:ext uri="{28A0092B-C50C-407E-A947-70E740481C1C}">
                  <a14:useLocalDpi xmlns:a14="http://schemas.microsoft.com/office/drawing/2010/main"/>
                </a:ext>
              </a:extLst>
            </a:blip>
            <a:srcRect/>
            <a:stretch/>
          </p:blipFill>
          <p:spPr>
            <a:xfrm>
              <a:off x="4981223" y="2638778"/>
              <a:ext cx="880650" cy="2974537"/>
            </a:xfrm>
            <a:prstGeom prst="rect">
              <a:avLst/>
            </a:prstGeom>
          </p:spPr>
        </p:pic>
        <p:pic>
          <p:nvPicPr>
            <p:cNvPr id="15" name="Picture 14"/>
            <p:cNvPicPr>
              <a:picLocks noChangeAspect="1"/>
            </p:cNvPicPr>
            <p:nvPr/>
          </p:nvPicPr>
          <p:blipFill rotWithShape="1">
            <a:blip r:embed="rId7" cstate="print">
              <a:extLst>
                <a:ext uri="{28A0092B-C50C-407E-A947-70E740481C1C}">
                  <a14:useLocalDpi xmlns:a14="http://schemas.microsoft.com/office/drawing/2010/main"/>
                </a:ext>
              </a:extLst>
            </a:blip>
            <a:srcRect/>
            <a:stretch/>
          </p:blipFill>
          <p:spPr>
            <a:xfrm>
              <a:off x="5573948" y="3175000"/>
              <a:ext cx="880650" cy="2438315"/>
            </a:xfrm>
            <a:prstGeom prst="rect">
              <a:avLst/>
            </a:prstGeom>
          </p:spPr>
        </p:pic>
        <p:pic>
          <p:nvPicPr>
            <p:cNvPr id="16" name="Picture 15"/>
            <p:cNvPicPr>
              <a:picLocks noChangeAspect="1"/>
            </p:cNvPicPr>
            <p:nvPr/>
          </p:nvPicPr>
          <p:blipFill rotWithShape="1">
            <a:blip r:embed="rId7" cstate="print">
              <a:extLst>
                <a:ext uri="{28A0092B-C50C-407E-A947-70E740481C1C}">
                  <a14:useLocalDpi xmlns:a14="http://schemas.microsoft.com/office/drawing/2010/main"/>
                </a:ext>
              </a:extLst>
            </a:blip>
            <a:srcRect/>
            <a:stretch/>
          </p:blipFill>
          <p:spPr>
            <a:xfrm>
              <a:off x="6177682" y="3679448"/>
              <a:ext cx="880650" cy="1933867"/>
            </a:xfrm>
            <a:prstGeom prst="rect">
              <a:avLst/>
            </a:prstGeom>
          </p:spPr>
        </p:pic>
      </p:grpSp>
      <p:sp>
        <p:nvSpPr>
          <p:cNvPr id="17" name="Rectangle 16"/>
          <p:cNvSpPr/>
          <p:nvPr/>
        </p:nvSpPr>
        <p:spPr>
          <a:xfrm>
            <a:off x="2726865" y="2046112"/>
            <a:ext cx="1382889" cy="489185"/>
          </a:xfrm>
          <a:prstGeom prst="rect">
            <a:avLst/>
          </a:prstGeom>
          <a:solidFill>
            <a:srgbClr val="25459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latin typeface="Arial"/>
                <a:cs typeface="Arial"/>
              </a:rPr>
              <a:t>Commentary</a:t>
            </a:r>
          </a:p>
          <a:p>
            <a:pPr algn="ctr"/>
            <a:r>
              <a:rPr lang="en-US" sz="1200" dirty="0">
                <a:latin typeface="Arial"/>
                <a:cs typeface="Arial"/>
              </a:rPr>
              <a:t>as needed</a:t>
            </a:r>
          </a:p>
        </p:txBody>
      </p:sp>
      <p:sp>
        <p:nvSpPr>
          <p:cNvPr id="18" name="Rectangle 17"/>
          <p:cNvSpPr/>
          <p:nvPr/>
        </p:nvSpPr>
        <p:spPr>
          <a:xfrm>
            <a:off x="4965358" y="1589854"/>
            <a:ext cx="1382889" cy="489185"/>
          </a:xfrm>
          <a:prstGeom prst="rect">
            <a:avLst/>
          </a:prstGeom>
          <a:solidFill>
            <a:srgbClr val="25459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latin typeface="Arial"/>
                <a:cs typeface="Arial"/>
              </a:rPr>
              <a:t>Commentary</a:t>
            </a:r>
          </a:p>
          <a:p>
            <a:pPr algn="ctr"/>
            <a:r>
              <a:rPr lang="en-US" sz="1200" dirty="0">
                <a:latin typeface="Arial"/>
                <a:cs typeface="Arial"/>
              </a:rPr>
              <a:t>as needed</a:t>
            </a:r>
          </a:p>
        </p:txBody>
      </p:sp>
      <p:cxnSp>
        <p:nvCxnSpPr>
          <p:cNvPr id="20" name="Straight Arrow Connector 19"/>
          <p:cNvCxnSpPr/>
          <p:nvPr/>
        </p:nvCxnSpPr>
        <p:spPr>
          <a:xfrm>
            <a:off x="3713570" y="2638778"/>
            <a:ext cx="396184" cy="12662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6699892" y="2742679"/>
            <a:ext cx="2119553" cy="2031325"/>
          </a:xfrm>
          <a:prstGeom prst="rect">
            <a:avLst/>
          </a:prstGeom>
          <a:noFill/>
          <a:ln w="12700" cmpd="sng">
            <a:solidFill>
              <a:srgbClr val="25459D"/>
            </a:solidFill>
          </a:ln>
        </p:spPr>
        <p:txBody>
          <a:bodyPr wrap="square" rtlCol="0" anchor="ctr">
            <a:spAutoFit/>
          </a:bodyPr>
          <a:lstStyle/>
          <a:p>
            <a:pPr marL="285750" indent="-285750">
              <a:buFont typeface="Arial"/>
              <a:buChar char="•"/>
            </a:pPr>
            <a:r>
              <a:rPr lang="en-US" sz="1400" dirty="0">
                <a:latin typeface="Arial"/>
                <a:cs typeface="Arial"/>
              </a:rPr>
              <a:t>High-level analysis of the data.</a:t>
            </a:r>
          </a:p>
          <a:p>
            <a:pPr marL="285750" indent="-285750">
              <a:buFont typeface="Arial"/>
              <a:buChar char="•"/>
            </a:pPr>
            <a:r>
              <a:rPr lang="en-US" sz="1400" dirty="0">
                <a:latin typeface="Arial"/>
                <a:cs typeface="Arial"/>
              </a:rPr>
              <a:t>1-2 important things to know or discuss re: your creation of sales opportunities.</a:t>
            </a:r>
          </a:p>
          <a:p>
            <a:pPr marL="285750" indent="-285750">
              <a:buFont typeface="Arial"/>
              <a:buChar char="•"/>
            </a:pPr>
            <a:r>
              <a:rPr lang="en-US" sz="1400" dirty="0">
                <a:latin typeface="Arial"/>
                <a:cs typeface="Arial"/>
              </a:rPr>
              <a:t>Upcoming action items/tests to discuss.</a:t>
            </a:r>
          </a:p>
        </p:txBody>
      </p:sp>
      <p:cxnSp>
        <p:nvCxnSpPr>
          <p:cNvPr id="25" name="Straight Arrow Connector 24"/>
          <p:cNvCxnSpPr/>
          <p:nvPr/>
        </p:nvCxnSpPr>
        <p:spPr>
          <a:xfrm>
            <a:off x="5813509" y="2187223"/>
            <a:ext cx="0" cy="129822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p:nvPr/>
        </p:nvCxnSpPr>
        <p:spPr>
          <a:xfrm flipH="1">
            <a:off x="4775596" y="2137736"/>
            <a:ext cx="425426" cy="54275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064271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b="0" dirty="0">
                <a:solidFill>
                  <a:schemeClr val="tx1"/>
                </a:solidFill>
                <a:latin typeface="Arial"/>
                <a:cs typeface="Arial"/>
              </a:rPr>
              <a:t>Marketing Funnel</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348543" y="1796189"/>
            <a:ext cx="3945546" cy="716216"/>
          </a:xfrm>
          <a:prstGeom prst="rect">
            <a:avLst/>
          </a:prstGeom>
          <a:solidFill>
            <a:srgbClr val="25459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latin typeface="Arial"/>
                <a:cs typeface="Arial"/>
              </a:rPr>
              <a:t>Overall Site Traffic</a:t>
            </a:r>
          </a:p>
        </p:txBody>
      </p:sp>
      <p:sp>
        <p:nvSpPr>
          <p:cNvPr id="8" name="Rectangle 7"/>
          <p:cNvSpPr/>
          <p:nvPr/>
        </p:nvSpPr>
        <p:spPr>
          <a:xfrm>
            <a:off x="690925" y="2898045"/>
            <a:ext cx="3260782" cy="716216"/>
          </a:xfrm>
          <a:prstGeom prst="rect">
            <a:avLst/>
          </a:prstGeom>
          <a:solidFill>
            <a:srgbClr val="2C55C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latin typeface="Arial"/>
                <a:cs typeface="Arial"/>
              </a:rPr>
              <a:t>Leads Captured</a:t>
            </a:r>
          </a:p>
        </p:txBody>
      </p:sp>
      <p:sp>
        <p:nvSpPr>
          <p:cNvPr id="12" name="Rectangle 11"/>
          <p:cNvSpPr/>
          <p:nvPr/>
        </p:nvSpPr>
        <p:spPr>
          <a:xfrm>
            <a:off x="973886" y="3999901"/>
            <a:ext cx="2694861" cy="716216"/>
          </a:xfrm>
          <a:prstGeom prst="rect">
            <a:avLst/>
          </a:prstGeom>
          <a:solidFill>
            <a:srgbClr val="315FD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latin typeface="Arial"/>
                <a:cs typeface="Arial"/>
              </a:rPr>
              <a:t>Leads-to-MQL</a:t>
            </a:r>
          </a:p>
        </p:txBody>
      </p:sp>
      <p:sp>
        <p:nvSpPr>
          <p:cNvPr id="13" name="Rectangle 12"/>
          <p:cNvSpPr/>
          <p:nvPr/>
        </p:nvSpPr>
        <p:spPr>
          <a:xfrm>
            <a:off x="1207737" y="5101757"/>
            <a:ext cx="2227158" cy="716216"/>
          </a:xfrm>
          <a:prstGeom prst="rect">
            <a:avLst/>
          </a:prstGeom>
          <a:solidFill>
            <a:srgbClr val="396F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latin typeface="Arial"/>
                <a:cs typeface="Arial"/>
              </a:rPr>
              <a:t>MQL-to-SQL</a:t>
            </a:r>
          </a:p>
        </p:txBody>
      </p:sp>
      <p:sp>
        <p:nvSpPr>
          <p:cNvPr id="18" name="TextBox 17"/>
          <p:cNvSpPr txBox="1"/>
          <p:nvPr/>
        </p:nvSpPr>
        <p:spPr>
          <a:xfrm>
            <a:off x="4667248" y="4624702"/>
            <a:ext cx="3979947" cy="954107"/>
          </a:xfrm>
          <a:prstGeom prst="rect">
            <a:avLst/>
          </a:prstGeom>
          <a:noFill/>
          <a:ln w="12700" cmpd="sng">
            <a:solidFill>
              <a:srgbClr val="25459D"/>
            </a:solidFill>
          </a:ln>
        </p:spPr>
        <p:txBody>
          <a:bodyPr wrap="square" rtlCol="0" anchor="ctr">
            <a:spAutoFit/>
          </a:bodyPr>
          <a:lstStyle/>
          <a:p>
            <a:pPr marL="285750" indent="-285750">
              <a:buFont typeface="Arial"/>
              <a:buChar char="•"/>
            </a:pPr>
            <a:r>
              <a:rPr lang="en-US" sz="1400" dirty="0">
                <a:latin typeface="Arial"/>
                <a:cs typeface="Arial"/>
              </a:rPr>
              <a:t>High-level analysis of the data.</a:t>
            </a:r>
          </a:p>
          <a:p>
            <a:pPr marL="285750" indent="-285750">
              <a:buFont typeface="Arial"/>
              <a:buChar char="•"/>
            </a:pPr>
            <a:r>
              <a:rPr lang="en-US" sz="1400" dirty="0">
                <a:latin typeface="Arial"/>
                <a:cs typeface="Arial"/>
              </a:rPr>
              <a:t>1-2 important things to know or discuss re: your top-of-funnel marketing.</a:t>
            </a:r>
          </a:p>
          <a:p>
            <a:pPr marL="285750" indent="-285750">
              <a:buFont typeface="Arial"/>
              <a:buChar char="•"/>
            </a:pPr>
            <a:r>
              <a:rPr lang="en-US" sz="1400" dirty="0">
                <a:latin typeface="Arial"/>
                <a:cs typeface="Arial"/>
              </a:rPr>
              <a:t>Upcoming action items/tests to discuss.</a:t>
            </a:r>
          </a:p>
        </p:txBody>
      </p:sp>
      <p:sp>
        <p:nvSpPr>
          <p:cNvPr id="20" name="Title 3"/>
          <p:cNvSpPr txBox="1">
            <a:spLocks/>
          </p:cNvSpPr>
          <p:nvPr/>
        </p:nvSpPr>
        <p:spPr>
          <a:xfrm>
            <a:off x="4318279" y="1687156"/>
            <a:ext cx="348969"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2400" b="0" dirty="0">
                <a:solidFill>
                  <a:srgbClr val="FF0000"/>
                </a:solidFill>
                <a:latin typeface="Arial"/>
                <a:cs typeface="Arial"/>
              </a:rPr>
              <a:t>N</a:t>
            </a:r>
          </a:p>
        </p:txBody>
      </p:sp>
      <p:sp>
        <p:nvSpPr>
          <p:cNvPr id="21" name="Title 3"/>
          <p:cNvSpPr txBox="1">
            <a:spLocks/>
          </p:cNvSpPr>
          <p:nvPr/>
        </p:nvSpPr>
        <p:spPr>
          <a:xfrm>
            <a:off x="3987992" y="2821084"/>
            <a:ext cx="538239"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2400" b="0" dirty="0">
                <a:solidFill>
                  <a:srgbClr val="FF0000"/>
                </a:solidFill>
                <a:latin typeface="Arial"/>
                <a:cs typeface="Arial"/>
              </a:rPr>
              <a:t>N</a:t>
            </a:r>
          </a:p>
        </p:txBody>
      </p:sp>
      <p:sp>
        <p:nvSpPr>
          <p:cNvPr id="22" name="Title 3"/>
          <p:cNvSpPr txBox="1">
            <a:spLocks/>
          </p:cNvSpPr>
          <p:nvPr/>
        </p:nvSpPr>
        <p:spPr>
          <a:xfrm>
            <a:off x="3684055" y="3917337"/>
            <a:ext cx="634226"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2400" b="0" dirty="0">
                <a:solidFill>
                  <a:srgbClr val="008000"/>
                </a:solidFill>
                <a:latin typeface="Arial"/>
                <a:cs typeface="Arial"/>
              </a:rPr>
              <a:t>N</a:t>
            </a:r>
          </a:p>
        </p:txBody>
      </p:sp>
      <p:sp>
        <p:nvSpPr>
          <p:cNvPr id="23" name="Title 3"/>
          <p:cNvSpPr txBox="1">
            <a:spLocks/>
          </p:cNvSpPr>
          <p:nvPr/>
        </p:nvSpPr>
        <p:spPr>
          <a:xfrm>
            <a:off x="3434896" y="5031853"/>
            <a:ext cx="883384"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2400" b="0" dirty="0">
                <a:solidFill>
                  <a:srgbClr val="008000"/>
                </a:solidFill>
                <a:latin typeface="Arial"/>
                <a:cs typeface="Arial"/>
              </a:rPr>
              <a:t>N</a:t>
            </a:r>
          </a:p>
        </p:txBody>
      </p:sp>
      <p:sp>
        <p:nvSpPr>
          <p:cNvPr id="24" name="Rectangle 23"/>
          <p:cNvSpPr/>
          <p:nvPr/>
        </p:nvSpPr>
        <p:spPr>
          <a:xfrm>
            <a:off x="5965777" y="1914407"/>
            <a:ext cx="1382889" cy="489185"/>
          </a:xfrm>
          <a:prstGeom prst="rect">
            <a:avLst/>
          </a:prstGeom>
          <a:solidFill>
            <a:srgbClr val="25459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latin typeface="Arial"/>
                <a:cs typeface="Arial"/>
              </a:rPr>
              <a:t>Commentary</a:t>
            </a:r>
          </a:p>
          <a:p>
            <a:pPr algn="ctr"/>
            <a:r>
              <a:rPr lang="en-US" sz="1200" dirty="0">
                <a:latin typeface="Arial"/>
                <a:cs typeface="Arial"/>
              </a:rPr>
              <a:t>as needed</a:t>
            </a:r>
          </a:p>
        </p:txBody>
      </p:sp>
      <p:cxnSp>
        <p:nvCxnSpPr>
          <p:cNvPr id="25" name="Straight Arrow Connector 24"/>
          <p:cNvCxnSpPr/>
          <p:nvPr/>
        </p:nvCxnSpPr>
        <p:spPr>
          <a:xfrm flipH="1">
            <a:off x="4839498" y="2159000"/>
            <a:ext cx="93194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7" name="Rectangle 26"/>
          <p:cNvSpPr/>
          <p:nvPr/>
        </p:nvSpPr>
        <p:spPr>
          <a:xfrm>
            <a:off x="5652510" y="3012251"/>
            <a:ext cx="1382889" cy="489185"/>
          </a:xfrm>
          <a:prstGeom prst="rect">
            <a:avLst/>
          </a:prstGeom>
          <a:solidFill>
            <a:srgbClr val="25459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latin typeface="Arial"/>
                <a:cs typeface="Arial"/>
              </a:rPr>
              <a:t>Commentary</a:t>
            </a:r>
          </a:p>
          <a:p>
            <a:pPr algn="ctr"/>
            <a:r>
              <a:rPr lang="en-US" sz="1200" dirty="0">
                <a:latin typeface="Arial"/>
                <a:cs typeface="Arial"/>
              </a:rPr>
              <a:t>as needed</a:t>
            </a:r>
          </a:p>
        </p:txBody>
      </p:sp>
      <p:cxnSp>
        <p:nvCxnSpPr>
          <p:cNvPr id="28" name="Straight Arrow Connector 27"/>
          <p:cNvCxnSpPr/>
          <p:nvPr/>
        </p:nvCxnSpPr>
        <p:spPr>
          <a:xfrm flipH="1">
            <a:off x="4526231" y="3256844"/>
            <a:ext cx="93194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535250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b="0" dirty="0">
                <a:solidFill>
                  <a:schemeClr val="tx1"/>
                </a:solidFill>
                <a:latin typeface="Arial"/>
                <a:cs typeface="Arial"/>
              </a:rPr>
              <a:t>Growth Machine</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655813" y="1786357"/>
            <a:ext cx="1368874" cy="1213641"/>
          </a:xfrm>
          <a:prstGeom prst="rect">
            <a:avLst/>
          </a:prstGeom>
          <a:solidFill>
            <a:srgbClr val="25459D"/>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bg1"/>
                </a:solidFill>
                <a:latin typeface="Arial"/>
                <a:cs typeface="Arial"/>
              </a:rPr>
              <a:t>Marketing</a:t>
            </a:r>
          </a:p>
        </p:txBody>
      </p:sp>
      <p:sp>
        <p:nvSpPr>
          <p:cNvPr id="12" name="Rectangle 11"/>
          <p:cNvSpPr/>
          <p:nvPr/>
        </p:nvSpPr>
        <p:spPr>
          <a:xfrm>
            <a:off x="655813" y="3220110"/>
            <a:ext cx="1368874" cy="1213641"/>
          </a:xfrm>
          <a:prstGeom prst="rect">
            <a:avLst/>
          </a:prstGeom>
          <a:solidFill>
            <a:srgbClr val="25459D"/>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bg1"/>
                </a:solidFill>
                <a:latin typeface="Arial"/>
                <a:cs typeface="Arial"/>
              </a:rPr>
              <a:t>Sales</a:t>
            </a:r>
          </a:p>
        </p:txBody>
      </p:sp>
      <p:sp>
        <p:nvSpPr>
          <p:cNvPr id="13" name="Rectangle 12"/>
          <p:cNvSpPr/>
          <p:nvPr/>
        </p:nvSpPr>
        <p:spPr>
          <a:xfrm>
            <a:off x="655813" y="4653862"/>
            <a:ext cx="1368874" cy="1213641"/>
          </a:xfrm>
          <a:prstGeom prst="rect">
            <a:avLst/>
          </a:prstGeom>
          <a:solidFill>
            <a:srgbClr val="25459D"/>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bg1"/>
                </a:solidFill>
                <a:latin typeface="Arial"/>
                <a:cs typeface="Arial"/>
              </a:rPr>
              <a:t>Product</a:t>
            </a:r>
          </a:p>
        </p:txBody>
      </p:sp>
      <p:sp>
        <p:nvSpPr>
          <p:cNvPr id="14" name="Rectangle 13"/>
          <p:cNvSpPr/>
          <p:nvPr/>
        </p:nvSpPr>
        <p:spPr>
          <a:xfrm>
            <a:off x="2303991" y="1786357"/>
            <a:ext cx="6247342" cy="1213641"/>
          </a:xfrm>
          <a:prstGeom prst="rect">
            <a:avLst/>
          </a:prstGeom>
          <a:solidFill>
            <a:schemeClr val="bg1">
              <a:lumMod val="85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Arial"/>
              <a:buChar char="•"/>
            </a:pPr>
            <a:r>
              <a:rPr lang="en-US" sz="1400" dirty="0">
                <a:solidFill>
                  <a:srgbClr val="000000"/>
                </a:solidFill>
                <a:latin typeface="Arial"/>
                <a:cs typeface="Arial"/>
              </a:rPr>
              <a:t>Update</a:t>
            </a:r>
            <a:r>
              <a:rPr lang="en-US" sz="1400" dirty="0">
                <a:solidFill>
                  <a:schemeClr val="tx1"/>
                </a:solidFill>
                <a:latin typeface="Arial"/>
                <a:cs typeface="Arial"/>
              </a:rPr>
              <a:t> / Win / Concern</a:t>
            </a:r>
          </a:p>
          <a:p>
            <a:pPr marL="285750" indent="-285750">
              <a:buFont typeface="Arial"/>
              <a:buChar char="•"/>
            </a:pPr>
            <a:r>
              <a:rPr lang="en-US" sz="1400" dirty="0">
                <a:solidFill>
                  <a:srgbClr val="000000"/>
                </a:solidFill>
                <a:latin typeface="Arial"/>
                <a:cs typeface="Arial"/>
              </a:rPr>
              <a:t>Update</a:t>
            </a:r>
            <a:r>
              <a:rPr lang="en-US" sz="1400" dirty="0">
                <a:solidFill>
                  <a:schemeClr val="tx1"/>
                </a:solidFill>
                <a:latin typeface="Arial"/>
                <a:cs typeface="Arial"/>
              </a:rPr>
              <a:t> / Win / Concern</a:t>
            </a:r>
          </a:p>
          <a:p>
            <a:pPr marL="285750" indent="-285750">
              <a:buFont typeface="Arial"/>
              <a:buChar char="•"/>
            </a:pPr>
            <a:r>
              <a:rPr lang="en-US" sz="1400" dirty="0">
                <a:solidFill>
                  <a:srgbClr val="000000"/>
                </a:solidFill>
                <a:latin typeface="Arial"/>
                <a:cs typeface="Arial"/>
              </a:rPr>
              <a:t>Update</a:t>
            </a:r>
            <a:r>
              <a:rPr lang="en-US" sz="1400" dirty="0">
                <a:solidFill>
                  <a:schemeClr val="tx1"/>
                </a:solidFill>
                <a:latin typeface="Arial"/>
                <a:cs typeface="Arial"/>
              </a:rPr>
              <a:t> / Win / Concern</a:t>
            </a:r>
          </a:p>
        </p:txBody>
      </p:sp>
      <p:sp>
        <p:nvSpPr>
          <p:cNvPr id="15" name="Rectangle 14"/>
          <p:cNvSpPr/>
          <p:nvPr/>
        </p:nvSpPr>
        <p:spPr>
          <a:xfrm>
            <a:off x="2303991" y="3220110"/>
            <a:ext cx="6247342" cy="1213641"/>
          </a:xfrm>
          <a:prstGeom prst="rect">
            <a:avLst/>
          </a:prstGeom>
          <a:solidFill>
            <a:schemeClr val="bg1">
              <a:lumMod val="85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Arial"/>
              <a:buChar char="•"/>
            </a:pPr>
            <a:r>
              <a:rPr lang="en-US" sz="1400" dirty="0">
                <a:solidFill>
                  <a:srgbClr val="000000"/>
                </a:solidFill>
                <a:latin typeface="Arial"/>
                <a:cs typeface="Arial"/>
              </a:rPr>
              <a:t>Update</a:t>
            </a:r>
            <a:r>
              <a:rPr lang="en-US" sz="1400" dirty="0">
                <a:solidFill>
                  <a:schemeClr val="tx1"/>
                </a:solidFill>
                <a:latin typeface="Arial"/>
                <a:cs typeface="Arial"/>
              </a:rPr>
              <a:t> / Win / Concern</a:t>
            </a:r>
          </a:p>
          <a:p>
            <a:pPr marL="285750" indent="-285750">
              <a:buFont typeface="Arial"/>
              <a:buChar char="•"/>
            </a:pPr>
            <a:r>
              <a:rPr lang="en-US" sz="1400" dirty="0">
                <a:solidFill>
                  <a:srgbClr val="000000"/>
                </a:solidFill>
                <a:latin typeface="Arial"/>
                <a:cs typeface="Arial"/>
              </a:rPr>
              <a:t>Update</a:t>
            </a:r>
            <a:r>
              <a:rPr lang="en-US" sz="1400" dirty="0">
                <a:solidFill>
                  <a:schemeClr val="tx1"/>
                </a:solidFill>
                <a:latin typeface="Arial"/>
                <a:cs typeface="Arial"/>
              </a:rPr>
              <a:t> / Win / Concern</a:t>
            </a:r>
          </a:p>
          <a:p>
            <a:pPr marL="285750" indent="-285750">
              <a:buFont typeface="Arial"/>
              <a:buChar char="•"/>
            </a:pPr>
            <a:r>
              <a:rPr lang="en-US" sz="1400" dirty="0">
                <a:solidFill>
                  <a:srgbClr val="000000"/>
                </a:solidFill>
                <a:latin typeface="Arial"/>
                <a:cs typeface="Arial"/>
              </a:rPr>
              <a:t>Update</a:t>
            </a:r>
            <a:r>
              <a:rPr lang="en-US" sz="1400" dirty="0">
                <a:solidFill>
                  <a:schemeClr val="tx1"/>
                </a:solidFill>
                <a:latin typeface="Arial"/>
                <a:cs typeface="Arial"/>
              </a:rPr>
              <a:t> / Win / Concern</a:t>
            </a:r>
          </a:p>
        </p:txBody>
      </p:sp>
      <p:sp>
        <p:nvSpPr>
          <p:cNvPr id="16" name="Rectangle 15"/>
          <p:cNvSpPr/>
          <p:nvPr/>
        </p:nvSpPr>
        <p:spPr>
          <a:xfrm>
            <a:off x="2303991" y="4653862"/>
            <a:ext cx="6247342" cy="1213641"/>
          </a:xfrm>
          <a:prstGeom prst="rect">
            <a:avLst/>
          </a:prstGeom>
          <a:solidFill>
            <a:schemeClr val="bg1">
              <a:lumMod val="85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Arial"/>
              <a:buChar char="•"/>
            </a:pPr>
            <a:r>
              <a:rPr lang="en-US" sz="1400" dirty="0">
                <a:solidFill>
                  <a:srgbClr val="000000"/>
                </a:solidFill>
                <a:latin typeface="Arial"/>
                <a:cs typeface="Arial"/>
              </a:rPr>
              <a:t>Update</a:t>
            </a:r>
            <a:r>
              <a:rPr lang="en-US" sz="1400" dirty="0">
                <a:solidFill>
                  <a:schemeClr val="tx1"/>
                </a:solidFill>
                <a:latin typeface="Arial"/>
                <a:cs typeface="Arial"/>
              </a:rPr>
              <a:t> / Win / Concern</a:t>
            </a:r>
          </a:p>
          <a:p>
            <a:pPr marL="285750" indent="-285750">
              <a:buFont typeface="Arial"/>
              <a:buChar char="•"/>
            </a:pPr>
            <a:r>
              <a:rPr lang="en-US" sz="1400" dirty="0">
                <a:solidFill>
                  <a:srgbClr val="000000"/>
                </a:solidFill>
                <a:latin typeface="Arial"/>
                <a:cs typeface="Arial"/>
              </a:rPr>
              <a:t>Update</a:t>
            </a:r>
            <a:r>
              <a:rPr lang="en-US" sz="1400" dirty="0">
                <a:solidFill>
                  <a:schemeClr val="tx1"/>
                </a:solidFill>
                <a:latin typeface="Arial"/>
                <a:cs typeface="Arial"/>
              </a:rPr>
              <a:t> / Win / Concern</a:t>
            </a:r>
          </a:p>
          <a:p>
            <a:pPr marL="285750" indent="-285750">
              <a:buFont typeface="Arial"/>
              <a:buChar char="•"/>
            </a:pPr>
            <a:r>
              <a:rPr lang="en-US" sz="1400" dirty="0">
                <a:solidFill>
                  <a:srgbClr val="000000"/>
                </a:solidFill>
                <a:latin typeface="Arial"/>
                <a:cs typeface="Arial"/>
              </a:rPr>
              <a:t>Update</a:t>
            </a:r>
            <a:r>
              <a:rPr lang="en-US" sz="1400" dirty="0">
                <a:solidFill>
                  <a:schemeClr val="tx1"/>
                </a:solidFill>
                <a:latin typeface="Arial"/>
                <a:cs typeface="Arial"/>
              </a:rPr>
              <a:t> / Win / Concern</a:t>
            </a:r>
          </a:p>
        </p:txBody>
      </p:sp>
      <p:grpSp>
        <p:nvGrpSpPr>
          <p:cNvPr id="20" name="Group 19"/>
          <p:cNvGrpSpPr/>
          <p:nvPr/>
        </p:nvGrpSpPr>
        <p:grpSpPr>
          <a:xfrm>
            <a:off x="8160820" y="1588707"/>
            <a:ext cx="2726128" cy="2556450"/>
            <a:chOff x="5900131" y="4546449"/>
            <a:chExt cx="2478298" cy="2324045"/>
          </a:xfrm>
        </p:grpSpPr>
        <p:sp>
          <p:nvSpPr>
            <p:cNvPr id="22" name="Folded Corner 21"/>
            <p:cNvSpPr/>
            <p:nvPr/>
          </p:nvSpPr>
          <p:spPr>
            <a:xfrm flipH="1">
              <a:off x="5900131" y="4546449"/>
              <a:ext cx="2478298" cy="2324045"/>
            </a:xfrm>
            <a:prstGeom prst="foldedCorner">
              <a:avLst/>
            </a:prstGeom>
            <a:solidFill>
              <a:srgbClr val="FFEF6F"/>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latin typeface="Arial"/>
                <a:cs typeface="Arial"/>
              </a:endParaRPr>
            </a:p>
          </p:txBody>
        </p:sp>
        <p:sp>
          <p:nvSpPr>
            <p:cNvPr id="23" name="Rectangle 22"/>
            <p:cNvSpPr/>
            <p:nvPr/>
          </p:nvSpPr>
          <p:spPr>
            <a:xfrm>
              <a:off x="5941344" y="4601535"/>
              <a:ext cx="2408438" cy="1259086"/>
            </a:xfrm>
            <a:prstGeom prst="rect">
              <a:avLst/>
            </a:prstGeom>
          </p:spPr>
          <p:txBody>
            <a:bodyPr wrap="square">
              <a:spAutoFit/>
            </a:bodyPr>
            <a:lstStyle/>
            <a:p>
              <a:r>
                <a:rPr lang="en-US" sz="1200" dirty="0">
                  <a:solidFill>
                    <a:srgbClr val="414141"/>
                  </a:solidFill>
                  <a:latin typeface="Arial"/>
                  <a:cs typeface="Arial"/>
                </a:rPr>
                <a:t>Plan to discuss only a few of the major items here. In general, you’re answering three questions (read top to bottom on this slide): How are you generating demand? How are you converting demand? How are people engaging the product?</a:t>
              </a:r>
            </a:p>
          </p:txBody>
        </p:sp>
      </p:grpSp>
    </p:spTree>
    <p:extLst>
      <p:ext uri="{BB962C8B-B14F-4D97-AF65-F5344CB8AC3E}">
        <p14:creationId xmlns:p14="http://schemas.microsoft.com/office/powerpoint/2010/main" val="34064062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b="0" dirty="0">
                <a:solidFill>
                  <a:schemeClr val="tx1"/>
                </a:solidFill>
                <a:latin typeface="Arial"/>
                <a:cs typeface="Arial"/>
              </a:rPr>
              <a:t>Product Performance</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
        <p:nvSpPr>
          <p:cNvPr id="15" name="Title 3"/>
          <p:cNvSpPr txBox="1">
            <a:spLocks/>
          </p:cNvSpPr>
          <p:nvPr/>
        </p:nvSpPr>
        <p:spPr>
          <a:xfrm>
            <a:off x="348543" y="1753419"/>
            <a:ext cx="927419" cy="631165"/>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2400" dirty="0">
                <a:solidFill>
                  <a:schemeClr val="tx1"/>
                </a:solidFill>
                <a:latin typeface="Arial"/>
                <a:cs typeface="Arial"/>
              </a:rPr>
              <a:t>NPS</a:t>
            </a:r>
          </a:p>
          <a:p>
            <a:r>
              <a:rPr lang="en-US" sz="2400" b="0" dirty="0">
                <a:solidFill>
                  <a:srgbClr val="00D100"/>
                </a:solidFill>
                <a:latin typeface="Arial"/>
                <a:cs typeface="Arial"/>
              </a:rPr>
              <a:t>N</a:t>
            </a:r>
          </a:p>
        </p:txBody>
      </p:sp>
      <p:sp>
        <p:nvSpPr>
          <p:cNvPr id="17" name="Title 3"/>
          <p:cNvSpPr txBox="1">
            <a:spLocks/>
          </p:cNvSpPr>
          <p:nvPr/>
        </p:nvSpPr>
        <p:spPr>
          <a:xfrm>
            <a:off x="4813904" y="1753419"/>
            <a:ext cx="2007062" cy="631165"/>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2400" dirty="0">
                <a:solidFill>
                  <a:schemeClr val="tx1"/>
                </a:solidFill>
                <a:latin typeface="Arial"/>
                <a:cs typeface="Arial"/>
              </a:rPr>
              <a:t>Usage</a:t>
            </a:r>
            <a:endParaRPr lang="en-US" sz="2400" b="0" dirty="0">
              <a:solidFill>
                <a:schemeClr val="tx1"/>
              </a:solidFill>
              <a:latin typeface="Arial"/>
              <a:cs typeface="Arial"/>
            </a:endParaRPr>
          </a:p>
          <a:p>
            <a:r>
              <a:rPr lang="en-US" sz="2400" b="0" dirty="0">
                <a:solidFill>
                  <a:srgbClr val="00D100"/>
                </a:solidFill>
                <a:latin typeface="Arial"/>
                <a:cs typeface="Arial"/>
              </a:rPr>
              <a:t>7 Day: N%</a:t>
            </a:r>
          </a:p>
        </p:txBody>
      </p:sp>
      <p:sp>
        <p:nvSpPr>
          <p:cNvPr id="18" name="Title 3"/>
          <p:cNvSpPr txBox="1">
            <a:spLocks/>
          </p:cNvSpPr>
          <p:nvPr/>
        </p:nvSpPr>
        <p:spPr>
          <a:xfrm>
            <a:off x="6587067" y="1753419"/>
            <a:ext cx="2007062" cy="631165"/>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pPr algn="ctr"/>
            <a:endParaRPr lang="en-US" sz="2400" b="0" dirty="0">
              <a:solidFill>
                <a:schemeClr val="tx1"/>
              </a:solidFill>
              <a:latin typeface="Arial"/>
              <a:cs typeface="Arial"/>
            </a:endParaRPr>
          </a:p>
          <a:p>
            <a:pPr algn="ctr"/>
            <a:r>
              <a:rPr lang="en-US" sz="2400" b="0" dirty="0">
                <a:solidFill>
                  <a:srgbClr val="FF0000"/>
                </a:solidFill>
                <a:latin typeface="Arial"/>
                <a:cs typeface="Arial"/>
              </a:rPr>
              <a:t>30 Day: N%</a:t>
            </a:r>
          </a:p>
        </p:txBody>
      </p:sp>
      <p:sp>
        <p:nvSpPr>
          <p:cNvPr id="21" name="Title 3"/>
          <p:cNvSpPr txBox="1">
            <a:spLocks/>
          </p:cNvSpPr>
          <p:nvPr/>
        </p:nvSpPr>
        <p:spPr>
          <a:xfrm>
            <a:off x="1434323" y="1753419"/>
            <a:ext cx="3379581" cy="631165"/>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2400" dirty="0">
                <a:solidFill>
                  <a:schemeClr val="tx1"/>
                </a:solidFill>
                <a:latin typeface="Arial"/>
                <a:cs typeface="Arial"/>
              </a:rPr>
              <a:t>Account Activation</a:t>
            </a:r>
          </a:p>
          <a:p>
            <a:r>
              <a:rPr lang="en-US" sz="2400" b="0" dirty="0">
                <a:solidFill>
                  <a:srgbClr val="00D100"/>
                </a:solidFill>
                <a:latin typeface="Arial"/>
                <a:cs typeface="Arial"/>
              </a:rPr>
              <a:t>N% register </a:t>
            </a:r>
            <a:r>
              <a:rPr lang="en-US" sz="2400" b="0" dirty="0">
                <a:solidFill>
                  <a:srgbClr val="00D100"/>
                </a:solidFill>
                <a:latin typeface="Arial"/>
                <a:cs typeface="Arial"/>
                <a:sym typeface="Wingdings"/>
              </a:rPr>
              <a:t> usage</a:t>
            </a:r>
            <a:endParaRPr lang="en-US" sz="2400" b="0" dirty="0">
              <a:solidFill>
                <a:srgbClr val="00D100"/>
              </a:solidFill>
              <a:latin typeface="Arial"/>
              <a:cs typeface="Arial"/>
            </a:endParaRPr>
          </a:p>
        </p:txBody>
      </p:sp>
      <p:sp>
        <p:nvSpPr>
          <p:cNvPr id="23" name="Title 3"/>
          <p:cNvSpPr txBox="1">
            <a:spLocks/>
          </p:cNvSpPr>
          <p:nvPr/>
        </p:nvSpPr>
        <p:spPr>
          <a:xfrm>
            <a:off x="348543" y="3054867"/>
            <a:ext cx="8245586" cy="631165"/>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2400" dirty="0">
                <a:solidFill>
                  <a:schemeClr val="tx1"/>
                </a:solidFill>
                <a:latin typeface="Arial"/>
                <a:cs typeface="Arial"/>
              </a:rPr>
              <a:t>Feature Pipeline</a:t>
            </a:r>
          </a:p>
          <a:p>
            <a:pPr marL="342900" indent="-342900">
              <a:buFont typeface="Arial"/>
              <a:buChar char="•"/>
            </a:pPr>
            <a:r>
              <a:rPr lang="en-US" sz="2400" b="0" dirty="0">
                <a:solidFill>
                  <a:schemeClr val="tx1"/>
                </a:solidFill>
                <a:latin typeface="Arial"/>
                <a:cs typeface="Arial"/>
              </a:rPr>
              <a:t>Recently Implemented: X, Y, Z</a:t>
            </a:r>
          </a:p>
          <a:p>
            <a:pPr marL="342900" indent="-342900">
              <a:buFont typeface="Arial"/>
              <a:buChar char="•"/>
            </a:pPr>
            <a:r>
              <a:rPr lang="en-US" sz="2400" b="0" dirty="0">
                <a:solidFill>
                  <a:schemeClr val="tx1"/>
                </a:solidFill>
                <a:latin typeface="Arial"/>
                <a:cs typeface="Arial"/>
              </a:rPr>
              <a:t>4-6 Months: X, Y, Z</a:t>
            </a:r>
          </a:p>
          <a:p>
            <a:pPr marL="342900" indent="-342900">
              <a:buFont typeface="Arial"/>
              <a:buChar char="•"/>
            </a:pPr>
            <a:r>
              <a:rPr lang="en-US" sz="2400" b="0" dirty="0">
                <a:solidFill>
                  <a:schemeClr val="tx1"/>
                </a:solidFill>
                <a:latin typeface="Arial"/>
                <a:cs typeface="Arial"/>
              </a:rPr>
              <a:t>6+ Months: X, Y</a:t>
            </a:r>
          </a:p>
        </p:txBody>
      </p:sp>
      <p:sp>
        <p:nvSpPr>
          <p:cNvPr id="24" name="Title 3"/>
          <p:cNvSpPr txBox="1">
            <a:spLocks/>
          </p:cNvSpPr>
          <p:nvPr/>
        </p:nvSpPr>
        <p:spPr>
          <a:xfrm>
            <a:off x="348543" y="5156629"/>
            <a:ext cx="8245586" cy="987751"/>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2400" dirty="0">
                <a:solidFill>
                  <a:schemeClr val="tx1"/>
                </a:solidFill>
                <a:latin typeface="Arial"/>
                <a:cs typeface="Arial"/>
              </a:rPr>
              <a:t>“Key quote as qualitative data point.”</a:t>
            </a:r>
          </a:p>
          <a:p>
            <a:r>
              <a:rPr lang="en-US" sz="2400" b="0" dirty="0">
                <a:solidFill>
                  <a:schemeClr val="tx1"/>
                </a:solidFill>
                <a:latin typeface="Arial"/>
                <a:cs typeface="Arial"/>
              </a:rPr>
              <a:t>								-- Customer, Business</a:t>
            </a:r>
          </a:p>
        </p:txBody>
      </p:sp>
    </p:spTree>
    <p:extLst>
      <p:ext uri="{BB962C8B-B14F-4D97-AF65-F5344CB8AC3E}">
        <p14:creationId xmlns:p14="http://schemas.microsoft.com/office/powerpoint/2010/main" val="13374870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b="0" dirty="0">
                <a:solidFill>
                  <a:schemeClr val="tx1"/>
                </a:solidFill>
                <a:latin typeface="Arial"/>
                <a:cs typeface="Arial"/>
              </a:rPr>
              <a:t>Early Cohort Analysis</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pic>
        <p:nvPicPr>
          <p:cNvPr id="3" name="Picture 2"/>
          <p:cNvPicPr>
            <a:picLocks noChangeAspect="1"/>
          </p:cNvPicPr>
          <p:nvPr/>
        </p:nvPicPr>
        <p:blipFill>
          <a:blip r:embed="rId3"/>
          <a:stretch>
            <a:fillRect/>
          </a:stretch>
        </p:blipFill>
        <p:spPr>
          <a:xfrm>
            <a:off x="0" y="1614714"/>
            <a:ext cx="9144000" cy="4563088"/>
          </a:xfrm>
          <a:prstGeom prst="rect">
            <a:avLst/>
          </a:prstGeom>
        </p:spPr>
      </p:pic>
      <p:grpSp>
        <p:nvGrpSpPr>
          <p:cNvPr id="16" name="Group 15"/>
          <p:cNvGrpSpPr/>
          <p:nvPr/>
        </p:nvGrpSpPr>
        <p:grpSpPr>
          <a:xfrm>
            <a:off x="5892824" y="4265751"/>
            <a:ext cx="2726128" cy="2112768"/>
            <a:chOff x="5900131" y="4748123"/>
            <a:chExt cx="2478298" cy="1920698"/>
          </a:xfrm>
        </p:grpSpPr>
        <p:sp>
          <p:nvSpPr>
            <p:cNvPr id="22" name="Folded Corner 21"/>
            <p:cNvSpPr/>
            <p:nvPr/>
          </p:nvSpPr>
          <p:spPr>
            <a:xfrm>
              <a:off x="5900131" y="4748123"/>
              <a:ext cx="2478298" cy="1920698"/>
            </a:xfrm>
            <a:prstGeom prst="foldedCorner">
              <a:avLst/>
            </a:prstGeom>
            <a:solidFill>
              <a:srgbClr val="FFEF6F"/>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latin typeface="Arial"/>
                <a:cs typeface="Arial"/>
              </a:endParaRPr>
            </a:p>
          </p:txBody>
        </p:sp>
        <p:sp>
          <p:nvSpPr>
            <p:cNvPr id="25" name="Rectangle 24"/>
            <p:cNvSpPr/>
            <p:nvPr/>
          </p:nvSpPr>
          <p:spPr>
            <a:xfrm>
              <a:off x="5941344" y="4798225"/>
              <a:ext cx="2408438" cy="755452"/>
            </a:xfrm>
            <a:prstGeom prst="rect">
              <a:avLst/>
            </a:prstGeom>
          </p:spPr>
          <p:txBody>
            <a:bodyPr wrap="square">
              <a:spAutoFit/>
            </a:bodyPr>
            <a:lstStyle/>
            <a:p>
              <a:r>
                <a:rPr lang="en-US" sz="1200" dirty="0">
                  <a:solidFill>
                    <a:srgbClr val="414141"/>
                  </a:solidFill>
                  <a:latin typeface="Arial"/>
                  <a:cs typeface="Arial"/>
                </a:rPr>
                <a:t>Although you’ll lack this much data initially, it’s critical to begin tracking by cohort and to measure each cohort’s engagement over time.</a:t>
              </a:r>
            </a:p>
          </p:txBody>
        </p:sp>
      </p:grpSp>
    </p:spTree>
    <p:extLst>
      <p:ext uri="{BB962C8B-B14F-4D97-AF65-F5344CB8AC3E}">
        <p14:creationId xmlns:p14="http://schemas.microsoft.com/office/powerpoint/2010/main" val="21751866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a:effectLst/>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b="0" dirty="0">
                <a:solidFill>
                  <a:schemeClr val="tx1"/>
                </a:solidFill>
                <a:latin typeface="Arial"/>
                <a:cs typeface="Arial"/>
              </a:rPr>
              <a:t>Product Roadmap</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grpSp>
        <p:nvGrpSpPr>
          <p:cNvPr id="65" name="Group 64"/>
          <p:cNvGrpSpPr/>
          <p:nvPr/>
        </p:nvGrpSpPr>
        <p:grpSpPr>
          <a:xfrm>
            <a:off x="1134469" y="1593503"/>
            <a:ext cx="7861039" cy="4229304"/>
            <a:chOff x="508000" y="1625022"/>
            <a:chExt cx="8383590" cy="4510441"/>
          </a:xfrm>
        </p:grpSpPr>
        <p:cxnSp>
          <p:nvCxnSpPr>
            <p:cNvPr id="20" name="Straight Arrow Connector 19"/>
            <p:cNvCxnSpPr/>
            <p:nvPr/>
          </p:nvCxnSpPr>
          <p:spPr>
            <a:xfrm>
              <a:off x="677333" y="5827566"/>
              <a:ext cx="7958667" cy="0"/>
            </a:xfrm>
            <a:prstGeom prst="straightConnector1">
              <a:avLst/>
            </a:prstGeom>
            <a:ln w="38100" cmpd="sng">
              <a:solidFill>
                <a:srgbClr val="3A93B7"/>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677333" y="1625023"/>
              <a:ext cx="7958667" cy="0"/>
            </a:xfrm>
            <a:prstGeom prst="line">
              <a:avLst/>
            </a:prstGeom>
            <a:ln w="3175" cmpd="sng">
              <a:solidFill>
                <a:srgbClr val="3A93B7"/>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677333" y="3002781"/>
              <a:ext cx="7958667" cy="0"/>
            </a:xfrm>
            <a:prstGeom prst="line">
              <a:avLst/>
            </a:prstGeom>
            <a:ln w="3175" cmpd="sng">
              <a:solidFill>
                <a:srgbClr val="3A93B7"/>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677333" y="4380539"/>
              <a:ext cx="7958667" cy="0"/>
            </a:xfrm>
            <a:prstGeom prst="line">
              <a:avLst/>
            </a:prstGeom>
            <a:ln w="3175" cmpd="sng">
              <a:solidFill>
                <a:srgbClr val="3A93B7"/>
              </a:solidFill>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508000" y="5840051"/>
              <a:ext cx="1377760" cy="295412"/>
            </a:xfrm>
            <a:prstGeom prst="rect">
              <a:avLst/>
            </a:prstGeom>
            <a:noFill/>
            <a:effectLst/>
          </p:spPr>
          <p:txBody>
            <a:bodyPr wrap="square" rtlCol="0">
              <a:spAutoFit/>
            </a:bodyPr>
            <a:lstStyle/>
            <a:p>
              <a:pPr algn="ctr"/>
              <a:r>
                <a:rPr lang="en-US" sz="1200" dirty="0">
                  <a:latin typeface="Arial"/>
                  <a:cs typeface="Arial"/>
                </a:rPr>
                <a:t>May</a:t>
              </a:r>
            </a:p>
          </p:txBody>
        </p:sp>
        <p:sp>
          <p:nvSpPr>
            <p:cNvPr id="28" name="TextBox 27"/>
            <p:cNvSpPr txBox="1"/>
            <p:nvPr/>
          </p:nvSpPr>
          <p:spPr>
            <a:xfrm>
              <a:off x="1909166" y="5840051"/>
              <a:ext cx="1377760" cy="295412"/>
            </a:xfrm>
            <a:prstGeom prst="rect">
              <a:avLst/>
            </a:prstGeom>
            <a:noFill/>
            <a:effectLst/>
          </p:spPr>
          <p:txBody>
            <a:bodyPr wrap="square" rtlCol="0">
              <a:spAutoFit/>
            </a:bodyPr>
            <a:lstStyle/>
            <a:p>
              <a:pPr algn="ctr"/>
              <a:r>
                <a:rPr lang="en-US" sz="1200" dirty="0">
                  <a:latin typeface="Arial"/>
                  <a:cs typeface="Arial"/>
                </a:rPr>
                <a:t>June</a:t>
              </a:r>
            </a:p>
          </p:txBody>
        </p:sp>
        <p:sp>
          <p:nvSpPr>
            <p:cNvPr id="29" name="TextBox 28"/>
            <p:cNvSpPr txBox="1"/>
            <p:nvPr/>
          </p:nvSpPr>
          <p:spPr>
            <a:xfrm>
              <a:off x="3310332" y="5840051"/>
              <a:ext cx="1377760" cy="295412"/>
            </a:xfrm>
            <a:prstGeom prst="rect">
              <a:avLst/>
            </a:prstGeom>
            <a:noFill/>
            <a:effectLst/>
          </p:spPr>
          <p:txBody>
            <a:bodyPr wrap="square" rtlCol="0">
              <a:spAutoFit/>
            </a:bodyPr>
            <a:lstStyle/>
            <a:p>
              <a:pPr algn="ctr"/>
              <a:r>
                <a:rPr lang="en-US" sz="1200" dirty="0">
                  <a:latin typeface="Arial"/>
                  <a:cs typeface="Arial"/>
                </a:rPr>
                <a:t>July</a:t>
              </a:r>
            </a:p>
          </p:txBody>
        </p:sp>
        <p:sp>
          <p:nvSpPr>
            <p:cNvPr id="30" name="TextBox 29"/>
            <p:cNvSpPr txBox="1"/>
            <p:nvPr/>
          </p:nvSpPr>
          <p:spPr>
            <a:xfrm>
              <a:off x="4711498" y="5840051"/>
              <a:ext cx="1377760" cy="295412"/>
            </a:xfrm>
            <a:prstGeom prst="rect">
              <a:avLst/>
            </a:prstGeom>
            <a:noFill/>
            <a:effectLst/>
          </p:spPr>
          <p:txBody>
            <a:bodyPr wrap="square" rtlCol="0">
              <a:spAutoFit/>
            </a:bodyPr>
            <a:lstStyle/>
            <a:p>
              <a:pPr algn="ctr"/>
              <a:r>
                <a:rPr lang="en-US" sz="1200" dirty="0">
                  <a:latin typeface="Arial"/>
                  <a:cs typeface="Arial"/>
                </a:rPr>
                <a:t>Aug</a:t>
              </a:r>
            </a:p>
          </p:txBody>
        </p:sp>
        <p:sp>
          <p:nvSpPr>
            <p:cNvPr id="31" name="TextBox 30"/>
            <p:cNvSpPr txBox="1"/>
            <p:nvPr/>
          </p:nvSpPr>
          <p:spPr>
            <a:xfrm>
              <a:off x="6112664" y="5840051"/>
              <a:ext cx="1377760" cy="295412"/>
            </a:xfrm>
            <a:prstGeom prst="rect">
              <a:avLst/>
            </a:prstGeom>
            <a:noFill/>
            <a:effectLst/>
          </p:spPr>
          <p:txBody>
            <a:bodyPr wrap="square" rtlCol="0">
              <a:spAutoFit/>
            </a:bodyPr>
            <a:lstStyle/>
            <a:p>
              <a:pPr algn="ctr"/>
              <a:r>
                <a:rPr lang="en-US" sz="1200" dirty="0">
                  <a:latin typeface="Arial"/>
                  <a:cs typeface="Arial"/>
                </a:rPr>
                <a:t>Sept</a:t>
              </a:r>
            </a:p>
          </p:txBody>
        </p:sp>
        <p:sp>
          <p:nvSpPr>
            <p:cNvPr id="32" name="TextBox 31"/>
            <p:cNvSpPr txBox="1"/>
            <p:nvPr/>
          </p:nvSpPr>
          <p:spPr>
            <a:xfrm>
              <a:off x="7513830" y="5840051"/>
              <a:ext cx="1377760" cy="295412"/>
            </a:xfrm>
            <a:prstGeom prst="rect">
              <a:avLst/>
            </a:prstGeom>
            <a:noFill/>
            <a:effectLst/>
          </p:spPr>
          <p:txBody>
            <a:bodyPr wrap="square" rtlCol="0">
              <a:spAutoFit/>
            </a:bodyPr>
            <a:lstStyle/>
            <a:p>
              <a:pPr algn="ctr"/>
              <a:r>
                <a:rPr lang="en-US" sz="1200" dirty="0">
                  <a:latin typeface="Arial"/>
                  <a:cs typeface="Arial"/>
                </a:rPr>
                <a:t>Oct</a:t>
              </a:r>
            </a:p>
          </p:txBody>
        </p:sp>
        <p:cxnSp>
          <p:nvCxnSpPr>
            <p:cNvPr id="33" name="Straight Connector 32"/>
            <p:cNvCxnSpPr/>
            <p:nvPr/>
          </p:nvCxnSpPr>
          <p:spPr>
            <a:xfrm>
              <a:off x="1882546" y="1625023"/>
              <a:ext cx="26620" cy="4202543"/>
            </a:xfrm>
            <a:prstGeom prst="line">
              <a:avLst/>
            </a:prstGeom>
            <a:ln w="3175" cmpd="sng">
              <a:solidFill>
                <a:schemeClr val="bg1">
                  <a:lumMod val="65000"/>
                </a:scheme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3310332" y="1625022"/>
              <a:ext cx="3" cy="4202544"/>
            </a:xfrm>
            <a:prstGeom prst="line">
              <a:avLst/>
            </a:prstGeom>
            <a:ln w="3175" cmpd="sng">
              <a:solidFill>
                <a:schemeClr val="bg1">
                  <a:lumMod val="65000"/>
                </a:scheme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4711498" y="1668770"/>
              <a:ext cx="3" cy="4089526"/>
            </a:xfrm>
            <a:prstGeom prst="line">
              <a:avLst/>
            </a:prstGeom>
            <a:ln w="3175" cmpd="sng">
              <a:solidFill>
                <a:schemeClr val="bg1">
                  <a:lumMod val="65000"/>
                </a:scheme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6089255" y="1625022"/>
              <a:ext cx="0" cy="4202544"/>
            </a:xfrm>
            <a:prstGeom prst="line">
              <a:avLst/>
            </a:prstGeom>
            <a:ln w="3175" cmpd="sng">
              <a:solidFill>
                <a:schemeClr val="bg1">
                  <a:lumMod val="65000"/>
                </a:scheme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7513830" y="1625023"/>
              <a:ext cx="11146" cy="4202543"/>
            </a:xfrm>
            <a:prstGeom prst="line">
              <a:avLst/>
            </a:prstGeom>
            <a:ln w="3175" cmpd="sng">
              <a:solidFill>
                <a:schemeClr val="bg1">
                  <a:lumMod val="65000"/>
                </a:schemeClr>
              </a:solidFill>
              <a:prstDash val="dash"/>
            </a:ln>
            <a:effectLst/>
          </p:spPr>
          <p:style>
            <a:lnRef idx="2">
              <a:schemeClr val="accent1"/>
            </a:lnRef>
            <a:fillRef idx="0">
              <a:schemeClr val="accent1"/>
            </a:fillRef>
            <a:effectRef idx="1">
              <a:schemeClr val="accent1"/>
            </a:effectRef>
            <a:fontRef idx="minor">
              <a:schemeClr val="tx1"/>
            </a:fontRef>
          </p:style>
        </p:cxnSp>
        <p:sp>
          <p:nvSpPr>
            <p:cNvPr id="38" name="Rectangle 37"/>
            <p:cNvSpPr/>
            <p:nvPr/>
          </p:nvSpPr>
          <p:spPr>
            <a:xfrm>
              <a:off x="3333426" y="2148408"/>
              <a:ext cx="1378075" cy="349841"/>
            </a:xfrm>
            <a:prstGeom prst="rect">
              <a:avLst/>
            </a:prstGeom>
            <a:solidFill>
              <a:srgbClr val="C0504D"/>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chemeClr val="bg1"/>
                  </a:solidFill>
                  <a:latin typeface="Arial"/>
                  <a:cs typeface="Arial"/>
                </a:rPr>
                <a:t>Description</a:t>
              </a:r>
            </a:p>
          </p:txBody>
        </p:sp>
        <p:sp>
          <p:nvSpPr>
            <p:cNvPr id="39" name="Rectangle 38"/>
            <p:cNvSpPr/>
            <p:nvPr/>
          </p:nvSpPr>
          <p:spPr>
            <a:xfrm>
              <a:off x="6821341" y="2148408"/>
              <a:ext cx="1814659" cy="349841"/>
            </a:xfrm>
            <a:prstGeom prst="rect">
              <a:avLst/>
            </a:prstGeom>
            <a:solidFill>
              <a:srgbClr val="C0504D"/>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chemeClr val="bg1"/>
                  </a:solidFill>
                  <a:latin typeface="Arial"/>
                  <a:cs typeface="Arial"/>
                </a:rPr>
                <a:t>Description</a:t>
              </a:r>
            </a:p>
          </p:txBody>
        </p:sp>
        <p:sp>
          <p:nvSpPr>
            <p:cNvPr id="40" name="Rectangle 39"/>
            <p:cNvSpPr/>
            <p:nvPr/>
          </p:nvSpPr>
          <p:spPr>
            <a:xfrm>
              <a:off x="689199" y="3137744"/>
              <a:ext cx="1219968" cy="349841"/>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sp>
          <p:nvSpPr>
            <p:cNvPr id="41" name="Rectangle 40"/>
            <p:cNvSpPr/>
            <p:nvPr/>
          </p:nvSpPr>
          <p:spPr>
            <a:xfrm>
              <a:off x="1896750" y="3855758"/>
              <a:ext cx="1262621" cy="349841"/>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sp>
          <p:nvSpPr>
            <p:cNvPr id="42" name="Rectangle 41"/>
            <p:cNvSpPr/>
            <p:nvPr/>
          </p:nvSpPr>
          <p:spPr>
            <a:xfrm>
              <a:off x="3979415" y="3178269"/>
              <a:ext cx="2109840" cy="349841"/>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sp>
          <p:nvSpPr>
            <p:cNvPr id="43" name="Rectangle 42"/>
            <p:cNvSpPr/>
            <p:nvPr/>
          </p:nvSpPr>
          <p:spPr>
            <a:xfrm>
              <a:off x="4711501" y="3855758"/>
              <a:ext cx="2109840" cy="349841"/>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sp>
          <p:nvSpPr>
            <p:cNvPr id="45" name="Rectangle 44"/>
            <p:cNvSpPr/>
            <p:nvPr/>
          </p:nvSpPr>
          <p:spPr>
            <a:xfrm>
              <a:off x="3333426" y="4868360"/>
              <a:ext cx="2317394" cy="349841"/>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sp>
          <p:nvSpPr>
            <p:cNvPr id="48" name="Rectangle 47"/>
            <p:cNvSpPr/>
            <p:nvPr/>
          </p:nvSpPr>
          <p:spPr>
            <a:xfrm>
              <a:off x="6112664" y="4869505"/>
              <a:ext cx="2523336" cy="349841"/>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sp>
          <p:nvSpPr>
            <p:cNvPr id="51" name="Rectangle 50"/>
            <p:cNvSpPr/>
            <p:nvPr/>
          </p:nvSpPr>
          <p:spPr>
            <a:xfrm>
              <a:off x="689198" y="4869505"/>
              <a:ext cx="1219969" cy="349841"/>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pic>
          <p:nvPicPr>
            <p:cNvPr id="49" name="Picture 48"/>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785123" y="2967148"/>
              <a:ext cx="300072" cy="300072"/>
            </a:xfrm>
            <a:prstGeom prst="rect">
              <a:avLst/>
            </a:prstGeom>
            <a:solidFill>
              <a:schemeClr val="bg1"/>
            </a:solidFill>
            <a:effectLst/>
          </p:spPr>
        </p:pic>
        <p:pic>
          <p:nvPicPr>
            <p:cNvPr id="50" name="Picture 49"/>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009335" y="3674400"/>
              <a:ext cx="300072" cy="300072"/>
            </a:xfrm>
            <a:prstGeom prst="rect">
              <a:avLst/>
            </a:prstGeom>
            <a:solidFill>
              <a:schemeClr val="bg1"/>
            </a:solidFill>
            <a:effectLst/>
          </p:spPr>
        </p:pic>
        <p:pic>
          <p:nvPicPr>
            <p:cNvPr id="52" name="Picture 51"/>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785123" y="4672753"/>
              <a:ext cx="300072" cy="300072"/>
            </a:xfrm>
            <a:prstGeom prst="rect">
              <a:avLst/>
            </a:prstGeom>
            <a:solidFill>
              <a:schemeClr val="bg1"/>
            </a:solidFill>
            <a:effectLst/>
          </p:spPr>
        </p:pic>
        <p:sp>
          <p:nvSpPr>
            <p:cNvPr id="44" name="Rectangle 43"/>
            <p:cNvSpPr/>
            <p:nvPr/>
          </p:nvSpPr>
          <p:spPr>
            <a:xfrm>
              <a:off x="1896750" y="1671661"/>
              <a:ext cx="2814747" cy="349841"/>
            </a:xfrm>
            <a:prstGeom prst="rect">
              <a:avLst/>
            </a:prstGeom>
            <a:solidFill>
              <a:srgbClr val="C0504D"/>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chemeClr val="bg1"/>
                  </a:solidFill>
                  <a:latin typeface="Arial"/>
                  <a:cs typeface="Arial"/>
                </a:rPr>
                <a:t>Description</a:t>
              </a:r>
            </a:p>
          </p:txBody>
        </p:sp>
        <p:sp>
          <p:nvSpPr>
            <p:cNvPr id="46" name="Rectangle 45"/>
            <p:cNvSpPr/>
            <p:nvPr/>
          </p:nvSpPr>
          <p:spPr>
            <a:xfrm>
              <a:off x="6076843" y="1671661"/>
              <a:ext cx="2559157" cy="349841"/>
            </a:xfrm>
            <a:prstGeom prst="rect">
              <a:avLst/>
            </a:prstGeom>
            <a:solidFill>
              <a:srgbClr val="C0504D"/>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chemeClr val="bg1"/>
                  </a:solidFill>
                  <a:latin typeface="Arial"/>
                  <a:cs typeface="Arial"/>
                </a:rPr>
                <a:t>Description</a:t>
              </a:r>
            </a:p>
          </p:txBody>
        </p:sp>
        <p:sp>
          <p:nvSpPr>
            <p:cNvPr id="47" name="Rectangle 46"/>
            <p:cNvSpPr/>
            <p:nvPr/>
          </p:nvSpPr>
          <p:spPr>
            <a:xfrm>
              <a:off x="7521212" y="3175991"/>
              <a:ext cx="1262621" cy="349841"/>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sp>
          <p:nvSpPr>
            <p:cNvPr id="53" name="Rectangle 52"/>
            <p:cNvSpPr/>
            <p:nvPr/>
          </p:nvSpPr>
          <p:spPr>
            <a:xfrm>
              <a:off x="7524976" y="3855758"/>
              <a:ext cx="1262621" cy="349841"/>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rgbClr val="FFFFFF"/>
                  </a:solidFill>
                  <a:latin typeface="Arial"/>
                  <a:cs typeface="Arial"/>
                </a:rPr>
                <a:t>Description</a:t>
              </a:r>
            </a:p>
          </p:txBody>
        </p:sp>
      </p:grpSp>
      <p:sp>
        <p:nvSpPr>
          <p:cNvPr id="66" name="Rectangle 65"/>
          <p:cNvSpPr/>
          <p:nvPr/>
        </p:nvSpPr>
        <p:spPr>
          <a:xfrm>
            <a:off x="214681" y="1570865"/>
            <a:ext cx="934959" cy="685068"/>
          </a:xfrm>
          <a:prstGeom prst="rect">
            <a:avLst/>
          </a:prstGeom>
          <a:solidFill>
            <a:srgbClr val="C0504D"/>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chemeClr val="bg1"/>
                </a:solidFill>
                <a:latin typeface="Arial"/>
                <a:cs typeface="Arial"/>
              </a:rPr>
              <a:t>(Focus 1)</a:t>
            </a:r>
          </a:p>
        </p:txBody>
      </p:sp>
      <p:sp>
        <p:nvSpPr>
          <p:cNvPr id="67" name="Rectangle 66"/>
          <p:cNvSpPr/>
          <p:nvPr/>
        </p:nvSpPr>
        <p:spPr>
          <a:xfrm>
            <a:off x="214679" y="2863343"/>
            <a:ext cx="934959" cy="685068"/>
          </a:xfrm>
          <a:prstGeom prst="rect">
            <a:avLst/>
          </a:prstGeom>
          <a:solidFill>
            <a:schemeClr val="accent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chemeClr val="bg1"/>
                </a:solidFill>
                <a:latin typeface="Arial"/>
                <a:cs typeface="Arial"/>
              </a:rPr>
              <a:t>(Focus 2)</a:t>
            </a:r>
          </a:p>
        </p:txBody>
      </p:sp>
      <p:sp>
        <p:nvSpPr>
          <p:cNvPr id="68" name="Rectangle 67"/>
          <p:cNvSpPr/>
          <p:nvPr/>
        </p:nvSpPr>
        <p:spPr>
          <a:xfrm>
            <a:off x="214681" y="4154629"/>
            <a:ext cx="934959" cy="685068"/>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solidFill>
                  <a:schemeClr val="bg1"/>
                </a:solidFill>
                <a:latin typeface="Arial"/>
                <a:cs typeface="Arial"/>
              </a:rPr>
              <a:t>(Focus 3)</a:t>
            </a:r>
          </a:p>
        </p:txBody>
      </p:sp>
      <p:sp>
        <p:nvSpPr>
          <p:cNvPr id="69" name="TextBox 68"/>
          <p:cNvSpPr txBox="1"/>
          <p:nvPr/>
        </p:nvSpPr>
        <p:spPr>
          <a:xfrm>
            <a:off x="457023" y="6051698"/>
            <a:ext cx="8188383" cy="523220"/>
          </a:xfrm>
          <a:prstGeom prst="rect">
            <a:avLst/>
          </a:prstGeom>
          <a:noFill/>
          <a:ln w="12700" cmpd="sng">
            <a:solidFill>
              <a:srgbClr val="25459D"/>
            </a:solidFill>
          </a:ln>
        </p:spPr>
        <p:txBody>
          <a:bodyPr wrap="square" rtlCol="0" anchor="ctr">
            <a:spAutoFit/>
          </a:bodyPr>
          <a:lstStyle/>
          <a:p>
            <a:pPr marL="285750" indent="-285750">
              <a:buFont typeface="Arial"/>
              <a:buChar char="•"/>
            </a:pPr>
            <a:r>
              <a:rPr lang="en-US" sz="1400" dirty="0">
                <a:latin typeface="Arial"/>
                <a:cs typeface="Arial"/>
              </a:rPr>
              <a:t>To demo at the meeting: X update, Y update, Z update</a:t>
            </a:r>
          </a:p>
          <a:p>
            <a:pPr marL="285750" indent="-285750">
              <a:buFont typeface="Arial"/>
              <a:buChar char="•"/>
            </a:pPr>
            <a:r>
              <a:rPr lang="en-US" sz="1400" dirty="0">
                <a:latin typeface="Arial"/>
                <a:cs typeface="Arial"/>
              </a:rPr>
              <a:t>In design/</a:t>
            </a:r>
            <a:r>
              <a:rPr lang="en-US" sz="1400" dirty="0" err="1">
                <a:latin typeface="Arial"/>
                <a:cs typeface="Arial"/>
              </a:rPr>
              <a:t>dev</a:t>
            </a:r>
            <a:r>
              <a:rPr lang="en-US" sz="1400" dirty="0">
                <a:latin typeface="Arial"/>
                <a:cs typeface="Arial"/>
              </a:rPr>
              <a:t> now: A update, B update, C update</a:t>
            </a:r>
          </a:p>
        </p:txBody>
      </p:sp>
    </p:spTree>
    <p:extLst>
      <p:ext uri="{BB962C8B-B14F-4D97-AF65-F5344CB8AC3E}">
        <p14:creationId xmlns:p14="http://schemas.microsoft.com/office/powerpoint/2010/main" val="241894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lowchart: Manual Input 13"/>
          <p:cNvSpPr/>
          <p:nvPr/>
        </p:nvSpPr>
        <p:spPr>
          <a:xfrm rot="10800000">
            <a:off x="-7" y="0"/>
            <a:ext cx="9144006" cy="1606932"/>
          </a:xfrm>
          <a:prstGeom prst="flowChartManualInput">
            <a:avLst/>
          </a:prstGeom>
          <a:solidFill>
            <a:srgbClr val="25459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atin typeface="Arial"/>
              <a:cs typeface="Arial"/>
            </a:endParaRPr>
          </a:p>
        </p:txBody>
      </p:sp>
      <p:sp>
        <p:nvSpPr>
          <p:cNvPr id="10" name="TextBox 9"/>
          <p:cNvSpPr txBox="1"/>
          <p:nvPr/>
        </p:nvSpPr>
        <p:spPr>
          <a:xfrm>
            <a:off x="492102" y="2502392"/>
            <a:ext cx="2391151" cy="3664593"/>
          </a:xfrm>
          <a:prstGeom prst="rect">
            <a:avLst/>
          </a:prstGeom>
          <a:noFill/>
        </p:spPr>
        <p:txBody>
          <a:bodyPr wrap="square" rtlCol="0">
            <a:spAutoFit/>
          </a:bodyPr>
          <a:lstStyle/>
          <a:p>
            <a:pPr marL="0" lvl="1" algn="ctr">
              <a:spcBef>
                <a:spcPts val="600"/>
              </a:spcBef>
            </a:pPr>
            <a:r>
              <a:rPr lang="en-US" sz="1600" dirty="0">
                <a:solidFill>
                  <a:srgbClr val="25459D"/>
                </a:solidFill>
                <a:latin typeface="Arial Black"/>
                <a:cs typeface="Arial Black"/>
              </a:rPr>
              <a:t>SEND YOUR DECK IN ADVANCE</a:t>
            </a:r>
          </a:p>
          <a:p>
            <a:pPr marL="0" lvl="1">
              <a:lnSpc>
                <a:spcPct val="110000"/>
              </a:lnSpc>
              <a:spcBef>
                <a:spcPts val="600"/>
              </a:spcBef>
              <a:spcAft>
                <a:spcPts val="600"/>
              </a:spcAft>
            </a:pPr>
            <a:r>
              <a:rPr lang="en-US" sz="1100" dirty="0">
                <a:solidFill>
                  <a:srgbClr val="404040"/>
                </a:solidFill>
                <a:latin typeface="Arial"/>
                <a:cs typeface="Arial"/>
              </a:rPr>
              <a:t>The 75% or more of your actual meeting should be about discussion and solving problems – not merely updating investors. Send your deck a couple days in advance so all directors can see the data and get initial context. This lets you dive into a more productive discussion, following a brief section of housekeeping and recapping the slides during the meeting.</a:t>
            </a:r>
          </a:p>
          <a:p>
            <a:pPr marL="0" lvl="1">
              <a:lnSpc>
                <a:spcPct val="110000"/>
              </a:lnSpc>
              <a:spcBef>
                <a:spcPts val="600"/>
              </a:spcBef>
              <a:spcAft>
                <a:spcPts val="600"/>
              </a:spcAft>
            </a:pPr>
            <a:r>
              <a:rPr lang="en-US" sz="1000" dirty="0">
                <a:solidFill>
                  <a:srgbClr val="404040"/>
                </a:solidFill>
                <a:latin typeface="Arial"/>
                <a:cs typeface="Arial"/>
              </a:rPr>
              <a:t>Additionally, design should be professional, but don’t agonize over beauty. Send as a PDF to preserve your fonts and layout.</a:t>
            </a:r>
            <a:endParaRPr lang="en-US" sz="1100" dirty="0">
              <a:solidFill>
                <a:srgbClr val="404040"/>
              </a:solidFill>
              <a:latin typeface="Arial"/>
              <a:cs typeface="Arial"/>
            </a:endParaRPr>
          </a:p>
        </p:txBody>
      </p:sp>
      <p:grpSp>
        <p:nvGrpSpPr>
          <p:cNvPr id="25" name="Group 24"/>
          <p:cNvGrpSpPr/>
          <p:nvPr/>
        </p:nvGrpSpPr>
        <p:grpSpPr>
          <a:xfrm>
            <a:off x="629744" y="1913419"/>
            <a:ext cx="2115867" cy="420114"/>
            <a:chOff x="415424" y="2539253"/>
            <a:chExt cx="2115867" cy="420114"/>
          </a:xfrm>
        </p:grpSpPr>
        <p:sp>
          <p:nvSpPr>
            <p:cNvPr id="7" name="Rectangle 6"/>
            <p:cNvSpPr/>
            <p:nvPr/>
          </p:nvSpPr>
          <p:spPr>
            <a:xfrm>
              <a:off x="415424" y="2539253"/>
              <a:ext cx="2115867" cy="391189"/>
            </a:xfrm>
            <a:prstGeom prst="rect">
              <a:avLst/>
            </a:prstGeom>
            <a:solidFill>
              <a:srgbClr val="EDEBE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rgbClr val="989898"/>
                  </a:solidFill>
                  <a:latin typeface="Arial Black"/>
                  <a:cs typeface="Arial Black"/>
                </a:rPr>
                <a:t>BEFORE THE MEETING</a:t>
              </a:r>
            </a:p>
          </p:txBody>
        </p:sp>
        <p:sp>
          <p:nvSpPr>
            <p:cNvPr id="13" name="Rectangle 12"/>
            <p:cNvSpPr/>
            <p:nvPr/>
          </p:nvSpPr>
          <p:spPr>
            <a:xfrm flipV="1">
              <a:off x="417233" y="2913648"/>
              <a:ext cx="2112248" cy="45719"/>
            </a:xfrm>
            <a:prstGeom prst="rect">
              <a:avLst/>
            </a:prstGeom>
            <a:solidFill>
              <a:srgbClr val="33CDE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a:latin typeface="Arial Black"/>
                <a:cs typeface="Arial Black"/>
              </a:endParaRPr>
            </a:p>
          </p:txBody>
        </p:sp>
      </p:grpSp>
      <p:grpSp>
        <p:nvGrpSpPr>
          <p:cNvPr id="26" name="Group 25"/>
          <p:cNvGrpSpPr/>
          <p:nvPr/>
        </p:nvGrpSpPr>
        <p:grpSpPr>
          <a:xfrm>
            <a:off x="3622755" y="1913419"/>
            <a:ext cx="2115867" cy="420114"/>
            <a:chOff x="3574015" y="2539253"/>
            <a:chExt cx="2115867" cy="420114"/>
          </a:xfrm>
        </p:grpSpPr>
        <p:sp>
          <p:nvSpPr>
            <p:cNvPr id="8" name="Rectangle 7"/>
            <p:cNvSpPr/>
            <p:nvPr/>
          </p:nvSpPr>
          <p:spPr>
            <a:xfrm>
              <a:off x="3574015" y="2539253"/>
              <a:ext cx="2115867" cy="391189"/>
            </a:xfrm>
            <a:prstGeom prst="rect">
              <a:avLst/>
            </a:prstGeom>
            <a:solidFill>
              <a:srgbClr val="EDEBE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rgbClr val="989898"/>
                  </a:solidFill>
                  <a:latin typeface="Arial Black"/>
                  <a:cs typeface="Arial Black"/>
                </a:rPr>
                <a:t>DURING THE MEETING</a:t>
              </a:r>
            </a:p>
          </p:txBody>
        </p:sp>
        <p:sp>
          <p:nvSpPr>
            <p:cNvPr id="14" name="Rectangle 13"/>
            <p:cNvSpPr/>
            <p:nvPr/>
          </p:nvSpPr>
          <p:spPr>
            <a:xfrm flipV="1">
              <a:off x="3575824" y="2913648"/>
              <a:ext cx="2112248" cy="45719"/>
            </a:xfrm>
            <a:prstGeom prst="rect">
              <a:avLst/>
            </a:prstGeom>
            <a:solidFill>
              <a:srgbClr val="F4765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a:latin typeface="Arial Black"/>
                <a:cs typeface="Arial Black"/>
              </a:endParaRPr>
            </a:p>
          </p:txBody>
        </p:sp>
      </p:grpSp>
      <p:grpSp>
        <p:nvGrpSpPr>
          <p:cNvPr id="24" name="Group 23"/>
          <p:cNvGrpSpPr/>
          <p:nvPr/>
        </p:nvGrpSpPr>
        <p:grpSpPr>
          <a:xfrm>
            <a:off x="6507078" y="1913419"/>
            <a:ext cx="2115867" cy="420114"/>
            <a:chOff x="5336722" y="2539253"/>
            <a:chExt cx="2115867" cy="420114"/>
          </a:xfrm>
        </p:grpSpPr>
        <p:sp>
          <p:nvSpPr>
            <p:cNvPr id="9" name="Rectangle 8"/>
            <p:cNvSpPr/>
            <p:nvPr/>
          </p:nvSpPr>
          <p:spPr>
            <a:xfrm>
              <a:off x="5336722" y="2539253"/>
              <a:ext cx="2115867" cy="391189"/>
            </a:xfrm>
            <a:prstGeom prst="rect">
              <a:avLst/>
            </a:prstGeom>
            <a:solidFill>
              <a:srgbClr val="EDEBEB"/>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rgbClr val="989898"/>
                  </a:solidFill>
                  <a:latin typeface="Arial Black"/>
                  <a:cs typeface="Arial Black"/>
                </a:rPr>
                <a:t>AFTER THE MEETING</a:t>
              </a:r>
            </a:p>
          </p:txBody>
        </p:sp>
        <p:sp>
          <p:nvSpPr>
            <p:cNvPr id="15" name="Rectangle 14"/>
            <p:cNvSpPr/>
            <p:nvPr/>
          </p:nvSpPr>
          <p:spPr>
            <a:xfrm flipV="1">
              <a:off x="5338531" y="2913648"/>
              <a:ext cx="2112248" cy="45719"/>
            </a:xfrm>
            <a:prstGeom prst="rect">
              <a:avLst/>
            </a:prstGeom>
            <a:solidFill>
              <a:srgbClr val="AC35B8"/>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a:latin typeface="Arial Black"/>
                <a:cs typeface="Arial Black"/>
              </a:endParaRPr>
            </a:p>
          </p:txBody>
        </p:sp>
      </p:grpSp>
      <p:sp>
        <p:nvSpPr>
          <p:cNvPr id="30" name="Title 1"/>
          <p:cNvSpPr txBox="1">
            <a:spLocks/>
          </p:cNvSpPr>
          <p:nvPr/>
        </p:nvSpPr>
        <p:spPr>
          <a:xfrm>
            <a:off x="477426" y="1"/>
            <a:ext cx="7707018" cy="124227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a:solidFill>
                  <a:schemeClr val="bg1"/>
                </a:solidFill>
                <a:latin typeface="Arial"/>
                <a:cs typeface="Arial"/>
              </a:rPr>
              <a:t>BEFORE, DURING, &amp; AFTER</a:t>
            </a:r>
          </a:p>
        </p:txBody>
      </p:sp>
      <p:sp>
        <p:nvSpPr>
          <p:cNvPr id="19" name="TextBox 18"/>
          <p:cNvSpPr txBox="1"/>
          <p:nvPr/>
        </p:nvSpPr>
        <p:spPr>
          <a:xfrm>
            <a:off x="3480835" y="2502392"/>
            <a:ext cx="2391151" cy="3662798"/>
          </a:xfrm>
          <a:prstGeom prst="rect">
            <a:avLst/>
          </a:prstGeom>
          <a:noFill/>
        </p:spPr>
        <p:txBody>
          <a:bodyPr wrap="square" rtlCol="0">
            <a:spAutoFit/>
          </a:bodyPr>
          <a:lstStyle/>
          <a:p>
            <a:pPr marL="0" lvl="1" algn="ctr">
              <a:spcBef>
                <a:spcPts val="600"/>
              </a:spcBef>
            </a:pPr>
            <a:r>
              <a:rPr lang="en-US" sz="1600" dirty="0">
                <a:solidFill>
                  <a:srgbClr val="25459D"/>
                </a:solidFill>
                <a:latin typeface="Arial Black"/>
                <a:cs typeface="Arial Black"/>
              </a:rPr>
              <a:t>FOCUS ON 2-3 MAJOR ISSUES</a:t>
            </a:r>
          </a:p>
          <a:p>
            <a:pPr marL="0" lvl="1">
              <a:lnSpc>
                <a:spcPct val="110000"/>
              </a:lnSpc>
              <a:spcBef>
                <a:spcPts val="600"/>
              </a:spcBef>
              <a:spcAft>
                <a:spcPts val="600"/>
              </a:spcAft>
            </a:pPr>
            <a:r>
              <a:rPr lang="en-US" sz="1100" dirty="0">
                <a:solidFill>
                  <a:srgbClr val="404040"/>
                </a:solidFill>
                <a:latin typeface="Arial"/>
                <a:cs typeface="Arial"/>
              </a:rPr>
              <a:t>At first, immediately following your seed fundraise, most discussion will be about product direction and key hires. There may also be some early Series A commentary (which won’t be revisited until before your next fundraise process.)</a:t>
            </a:r>
          </a:p>
          <a:p>
            <a:pPr marL="0" lvl="1">
              <a:lnSpc>
                <a:spcPct val="110000"/>
              </a:lnSpc>
              <a:spcBef>
                <a:spcPts val="600"/>
              </a:spcBef>
              <a:spcAft>
                <a:spcPts val="600"/>
              </a:spcAft>
            </a:pPr>
            <a:r>
              <a:rPr lang="en-US" sz="1100" dirty="0">
                <a:solidFill>
                  <a:srgbClr val="404040"/>
                </a:solidFill>
                <a:latin typeface="Arial"/>
                <a:cs typeface="Arial"/>
              </a:rPr>
              <a:t>Other major topics to discuss:</a:t>
            </a:r>
          </a:p>
          <a:p>
            <a:pPr marL="171450" lvl="1" indent="-171450">
              <a:lnSpc>
                <a:spcPct val="110000"/>
              </a:lnSpc>
              <a:spcBef>
                <a:spcPts val="600"/>
              </a:spcBef>
              <a:spcAft>
                <a:spcPts val="600"/>
              </a:spcAft>
              <a:buFont typeface="Arial"/>
              <a:buChar char="•"/>
            </a:pPr>
            <a:r>
              <a:rPr lang="en-US" sz="1100" dirty="0">
                <a:solidFill>
                  <a:srgbClr val="404040"/>
                </a:solidFill>
                <a:latin typeface="Arial"/>
                <a:cs typeface="Arial"/>
              </a:rPr>
              <a:t>Go-to-market plans/tests</a:t>
            </a:r>
          </a:p>
          <a:p>
            <a:pPr marL="171450" lvl="1" indent="-171450">
              <a:lnSpc>
                <a:spcPct val="110000"/>
              </a:lnSpc>
              <a:spcBef>
                <a:spcPts val="600"/>
              </a:spcBef>
              <a:spcAft>
                <a:spcPts val="600"/>
              </a:spcAft>
              <a:buFont typeface="Arial"/>
              <a:buChar char="•"/>
            </a:pPr>
            <a:r>
              <a:rPr lang="en-US" sz="1100" dirty="0">
                <a:solidFill>
                  <a:srgbClr val="404040"/>
                </a:solidFill>
                <a:latin typeface="Arial"/>
                <a:cs typeface="Arial"/>
              </a:rPr>
              <a:t>Product/market fit data</a:t>
            </a:r>
          </a:p>
          <a:p>
            <a:pPr marL="171450" lvl="1" indent="-171450">
              <a:lnSpc>
                <a:spcPct val="110000"/>
              </a:lnSpc>
              <a:spcBef>
                <a:spcPts val="600"/>
              </a:spcBef>
              <a:spcAft>
                <a:spcPts val="600"/>
              </a:spcAft>
              <a:buFont typeface="Arial"/>
              <a:buChar char="•"/>
            </a:pPr>
            <a:r>
              <a:rPr lang="en-US" sz="1100" dirty="0">
                <a:solidFill>
                  <a:srgbClr val="404040"/>
                </a:solidFill>
                <a:latin typeface="Arial"/>
                <a:cs typeface="Arial"/>
              </a:rPr>
              <a:t>Setting/reviewing milestones</a:t>
            </a:r>
          </a:p>
          <a:p>
            <a:pPr marL="171450" lvl="1" indent="-171450">
              <a:lnSpc>
                <a:spcPct val="110000"/>
              </a:lnSpc>
              <a:spcBef>
                <a:spcPts val="600"/>
              </a:spcBef>
              <a:spcAft>
                <a:spcPts val="600"/>
              </a:spcAft>
              <a:buFont typeface="Arial"/>
              <a:buChar char="•"/>
            </a:pPr>
            <a:r>
              <a:rPr lang="en-US" sz="1100" dirty="0">
                <a:solidFill>
                  <a:srgbClr val="404040"/>
                </a:solidFill>
                <a:latin typeface="Arial"/>
                <a:cs typeface="Arial"/>
              </a:rPr>
              <a:t>Asking for/receiving help</a:t>
            </a:r>
          </a:p>
        </p:txBody>
      </p:sp>
      <p:sp>
        <p:nvSpPr>
          <p:cNvPr id="20" name="TextBox 19"/>
          <p:cNvSpPr txBox="1"/>
          <p:nvPr/>
        </p:nvSpPr>
        <p:spPr>
          <a:xfrm>
            <a:off x="6374318" y="2502392"/>
            <a:ext cx="2391151" cy="3759748"/>
          </a:xfrm>
          <a:prstGeom prst="rect">
            <a:avLst/>
          </a:prstGeom>
          <a:noFill/>
        </p:spPr>
        <p:txBody>
          <a:bodyPr wrap="square" rtlCol="0">
            <a:spAutoFit/>
          </a:bodyPr>
          <a:lstStyle/>
          <a:p>
            <a:pPr marL="0" lvl="1" algn="ctr">
              <a:spcBef>
                <a:spcPts val="600"/>
              </a:spcBef>
            </a:pPr>
            <a:r>
              <a:rPr lang="en-US" sz="1600" dirty="0">
                <a:solidFill>
                  <a:srgbClr val="25459D"/>
                </a:solidFill>
                <a:latin typeface="Arial Black"/>
                <a:cs typeface="Arial Black"/>
              </a:rPr>
              <a:t>WHAT ARE THE ACTION ITEMS?</a:t>
            </a:r>
          </a:p>
          <a:p>
            <a:pPr marL="0" lvl="1">
              <a:lnSpc>
                <a:spcPct val="110000"/>
              </a:lnSpc>
              <a:spcBef>
                <a:spcPts val="600"/>
              </a:spcBef>
              <a:spcAft>
                <a:spcPts val="600"/>
              </a:spcAft>
            </a:pPr>
            <a:r>
              <a:rPr lang="en-US" sz="1100" dirty="0">
                <a:solidFill>
                  <a:srgbClr val="404040"/>
                </a:solidFill>
                <a:latin typeface="Arial"/>
                <a:cs typeface="Arial"/>
              </a:rPr>
              <a:t>Good board directors don’t merely hear your updates, poke and prod, then go about their days. They should be used to remove barriers, make intros, suggest solutions, and meet 1:1 where specific expertise or deeper discussion can be useful. </a:t>
            </a:r>
          </a:p>
          <a:p>
            <a:pPr marL="0" lvl="1">
              <a:lnSpc>
                <a:spcPct val="110000"/>
              </a:lnSpc>
              <a:spcBef>
                <a:spcPts val="600"/>
              </a:spcBef>
              <a:spcAft>
                <a:spcPts val="600"/>
              </a:spcAft>
            </a:pPr>
            <a:r>
              <a:rPr lang="en-US" sz="1100" dirty="0">
                <a:solidFill>
                  <a:srgbClr val="404040"/>
                </a:solidFill>
                <a:latin typeface="Arial"/>
                <a:cs typeface="Arial"/>
              </a:rPr>
              <a:t>Ensure everyone knows what they’re responsible for delivering and when.</a:t>
            </a:r>
          </a:p>
          <a:p>
            <a:pPr marL="0" lvl="1">
              <a:lnSpc>
                <a:spcPct val="110000"/>
              </a:lnSpc>
              <a:spcBef>
                <a:spcPts val="600"/>
              </a:spcBef>
              <a:spcAft>
                <a:spcPts val="600"/>
              </a:spcAft>
            </a:pPr>
            <a:r>
              <a:rPr lang="en-US" sz="1100" dirty="0">
                <a:solidFill>
                  <a:srgbClr val="404040"/>
                </a:solidFill>
                <a:latin typeface="Arial"/>
                <a:cs typeface="Arial"/>
              </a:rPr>
              <a:t>Additionally, if you’re entering your first board meeting, be sure you come away with a set cadence for the first 6-9 months of board meetings.</a:t>
            </a:r>
          </a:p>
        </p:txBody>
      </p:sp>
    </p:spTree>
    <p:extLst>
      <p:ext uri="{BB962C8B-B14F-4D97-AF65-F5344CB8AC3E}">
        <p14:creationId xmlns:p14="http://schemas.microsoft.com/office/powerpoint/2010/main" val="11408719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6" name="Rectangle 5"/>
          <p:cNvSpPr/>
          <p:nvPr/>
        </p:nvSpPr>
        <p:spPr>
          <a:xfrm>
            <a:off x="0" y="6233582"/>
            <a:ext cx="9144000" cy="624417"/>
          </a:xfrm>
          <a:prstGeom prst="rect">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rgbClr val="000000"/>
                </a:solidFill>
                <a:latin typeface="Arial"/>
                <a:cs typeface="Arial"/>
              </a:rPr>
              <a:t>BRAND COLOR BAR</a:t>
            </a:r>
          </a:p>
        </p:txBody>
      </p:sp>
      <p:sp>
        <p:nvSpPr>
          <p:cNvPr id="15" name="Title 3"/>
          <p:cNvSpPr txBox="1">
            <a:spLocks/>
          </p:cNvSpPr>
          <p:nvPr/>
        </p:nvSpPr>
        <p:spPr>
          <a:xfrm>
            <a:off x="511527" y="1875361"/>
            <a:ext cx="8120946" cy="1051687"/>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pPr algn="ctr"/>
            <a:r>
              <a:rPr lang="en-US" sz="5600" b="0" dirty="0">
                <a:solidFill>
                  <a:schemeClr val="tx1"/>
                </a:solidFill>
                <a:latin typeface="Arial"/>
                <a:cs typeface="Arial"/>
              </a:rPr>
              <a:t>Key Concerns</a:t>
            </a:r>
          </a:p>
        </p:txBody>
      </p:sp>
    </p:spTree>
    <p:extLst>
      <p:ext uri="{BB962C8B-B14F-4D97-AF65-F5344CB8AC3E}">
        <p14:creationId xmlns:p14="http://schemas.microsoft.com/office/powerpoint/2010/main" val="13609667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b="0" dirty="0">
                <a:solidFill>
                  <a:schemeClr val="tx1"/>
                </a:solidFill>
                <a:latin typeface="Arial"/>
                <a:cs typeface="Arial"/>
              </a:rPr>
              <a:t>Key Concerns &amp; Help Wanted</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
        <p:nvSpPr>
          <p:cNvPr id="12" name="Title 3"/>
          <p:cNvSpPr txBox="1">
            <a:spLocks/>
          </p:cNvSpPr>
          <p:nvPr/>
        </p:nvSpPr>
        <p:spPr>
          <a:xfrm>
            <a:off x="500943" y="1749778"/>
            <a:ext cx="8120946" cy="4670778"/>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pPr marL="514350" indent="-514350">
              <a:buAutoNum type="arabicPeriod"/>
            </a:pPr>
            <a:r>
              <a:rPr lang="en-US" sz="2400" b="0" dirty="0">
                <a:solidFill>
                  <a:schemeClr val="tx1"/>
                </a:solidFill>
                <a:latin typeface="Arial"/>
                <a:cs typeface="Arial"/>
              </a:rPr>
              <a:t>Concern/request #1</a:t>
            </a:r>
          </a:p>
          <a:p>
            <a:endParaRPr lang="en-US" sz="2400" b="0" dirty="0">
              <a:solidFill>
                <a:schemeClr val="tx1"/>
              </a:solidFill>
              <a:latin typeface="Arial"/>
              <a:cs typeface="Arial"/>
            </a:endParaRPr>
          </a:p>
          <a:p>
            <a:pPr marL="514350" indent="-514350">
              <a:buAutoNum type="arabicPeriod"/>
            </a:pPr>
            <a:r>
              <a:rPr lang="en-US" sz="2400" b="0" dirty="0">
                <a:solidFill>
                  <a:schemeClr val="tx1"/>
                </a:solidFill>
                <a:latin typeface="Arial"/>
                <a:cs typeface="Arial"/>
              </a:rPr>
              <a:t>Concern/request #2</a:t>
            </a:r>
          </a:p>
          <a:p>
            <a:endParaRPr lang="en-US" sz="2400" b="0" dirty="0">
              <a:solidFill>
                <a:schemeClr val="tx1"/>
              </a:solidFill>
              <a:latin typeface="Arial"/>
              <a:cs typeface="Arial"/>
            </a:endParaRPr>
          </a:p>
          <a:p>
            <a:pPr marL="514350" indent="-514350">
              <a:buAutoNum type="arabicPeriod"/>
            </a:pPr>
            <a:r>
              <a:rPr lang="en-US" sz="2400" b="0" dirty="0">
                <a:solidFill>
                  <a:schemeClr val="tx1"/>
                </a:solidFill>
                <a:latin typeface="Arial"/>
                <a:cs typeface="Arial"/>
              </a:rPr>
              <a:t>Concern/request #3</a:t>
            </a:r>
          </a:p>
        </p:txBody>
      </p:sp>
      <p:grpSp>
        <p:nvGrpSpPr>
          <p:cNvPr id="13" name="Group 12"/>
          <p:cNvGrpSpPr/>
          <p:nvPr/>
        </p:nvGrpSpPr>
        <p:grpSpPr>
          <a:xfrm>
            <a:off x="5300350" y="3620544"/>
            <a:ext cx="2998741" cy="2449846"/>
            <a:chOff x="5900131" y="4644155"/>
            <a:chExt cx="2478298" cy="2024666"/>
          </a:xfrm>
        </p:grpSpPr>
        <p:sp>
          <p:nvSpPr>
            <p:cNvPr id="15" name="Folded Corner 14"/>
            <p:cNvSpPr/>
            <p:nvPr/>
          </p:nvSpPr>
          <p:spPr>
            <a:xfrm flipH="1">
              <a:off x="5900131" y="4644155"/>
              <a:ext cx="2478298" cy="2024666"/>
            </a:xfrm>
            <a:prstGeom prst="foldedCorner">
              <a:avLst/>
            </a:prstGeom>
            <a:solidFill>
              <a:srgbClr val="FFEF6F"/>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latin typeface="Arial"/>
                <a:cs typeface="Arial"/>
              </a:endParaRPr>
            </a:p>
          </p:txBody>
        </p:sp>
        <p:sp>
          <p:nvSpPr>
            <p:cNvPr id="17" name="Rectangle 16"/>
            <p:cNvSpPr/>
            <p:nvPr/>
          </p:nvSpPr>
          <p:spPr>
            <a:xfrm>
              <a:off x="5941344" y="4653941"/>
              <a:ext cx="2408438" cy="992007"/>
            </a:xfrm>
            <a:prstGeom prst="rect">
              <a:avLst/>
            </a:prstGeom>
          </p:spPr>
          <p:txBody>
            <a:bodyPr wrap="square">
              <a:spAutoFit/>
            </a:bodyPr>
            <a:lstStyle/>
            <a:p>
              <a:r>
                <a:rPr lang="en-US" sz="1200" dirty="0">
                  <a:solidFill>
                    <a:srgbClr val="414141"/>
                  </a:solidFill>
                  <a:latin typeface="Arial"/>
                  <a:cs typeface="Arial"/>
                </a:rPr>
                <a:t>It’s crucial to be as transparent as possible early on. It both sets the tone for your board relationship and helps you gain valuable advice and support. Early board meetings aren’t simply investor updates.</a:t>
              </a:r>
            </a:p>
          </p:txBody>
        </p:sp>
      </p:grpSp>
    </p:spTree>
    <p:extLst>
      <p:ext uri="{BB962C8B-B14F-4D97-AF65-F5344CB8AC3E}">
        <p14:creationId xmlns:p14="http://schemas.microsoft.com/office/powerpoint/2010/main" val="27089408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anual Input 13"/>
          <p:cNvSpPr/>
          <p:nvPr/>
        </p:nvSpPr>
        <p:spPr>
          <a:xfrm rot="10800000">
            <a:off x="-7" y="4422712"/>
            <a:ext cx="9144006" cy="1606932"/>
          </a:xfrm>
          <a:prstGeom prst="flowChartManualInput">
            <a:avLst/>
          </a:prstGeom>
          <a:solidFill>
            <a:srgbClr val="25459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atin typeface="Arial"/>
              <a:cs typeface="Arial"/>
            </a:endParaRPr>
          </a:p>
        </p:txBody>
      </p:sp>
      <p:sp>
        <p:nvSpPr>
          <p:cNvPr id="5" name="Flowchart: Manual Input 6"/>
          <p:cNvSpPr/>
          <p:nvPr/>
        </p:nvSpPr>
        <p:spPr>
          <a:xfrm rot="10800000">
            <a:off x="-7" y="-3"/>
            <a:ext cx="9144006" cy="5611932"/>
          </a:xfrm>
          <a:prstGeom prst="flowChartManualInput">
            <a:avLst/>
          </a:prstGeom>
          <a:solidFill>
            <a:srgbClr val="25459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atin typeface="Arial"/>
              <a:cs typeface="Arial"/>
            </a:endParaRPr>
          </a:p>
        </p:txBody>
      </p:sp>
      <p:grpSp>
        <p:nvGrpSpPr>
          <p:cNvPr id="7" name="Group 6"/>
          <p:cNvGrpSpPr/>
          <p:nvPr/>
        </p:nvGrpSpPr>
        <p:grpSpPr>
          <a:xfrm>
            <a:off x="3887873" y="2894009"/>
            <a:ext cx="1368255" cy="45720"/>
            <a:chOff x="1992364" y="4148859"/>
            <a:chExt cx="1368255" cy="45720"/>
          </a:xfrm>
        </p:grpSpPr>
        <p:sp>
          <p:nvSpPr>
            <p:cNvPr id="8" name="Rectangle 7"/>
            <p:cNvSpPr/>
            <p:nvPr/>
          </p:nvSpPr>
          <p:spPr>
            <a:xfrm flipV="1">
              <a:off x="1992364" y="4148860"/>
              <a:ext cx="456085" cy="45719"/>
            </a:xfrm>
            <a:prstGeom prst="rect">
              <a:avLst/>
            </a:prstGeom>
            <a:solidFill>
              <a:srgbClr val="33CDE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atin typeface="Arial"/>
                <a:cs typeface="Arial"/>
              </a:endParaRPr>
            </a:p>
          </p:txBody>
        </p:sp>
        <p:sp>
          <p:nvSpPr>
            <p:cNvPr id="9" name="Rectangle 8"/>
            <p:cNvSpPr/>
            <p:nvPr/>
          </p:nvSpPr>
          <p:spPr>
            <a:xfrm flipV="1">
              <a:off x="2448449" y="4148860"/>
              <a:ext cx="456085" cy="45719"/>
            </a:xfrm>
            <a:prstGeom prst="rect">
              <a:avLst/>
            </a:prstGeom>
            <a:solidFill>
              <a:srgbClr val="F4765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atin typeface="Arial"/>
                <a:cs typeface="Arial"/>
              </a:endParaRPr>
            </a:p>
          </p:txBody>
        </p:sp>
        <p:sp>
          <p:nvSpPr>
            <p:cNvPr id="10" name="Rectangle 9"/>
            <p:cNvSpPr/>
            <p:nvPr/>
          </p:nvSpPr>
          <p:spPr>
            <a:xfrm flipV="1">
              <a:off x="2904534" y="4148859"/>
              <a:ext cx="456085" cy="45719"/>
            </a:xfrm>
            <a:prstGeom prst="rect">
              <a:avLst/>
            </a:prstGeom>
            <a:solidFill>
              <a:srgbClr val="AC35B8"/>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atin typeface="Arial"/>
                <a:cs typeface="Arial"/>
              </a:endParaRPr>
            </a:p>
          </p:txBody>
        </p:sp>
      </p:grpSp>
      <p:sp>
        <p:nvSpPr>
          <p:cNvPr id="12" name="Title 3"/>
          <p:cNvSpPr txBox="1">
            <a:spLocks/>
          </p:cNvSpPr>
          <p:nvPr/>
        </p:nvSpPr>
        <p:spPr>
          <a:xfrm>
            <a:off x="1279532" y="917221"/>
            <a:ext cx="6584936" cy="2196994"/>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pPr algn="ctr"/>
            <a:r>
              <a:rPr lang="en-US" sz="3000" b="0" dirty="0">
                <a:latin typeface="Arial"/>
                <a:cs typeface="Arial"/>
              </a:rPr>
              <a:t>TEMPLATE 2 of 2</a:t>
            </a:r>
          </a:p>
          <a:p>
            <a:pPr algn="ctr"/>
            <a:r>
              <a:rPr lang="en-US" sz="5000" b="0" dirty="0">
                <a:latin typeface="Arial"/>
                <a:cs typeface="Arial"/>
              </a:rPr>
              <a:t>Running Update Doc</a:t>
            </a:r>
          </a:p>
        </p:txBody>
      </p:sp>
      <p:sp>
        <p:nvSpPr>
          <p:cNvPr id="13" name="Title 3"/>
          <p:cNvSpPr txBox="1">
            <a:spLocks/>
          </p:cNvSpPr>
          <p:nvPr/>
        </p:nvSpPr>
        <p:spPr>
          <a:xfrm>
            <a:off x="1578848" y="3535714"/>
            <a:ext cx="5986305"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pPr algn="ctr"/>
            <a:r>
              <a:rPr lang="en-US" sz="2400" b="0" dirty="0">
                <a:latin typeface="Arial"/>
                <a:cs typeface="Arial"/>
              </a:rPr>
              <a:t>FOR BOARD UPDATES</a:t>
            </a:r>
          </a:p>
          <a:p>
            <a:pPr algn="ctr"/>
            <a:r>
              <a:rPr lang="en-US" sz="2400" b="0" dirty="0">
                <a:latin typeface="Arial"/>
                <a:cs typeface="Arial"/>
              </a:rPr>
              <a:t>AFTER SEED FUNDRAISING</a:t>
            </a:r>
          </a:p>
        </p:txBody>
      </p:sp>
      <p:grpSp>
        <p:nvGrpSpPr>
          <p:cNvPr id="23" name="Group 22"/>
          <p:cNvGrpSpPr/>
          <p:nvPr/>
        </p:nvGrpSpPr>
        <p:grpSpPr>
          <a:xfrm>
            <a:off x="-1594782" y="280989"/>
            <a:ext cx="2964078" cy="2556448"/>
            <a:chOff x="5900131" y="4748123"/>
            <a:chExt cx="2478298" cy="1920698"/>
          </a:xfrm>
        </p:grpSpPr>
        <p:sp>
          <p:nvSpPr>
            <p:cNvPr id="26" name="Folded Corner 25"/>
            <p:cNvSpPr/>
            <p:nvPr/>
          </p:nvSpPr>
          <p:spPr>
            <a:xfrm>
              <a:off x="5900131" y="4748123"/>
              <a:ext cx="2478298" cy="1920698"/>
            </a:xfrm>
            <a:prstGeom prst="foldedCorner">
              <a:avLst/>
            </a:prstGeom>
            <a:solidFill>
              <a:srgbClr val="FFEF6F"/>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latin typeface="Arial"/>
                <a:cs typeface="Arial"/>
              </a:endParaRPr>
            </a:p>
          </p:txBody>
        </p:sp>
        <p:sp>
          <p:nvSpPr>
            <p:cNvPr id="27" name="Rectangle 26"/>
            <p:cNvSpPr/>
            <p:nvPr/>
          </p:nvSpPr>
          <p:spPr>
            <a:xfrm>
              <a:off x="5941344" y="4798225"/>
              <a:ext cx="2408438" cy="901825"/>
            </a:xfrm>
            <a:prstGeom prst="rect">
              <a:avLst/>
            </a:prstGeom>
          </p:spPr>
          <p:txBody>
            <a:bodyPr wrap="square">
              <a:spAutoFit/>
            </a:bodyPr>
            <a:lstStyle/>
            <a:p>
              <a:r>
                <a:rPr lang="en-US" sz="1200" dirty="0">
                  <a:latin typeface="Arial"/>
                  <a:cs typeface="Arial"/>
                </a:rPr>
                <a:t>This is less formal but still keeps your board current. Because the doc can be annotated by all parties, it helps CEOs and board members have a productive, iterative discussion rather than a one-way information dump.</a:t>
              </a:r>
            </a:p>
          </p:txBody>
        </p:sp>
      </p:grpSp>
    </p:spTree>
    <p:extLst>
      <p:ext uri="{BB962C8B-B14F-4D97-AF65-F5344CB8AC3E}">
        <p14:creationId xmlns:p14="http://schemas.microsoft.com/office/powerpoint/2010/main" val="42698798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lowchart: Manual Input 13"/>
          <p:cNvSpPr/>
          <p:nvPr/>
        </p:nvSpPr>
        <p:spPr>
          <a:xfrm rot="10800000">
            <a:off x="-7" y="0"/>
            <a:ext cx="9144006" cy="1606932"/>
          </a:xfrm>
          <a:prstGeom prst="flowChartManualInput">
            <a:avLst/>
          </a:prstGeom>
          <a:solidFill>
            <a:srgbClr val="25459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atin typeface="Arial"/>
              <a:cs typeface="Arial"/>
            </a:endParaRPr>
          </a:p>
        </p:txBody>
      </p:sp>
      <p:sp>
        <p:nvSpPr>
          <p:cNvPr id="30" name="Title 1"/>
          <p:cNvSpPr txBox="1">
            <a:spLocks/>
          </p:cNvSpPr>
          <p:nvPr/>
        </p:nvSpPr>
        <p:spPr>
          <a:xfrm>
            <a:off x="477426" y="1"/>
            <a:ext cx="7707018" cy="124227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a:solidFill>
                  <a:schemeClr val="bg1"/>
                </a:solidFill>
                <a:latin typeface="Arial"/>
                <a:cs typeface="Arial"/>
              </a:rPr>
              <a:t>HOW TO USE THIS VERSION</a:t>
            </a:r>
          </a:p>
        </p:txBody>
      </p:sp>
      <p:sp>
        <p:nvSpPr>
          <p:cNvPr id="17" name="TextBox 16"/>
          <p:cNvSpPr txBox="1"/>
          <p:nvPr/>
        </p:nvSpPr>
        <p:spPr>
          <a:xfrm>
            <a:off x="480023" y="1876620"/>
            <a:ext cx="8183954" cy="3539430"/>
          </a:xfrm>
          <a:prstGeom prst="rect">
            <a:avLst/>
          </a:prstGeom>
          <a:noFill/>
        </p:spPr>
        <p:txBody>
          <a:bodyPr wrap="square" rtlCol="0">
            <a:spAutoFit/>
          </a:bodyPr>
          <a:lstStyle/>
          <a:p>
            <a:r>
              <a:rPr lang="en-US" sz="1600" b="1" dirty="0">
                <a:latin typeface="Arial"/>
                <a:cs typeface="Arial"/>
              </a:rPr>
              <a:t>Some founders opt not to send slides to their seed investors. </a:t>
            </a:r>
          </a:p>
          <a:p>
            <a:r>
              <a:rPr lang="en-US" sz="1600" dirty="0">
                <a:latin typeface="Arial"/>
                <a:cs typeface="Arial"/>
              </a:rPr>
              <a:t>And in fact, some investors prefer this approach. </a:t>
            </a:r>
          </a:p>
          <a:p>
            <a:endParaRPr lang="en-US" sz="1600" dirty="0">
              <a:latin typeface="Arial"/>
              <a:cs typeface="Arial"/>
            </a:endParaRPr>
          </a:p>
          <a:p>
            <a:r>
              <a:rPr lang="en-US" sz="1600" b="1" dirty="0">
                <a:latin typeface="Arial"/>
                <a:cs typeface="Arial"/>
              </a:rPr>
              <a:t>Instead of a full deck, you might compile a running log of important updates</a:t>
            </a:r>
            <a:r>
              <a:rPr lang="en-US" sz="1600" dirty="0">
                <a:latin typeface="Arial"/>
                <a:cs typeface="Arial"/>
              </a:rPr>
              <a:t>,</a:t>
            </a:r>
          </a:p>
          <a:p>
            <a:r>
              <a:rPr lang="en-US" sz="1600" dirty="0">
                <a:latin typeface="Arial"/>
                <a:cs typeface="Arial"/>
              </a:rPr>
              <a:t>with a summary at the top. In some cases, your board may also like to annotate different sections before the meeting and flag various topics to discuss or clarify further.</a:t>
            </a:r>
          </a:p>
          <a:p>
            <a:endParaRPr lang="en-US" sz="1600" dirty="0">
              <a:latin typeface="Arial"/>
              <a:cs typeface="Arial"/>
            </a:endParaRPr>
          </a:p>
          <a:p>
            <a:r>
              <a:rPr lang="en-US" sz="1600" b="1" dirty="0">
                <a:latin typeface="Arial"/>
                <a:cs typeface="Arial"/>
              </a:rPr>
              <a:t>Imagine the next few slides were one scrolling doc.</a:t>
            </a:r>
          </a:p>
          <a:p>
            <a:r>
              <a:rPr lang="en-US" sz="1600" dirty="0">
                <a:latin typeface="Arial"/>
                <a:cs typeface="Arial"/>
              </a:rPr>
              <a:t>(Microsoft Word, Google Doc, etc.)</a:t>
            </a:r>
          </a:p>
          <a:p>
            <a:endParaRPr lang="en-US" sz="1600" dirty="0">
              <a:latin typeface="Arial"/>
              <a:cs typeface="Arial"/>
            </a:endParaRPr>
          </a:p>
          <a:p>
            <a:r>
              <a:rPr lang="en-US" sz="1600" b="1" dirty="0">
                <a:latin typeface="Arial"/>
                <a:cs typeface="Arial"/>
              </a:rPr>
              <a:t>Also, note that multiple board meetings can be contained in the same doc</a:t>
            </a:r>
            <a:r>
              <a:rPr lang="en-US" sz="1600" dirty="0">
                <a:latin typeface="Arial"/>
                <a:cs typeface="Arial"/>
              </a:rPr>
              <a:t>,</a:t>
            </a:r>
          </a:p>
          <a:p>
            <a:r>
              <a:rPr lang="en-US" sz="1600" dirty="0">
                <a:latin typeface="Arial"/>
                <a:cs typeface="Arial"/>
              </a:rPr>
              <a:t>with the most recent placed at the top.</a:t>
            </a:r>
          </a:p>
          <a:p>
            <a:endParaRPr lang="en-US" sz="1600" dirty="0">
              <a:latin typeface="Arial"/>
              <a:cs typeface="Arial"/>
            </a:endParaRPr>
          </a:p>
          <a:p>
            <a:pPr marL="742950" lvl="1" indent="-285750">
              <a:buFont typeface="Arial"/>
              <a:buChar char="•"/>
            </a:pPr>
            <a:endParaRPr lang="en-US" sz="1600" dirty="0">
              <a:solidFill>
                <a:schemeClr val="tx1">
                  <a:lumMod val="75000"/>
                  <a:lumOff val="25000"/>
                </a:schemeClr>
              </a:solidFill>
              <a:latin typeface="Arial"/>
              <a:cs typeface="Arial"/>
            </a:endParaRPr>
          </a:p>
        </p:txBody>
      </p:sp>
      <p:grpSp>
        <p:nvGrpSpPr>
          <p:cNvPr id="5" name="Group 4"/>
          <p:cNvGrpSpPr/>
          <p:nvPr/>
        </p:nvGrpSpPr>
        <p:grpSpPr>
          <a:xfrm>
            <a:off x="364542" y="6145576"/>
            <a:ext cx="8414917" cy="400110"/>
            <a:chOff x="310444" y="6145576"/>
            <a:chExt cx="8414917" cy="400110"/>
          </a:xfrm>
        </p:grpSpPr>
        <p:sp>
          <p:nvSpPr>
            <p:cNvPr id="2" name="Rectangle 1"/>
            <p:cNvSpPr/>
            <p:nvPr/>
          </p:nvSpPr>
          <p:spPr>
            <a:xfrm>
              <a:off x="3150076" y="6145576"/>
              <a:ext cx="2759615" cy="400110"/>
            </a:xfrm>
            <a:prstGeom prst="rect">
              <a:avLst/>
            </a:prstGeom>
          </p:spPr>
          <p:txBody>
            <a:bodyPr wrap="none">
              <a:spAutoFit/>
            </a:bodyPr>
            <a:lstStyle/>
            <a:p>
              <a:r>
                <a:rPr lang="en-US" sz="2000" dirty="0">
                  <a:solidFill>
                    <a:srgbClr val="FF0000"/>
                  </a:solidFill>
                  <a:latin typeface="Arial"/>
                  <a:cs typeface="Arial"/>
                </a:rPr>
                <a:t>REMOVE THIS SLIDE</a:t>
              </a:r>
              <a:endParaRPr lang="en-US" sz="2000" dirty="0">
                <a:latin typeface="Arial"/>
                <a:cs typeface="Arial"/>
              </a:endParaRPr>
            </a:p>
          </p:txBody>
        </p:sp>
        <p:cxnSp>
          <p:nvCxnSpPr>
            <p:cNvPr id="4" name="Straight Connector 3"/>
            <p:cNvCxnSpPr/>
            <p:nvPr/>
          </p:nvCxnSpPr>
          <p:spPr>
            <a:xfrm>
              <a:off x="310444" y="6387165"/>
              <a:ext cx="2836334" cy="0"/>
            </a:xfrm>
            <a:prstGeom prst="line">
              <a:avLst/>
            </a:prstGeom>
            <a:ln w="76200"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5889027" y="6387165"/>
              <a:ext cx="2836334" cy="0"/>
            </a:xfrm>
            <a:prstGeom prst="line">
              <a:avLst/>
            </a:prstGeom>
            <a:ln w="76200"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9005651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4-07-15 at 6.11.47 PM.png"/>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88950" y="706967"/>
            <a:ext cx="8166100" cy="6134100"/>
          </a:xfrm>
          <a:prstGeom prst="rect">
            <a:avLst/>
          </a:prstGeom>
        </p:spPr>
      </p:pic>
      <p:sp>
        <p:nvSpPr>
          <p:cNvPr id="5" name="TextBox 4"/>
          <p:cNvSpPr txBox="1"/>
          <p:nvPr/>
        </p:nvSpPr>
        <p:spPr>
          <a:xfrm>
            <a:off x="2279650" y="957759"/>
            <a:ext cx="4584700" cy="769441"/>
          </a:xfrm>
          <a:prstGeom prst="rect">
            <a:avLst/>
          </a:prstGeom>
          <a:noFill/>
        </p:spPr>
        <p:txBody>
          <a:bodyPr wrap="square" rtlCol="0">
            <a:spAutoFit/>
          </a:bodyPr>
          <a:lstStyle/>
          <a:p>
            <a:pPr algn="ctr"/>
            <a:r>
              <a:rPr lang="en-US" sz="2200" b="1" dirty="0">
                <a:latin typeface="Helvetica"/>
                <a:cs typeface="Helvetica"/>
              </a:rPr>
              <a:t>(Company Name) Board Meeting</a:t>
            </a:r>
          </a:p>
          <a:p>
            <a:pPr algn="ctr"/>
            <a:r>
              <a:rPr lang="en-US" sz="2200" b="1" dirty="0">
                <a:latin typeface="Helvetica"/>
                <a:cs typeface="Helvetica"/>
              </a:rPr>
              <a:t>MM.DD.YY.</a:t>
            </a:r>
          </a:p>
        </p:txBody>
      </p:sp>
      <p:cxnSp>
        <p:nvCxnSpPr>
          <p:cNvPr id="6" name="Straight Connector 5"/>
          <p:cNvCxnSpPr/>
          <p:nvPr/>
        </p:nvCxnSpPr>
        <p:spPr>
          <a:xfrm>
            <a:off x="1828800" y="1752143"/>
            <a:ext cx="5486400" cy="0"/>
          </a:xfrm>
          <a:prstGeom prst="line">
            <a:avLst/>
          </a:prstGeom>
          <a:ln>
            <a:solidFill>
              <a:srgbClr val="25459D"/>
            </a:solidFill>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868162" y="1967398"/>
            <a:ext cx="6997700" cy="2123658"/>
          </a:xfrm>
          <a:prstGeom prst="rect">
            <a:avLst/>
          </a:prstGeom>
          <a:noFill/>
        </p:spPr>
        <p:txBody>
          <a:bodyPr wrap="square" rtlCol="0">
            <a:spAutoFit/>
          </a:bodyPr>
          <a:lstStyle/>
          <a:p>
            <a:r>
              <a:rPr lang="en-US" b="1" dirty="0">
                <a:latin typeface="Helvetica"/>
                <a:cs typeface="Helvetica"/>
              </a:rPr>
              <a:t>High Level Summary</a:t>
            </a:r>
          </a:p>
          <a:p>
            <a:endParaRPr lang="en-US" sz="1400" b="1" dirty="0">
              <a:latin typeface="Helvetica"/>
              <a:cs typeface="Helvetica"/>
            </a:endParaRPr>
          </a:p>
          <a:p>
            <a:endParaRPr lang="en-US" sz="1400" b="1" dirty="0">
              <a:latin typeface="Helvetica"/>
              <a:cs typeface="Helvetica"/>
            </a:endParaRPr>
          </a:p>
          <a:p>
            <a:endParaRPr lang="en-US" sz="1400" b="1" dirty="0">
              <a:latin typeface="Helvetica"/>
              <a:cs typeface="Helvetica"/>
            </a:endParaRPr>
          </a:p>
          <a:p>
            <a:r>
              <a:rPr lang="en-US" sz="1200" i="1" dirty="0">
                <a:latin typeface="Helvetica"/>
                <a:cs typeface="Helvetica"/>
              </a:rPr>
              <a:t>Summarize some of the major progress made and/or challenges uncovered. Include both positives and negatives for a more productive board conversation – especially critical in the seed stage.</a:t>
            </a:r>
          </a:p>
          <a:p>
            <a:endParaRPr lang="en-US" sz="1200" i="1" dirty="0">
              <a:latin typeface="Helvetica"/>
              <a:cs typeface="Helvetica"/>
            </a:endParaRPr>
          </a:p>
          <a:p>
            <a:pPr marL="285750" indent="-285750">
              <a:buFont typeface="Arial"/>
              <a:buChar char="•"/>
            </a:pPr>
            <a:r>
              <a:rPr lang="en-US" sz="1200" i="1" dirty="0">
                <a:latin typeface="Helvetica"/>
                <a:cs typeface="Helvetica"/>
              </a:rPr>
              <a:t>You should also include 3-5 important bullets for certain critical updates and data points.</a:t>
            </a:r>
          </a:p>
          <a:p>
            <a:endParaRPr lang="en-US" sz="1200" b="1" dirty="0">
              <a:latin typeface="Helvetica"/>
              <a:cs typeface="Helvetica"/>
            </a:endParaRPr>
          </a:p>
          <a:p>
            <a:endParaRPr lang="en-US" sz="1200" b="1" dirty="0">
              <a:latin typeface="Helvetica"/>
              <a:cs typeface="Helvetica"/>
            </a:endParaRPr>
          </a:p>
        </p:txBody>
      </p:sp>
      <p:sp>
        <p:nvSpPr>
          <p:cNvPr id="8" name="TextBox 7"/>
          <p:cNvSpPr txBox="1"/>
          <p:nvPr/>
        </p:nvSpPr>
        <p:spPr>
          <a:xfrm>
            <a:off x="705434" y="222020"/>
            <a:ext cx="4126250" cy="338554"/>
          </a:xfrm>
          <a:prstGeom prst="rect">
            <a:avLst/>
          </a:prstGeom>
          <a:solidFill>
            <a:srgbClr val="25459D"/>
          </a:solidFill>
          <a:ln>
            <a:noFill/>
          </a:ln>
          <a:effectLst/>
          <a:scene3d>
            <a:camera prst="orthographicFront">
              <a:rot lat="0" lon="0" rev="0"/>
            </a:camera>
            <a:lightRig rig="threePt" dir="t">
              <a:rot lat="0" lon="0" rev="1200000"/>
            </a:lightRig>
          </a:scene3d>
          <a:sp3d/>
        </p:spPr>
        <p:style>
          <a:lnRef idx="0">
            <a:schemeClr val="accent4"/>
          </a:lnRef>
          <a:fillRef idx="3">
            <a:schemeClr val="accent4"/>
          </a:fillRef>
          <a:effectRef idx="3">
            <a:schemeClr val="accent4"/>
          </a:effectRef>
          <a:fontRef idx="minor">
            <a:schemeClr val="lt1"/>
          </a:fontRef>
        </p:style>
        <p:txBody>
          <a:bodyPr wrap="none" rtlCol="0">
            <a:spAutoFit/>
          </a:bodyPr>
          <a:lstStyle/>
          <a:p>
            <a:r>
              <a:rPr lang="en-US" sz="1600" dirty="0">
                <a:solidFill>
                  <a:schemeClr val="bg1"/>
                </a:solidFill>
                <a:latin typeface="Arial"/>
                <a:cs typeface="Arial"/>
              </a:rPr>
              <a:t>(Create in Microsoft Word or Google Docs.)</a:t>
            </a:r>
          </a:p>
        </p:txBody>
      </p:sp>
      <p:sp>
        <p:nvSpPr>
          <p:cNvPr id="9" name="TextBox 8"/>
          <p:cNvSpPr txBox="1"/>
          <p:nvPr/>
        </p:nvSpPr>
        <p:spPr>
          <a:xfrm>
            <a:off x="983121" y="2528575"/>
            <a:ext cx="2518479" cy="338554"/>
          </a:xfrm>
          <a:prstGeom prst="rect">
            <a:avLst/>
          </a:prstGeom>
          <a:solidFill>
            <a:srgbClr val="25459D"/>
          </a:solidFill>
          <a:ln>
            <a:noFill/>
          </a:ln>
          <a:effectLst/>
          <a:scene3d>
            <a:camera prst="orthographicFront">
              <a:rot lat="0" lon="0" rev="0"/>
            </a:camera>
            <a:lightRig rig="threePt" dir="t">
              <a:rot lat="0" lon="0" rev="1200000"/>
            </a:lightRig>
          </a:scene3d>
          <a:sp3d/>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1600" dirty="0">
                <a:solidFill>
                  <a:schemeClr val="bg1"/>
                </a:solidFill>
                <a:latin typeface="Arial"/>
                <a:cs typeface="Arial"/>
              </a:rPr>
              <a:t>Option 1 (delete this)</a:t>
            </a:r>
          </a:p>
        </p:txBody>
      </p:sp>
      <p:sp>
        <p:nvSpPr>
          <p:cNvPr id="10" name="TextBox 9"/>
          <p:cNvSpPr txBox="1"/>
          <p:nvPr/>
        </p:nvSpPr>
        <p:spPr>
          <a:xfrm>
            <a:off x="983121" y="4149377"/>
            <a:ext cx="2518479" cy="338554"/>
          </a:xfrm>
          <a:prstGeom prst="rect">
            <a:avLst/>
          </a:prstGeom>
          <a:solidFill>
            <a:srgbClr val="25459D"/>
          </a:solidFill>
          <a:ln>
            <a:noFill/>
          </a:ln>
          <a:effectLst/>
          <a:scene3d>
            <a:camera prst="orthographicFront">
              <a:rot lat="0" lon="0" rev="0"/>
            </a:camera>
            <a:lightRig rig="threePt" dir="t">
              <a:rot lat="0" lon="0" rev="1200000"/>
            </a:lightRig>
          </a:scene3d>
          <a:sp3d/>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1600" dirty="0">
                <a:solidFill>
                  <a:schemeClr val="bg1"/>
                </a:solidFill>
                <a:latin typeface="Arial"/>
                <a:cs typeface="Arial"/>
              </a:rPr>
              <a:t>Option 2 (delete this)</a:t>
            </a:r>
          </a:p>
        </p:txBody>
      </p:sp>
      <p:sp>
        <p:nvSpPr>
          <p:cNvPr id="11" name="TextBox 10"/>
          <p:cNvSpPr txBox="1"/>
          <p:nvPr/>
        </p:nvSpPr>
        <p:spPr>
          <a:xfrm>
            <a:off x="868162" y="4591635"/>
            <a:ext cx="6997700" cy="2492990"/>
          </a:xfrm>
          <a:prstGeom prst="rect">
            <a:avLst/>
          </a:prstGeom>
          <a:noFill/>
        </p:spPr>
        <p:txBody>
          <a:bodyPr wrap="square" rtlCol="0">
            <a:spAutoFit/>
          </a:bodyPr>
          <a:lstStyle/>
          <a:p>
            <a:r>
              <a:rPr lang="en-US" sz="1400" b="1" dirty="0">
                <a:latin typeface="Helvetica"/>
                <a:cs typeface="Helvetica"/>
              </a:rPr>
              <a:t>Highlights &amp; Big Wins</a:t>
            </a:r>
          </a:p>
          <a:p>
            <a:endParaRPr lang="en-US" sz="1200" dirty="0">
              <a:latin typeface="Helvetica"/>
              <a:cs typeface="Helvetica"/>
            </a:endParaRPr>
          </a:p>
          <a:p>
            <a:pPr marL="285750" indent="-285750">
              <a:buFont typeface="Arial"/>
              <a:buChar char="•"/>
            </a:pPr>
            <a:r>
              <a:rPr lang="en-US" sz="1200" i="1" dirty="0">
                <a:latin typeface="Helvetica"/>
                <a:cs typeface="Helvetica"/>
              </a:rPr>
              <a:t>List a few major accomplishments and/or data points showing positive traction.</a:t>
            </a:r>
          </a:p>
          <a:p>
            <a:endParaRPr lang="en-US" sz="1200" i="1" dirty="0">
              <a:latin typeface="Helvetica"/>
              <a:cs typeface="Helvetica"/>
            </a:endParaRPr>
          </a:p>
          <a:p>
            <a:r>
              <a:rPr lang="en-US" sz="1400" b="1" dirty="0">
                <a:latin typeface="Helvetica"/>
                <a:cs typeface="Helvetica"/>
              </a:rPr>
              <a:t>Challenges &amp; Setbacks</a:t>
            </a:r>
          </a:p>
          <a:p>
            <a:endParaRPr lang="en-US" sz="1400" b="1" dirty="0">
              <a:latin typeface="Helvetica"/>
              <a:cs typeface="Helvetica"/>
            </a:endParaRPr>
          </a:p>
          <a:p>
            <a:pPr marL="285750" indent="-285750">
              <a:buFont typeface="Arial"/>
              <a:buChar char="•"/>
            </a:pPr>
            <a:r>
              <a:rPr lang="en-US" sz="1200" i="1" dirty="0">
                <a:latin typeface="Helvetica"/>
                <a:cs typeface="Helvetica"/>
              </a:rPr>
              <a:t>List a few disappointments or difficulties. Plan to discuss these candidly, ask for help, and review strategies for overcoming these together with your board.</a:t>
            </a:r>
          </a:p>
          <a:p>
            <a:endParaRPr lang="en-US" sz="1400" b="1" dirty="0">
              <a:latin typeface="Helvetica"/>
              <a:cs typeface="Helvetica"/>
            </a:endParaRPr>
          </a:p>
          <a:p>
            <a:pPr marL="285750" indent="-285750">
              <a:buFont typeface="Arial"/>
              <a:buChar char="•"/>
            </a:pPr>
            <a:endParaRPr lang="en-US" sz="1200" i="1" dirty="0">
              <a:latin typeface="Helvetica"/>
              <a:cs typeface="Helvetica"/>
            </a:endParaRPr>
          </a:p>
          <a:p>
            <a:endParaRPr lang="en-US" sz="1200" b="1" dirty="0">
              <a:latin typeface="Helvetica"/>
              <a:cs typeface="Helvetica"/>
            </a:endParaRPr>
          </a:p>
          <a:p>
            <a:endParaRPr lang="en-US" sz="1200" b="1" dirty="0">
              <a:latin typeface="Helvetica"/>
              <a:cs typeface="Helvetica"/>
            </a:endParaRPr>
          </a:p>
        </p:txBody>
      </p:sp>
    </p:spTree>
    <p:extLst>
      <p:ext uri="{BB962C8B-B14F-4D97-AF65-F5344CB8AC3E}">
        <p14:creationId xmlns:p14="http://schemas.microsoft.com/office/powerpoint/2010/main" val="6724429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4-07-15 at 6.11.47 PM.png"/>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88950" y="0"/>
            <a:ext cx="8166100" cy="6858000"/>
          </a:xfrm>
          <a:prstGeom prst="rect">
            <a:avLst/>
          </a:prstGeom>
        </p:spPr>
      </p:pic>
      <p:sp>
        <p:nvSpPr>
          <p:cNvPr id="5" name="TextBox 4"/>
          <p:cNvSpPr txBox="1"/>
          <p:nvPr/>
        </p:nvSpPr>
        <p:spPr>
          <a:xfrm>
            <a:off x="868162" y="335592"/>
            <a:ext cx="6997700" cy="6309418"/>
          </a:xfrm>
          <a:prstGeom prst="rect">
            <a:avLst/>
          </a:prstGeom>
          <a:noFill/>
        </p:spPr>
        <p:txBody>
          <a:bodyPr wrap="square" rtlCol="0">
            <a:spAutoFit/>
          </a:bodyPr>
          <a:lstStyle/>
          <a:p>
            <a:r>
              <a:rPr lang="en-US" b="1" dirty="0">
                <a:latin typeface="Helvetica"/>
                <a:cs typeface="Helvetica"/>
              </a:rPr>
              <a:t>Housekeeping	</a:t>
            </a:r>
            <a:endParaRPr lang="en-US" sz="1400" i="1" dirty="0">
              <a:latin typeface="Helvetica"/>
              <a:cs typeface="Helvetica"/>
            </a:endParaRPr>
          </a:p>
          <a:p>
            <a:endParaRPr lang="en-US" sz="1400" dirty="0">
              <a:latin typeface="Helvetica"/>
              <a:cs typeface="Helvetica"/>
            </a:endParaRPr>
          </a:p>
          <a:p>
            <a:r>
              <a:rPr lang="en-US" sz="1400" i="1" dirty="0">
                <a:latin typeface="Helvetica"/>
                <a:cs typeface="Helvetica"/>
              </a:rPr>
              <a:t>(Refer to previous section on housekeeping for ideas of what should be included.)</a:t>
            </a:r>
            <a:endParaRPr lang="en-US" sz="1400" dirty="0">
              <a:latin typeface="Helvetica"/>
              <a:cs typeface="Helvetica"/>
            </a:endParaRPr>
          </a:p>
          <a:p>
            <a:pPr marL="285750" indent="-285750">
              <a:buFont typeface="Arial"/>
              <a:buChar char="•"/>
            </a:pPr>
            <a:r>
              <a:rPr lang="en-US" sz="1400" dirty="0">
                <a:latin typeface="Helvetica"/>
                <a:cs typeface="Helvetica"/>
              </a:rPr>
              <a:t>Item 1: context</a:t>
            </a:r>
          </a:p>
          <a:p>
            <a:pPr marL="285750" indent="-285750">
              <a:buFont typeface="Arial"/>
              <a:buChar char="•"/>
            </a:pPr>
            <a:r>
              <a:rPr lang="en-US" sz="1400" dirty="0">
                <a:latin typeface="Helvetica"/>
                <a:cs typeface="Helvetica"/>
              </a:rPr>
              <a:t>Item 2: context</a:t>
            </a:r>
          </a:p>
          <a:p>
            <a:pPr marL="285750" indent="-285750">
              <a:buFont typeface="Arial"/>
              <a:buChar char="•"/>
            </a:pPr>
            <a:r>
              <a:rPr lang="en-US" sz="1400" dirty="0">
                <a:latin typeface="Helvetica"/>
                <a:cs typeface="Helvetica"/>
              </a:rPr>
              <a:t>Item 3: context</a:t>
            </a:r>
          </a:p>
          <a:p>
            <a:pPr marL="285750" indent="-285750">
              <a:buFont typeface="Arial"/>
              <a:buChar char="•"/>
            </a:pPr>
            <a:endParaRPr lang="en-US" sz="1400" b="1" dirty="0">
              <a:latin typeface="Helvetica"/>
              <a:cs typeface="Helvetica"/>
            </a:endParaRPr>
          </a:p>
          <a:p>
            <a:endParaRPr lang="en-US" b="1" dirty="0">
              <a:latin typeface="Helvetica"/>
              <a:cs typeface="Helvetica"/>
            </a:endParaRPr>
          </a:p>
          <a:p>
            <a:r>
              <a:rPr lang="en-US" b="1" dirty="0">
                <a:latin typeface="Helvetica"/>
                <a:cs typeface="Helvetica"/>
              </a:rPr>
              <a:t>Core Metrics	</a:t>
            </a:r>
          </a:p>
          <a:p>
            <a:endParaRPr lang="en-US" sz="1400" dirty="0">
              <a:latin typeface="Helvetica"/>
              <a:cs typeface="Helvetica"/>
            </a:endParaRPr>
          </a:p>
          <a:p>
            <a:r>
              <a:rPr lang="en-US" sz="1400" b="1" dirty="0">
                <a:latin typeface="Helvetica"/>
                <a:cs typeface="Helvetica"/>
              </a:rPr>
              <a:t>Metric Name </a:t>
            </a:r>
            <a:r>
              <a:rPr lang="en-US" sz="1400" i="1" dirty="0">
                <a:latin typeface="Helvetica"/>
                <a:cs typeface="Helvetica"/>
              </a:rPr>
              <a:t>(e.g. Monthly Active Users) </a:t>
            </a:r>
          </a:p>
          <a:p>
            <a:endParaRPr lang="en-US" sz="1400" dirty="0">
              <a:latin typeface="Helvetica"/>
              <a:cs typeface="Helvetica"/>
            </a:endParaRPr>
          </a:p>
          <a:p>
            <a:r>
              <a:rPr lang="en-US" sz="1400" i="1" dirty="0">
                <a:latin typeface="Helvetica"/>
                <a:cs typeface="Helvetica"/>
              </a:rPr>
              <a:t>Explain the data in a few short sentences above a screen shot of relevant charts, graphs, or tables. </a:t>
            </a:r>
          </a:p>
          <a:p>
            <a:endParaRPr lang="en-US" sz="1400" b="1" i="1" dirty="0">
              <a:latin typeface="Helvetica"/>
              <a:cs typeface="Helvetica"/>
            </a:endParaRPr>
          </a:p>
          <a:p>
            <a:endParaRPr lang="en-US" sz="1400" b="1" i="1" dirty="0">
              <a:latin typeface="Helvetica"/>
              <a:cs typeface="Helvetica"/>
            </a:endParaRPr>
          </a:p>
          <a:p>
            <a:endParaRPr lang="en-US" sz="1400" b="1" i="1" dirty="0">
              <a:latin typeface="Helvetica"/>
              <a:cs typeface="Helvetica"/>
            </a:endParaRPr>
          </a:p>
          <a:p>
            <a:endParaRPr lang="en-US" sz="1400" b="1" i="1" dirty="0">
              <a:latin typeface="Helvetica"/>
              <a:cs typeface="Helvetica"/>
            </a:endParaRPr>
          </a:p>
          <a:p>
            <a:endParaRPr lang="en-US" sz="1400" b="1" i="1" dirty="0">
              <a:latin typeface="Helvetica"/>
              <a:cs typeface="Helvetica"/>
            </a:endParaRPr>
          </a:p>
          <a:p>
            <a:endParaRPr lang="en-US" sz="1400" b="1" i="1" dirty="0">
              <a:latin typeface="Helvetica"/>
              <a:cs typeface="Helvetica"/>
            </a:endParaRPr>
          </a:p>
          <a:p>
            <a:endParaRPr lang="en-US" sz="1400" b="1" i="1" dirty="0">
              <a:latin typeface="Helvetica"/>
              <a:cs typeface="Helvetica"/>
            </a:endParaRPr>
          </a:p>
          <a:p>
            <a:endParaRPr lang="en-US" sz="1400" b="1" i="1" dirty="0">
              <a:latin typeface="Helvetica"/>
              <a:cs typeface="Helvetica"/>
            </a:endParaRPr>
          </a:p>
          <a:p>
            <a:endParaRPr lang="en-US" sz="1400" i="1" dirty="0">
              <a:latin typeface="Helvetica"/>
              <a:cs typeface="Helvetica"/>
            </a:endParaRPr>
          </a:p>
          <a:p>
            <a:endParaRPr lang="en-US" sz="1400" i="1" dirty="0">
              <a:latin typeface="Helvetica"/>
              <a:cs typeface="Helvetica"/>
            </a:endParaRPr>
          </a:p>
          <a:p>
            <a:endParaRPr lang="en-US" sz="1400" i="1" dirty="0">
              <a:latin typeface="Helvetica"/>
              <a:cs typeface="Helvetica"/>
            </a:endParaRPr>
          </a:p>
          <a:p>
            <a:r>
              <a:rPr lang="en-US" sz="1400" i="1" dirty="0">
                <a:latin typeface="Helvetica"/>
                <a:cs typeface="Helvetica"/>
              </a:rPr>
              <a:t>(Include 3-5 similar sections – one per metric – depending on the specifics of your business, your goals, and your current KPIs.)</a:t>
            </a:r>
            <a:endParaRPr lang="en-US" sz="1400" b="1" i="1" dirty="0">
              <a:latin typeface="Helvetica"/>
              <a:cs typeface="Helvetica"/>
            </a:endParaRPr>
          </a:p>
          <a:p>
            <a:endParaRPr lang="en-US" sz="1400" b="1" dirty="0">
              <a:latin typeface="Helvetica"/>
              <a:cs typeface="Helvetica"/>
            </a:endParaRPr>
          </a:p>
        </p:txBody>
      </p:sp>
      <p:pic>
        <p:nvPicPr>
          <p:cNvPr id="7" name="Picture 6"/>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611017" y="3601405"/>
            <a:ext cx="3710306" cy="2058871"/>
          </a:xfrm>
          <a:prstGeom prst="rect">
            <a:avLst/>
          </a:prstGeom>
          <a:ln>
            <a:solidFill>
              <a:srgbClr val="7F7F7F"/>
            </a:solidFill>
          </a:ln>
        </p:spPr>
      </p:pic>
    </p:spTree>
    <p:extLst>
      <p:ext uri="{BB962C8B-B14F-4D97-AF65-F5344CB8AC3E}">
        <p14:creationId xmlns:p14="http://schemas.microsoft.com/office/powerpoint/2010/main" val="23645861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4-07-15 at 6.11.47 PM.png"/>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88950" y="0"/>
            <a:ext cx="8166100" cy="6858000"/>
          </a:xfrm>
          <a:prstGeom prst="rect">
            <a:avLst/>
          </a:prstGeom>
        </p:spPr>
      </p:pic>
      <p:sp>
        <p:nvSpPr>
          <p:cNvPr id="5" name="TextBox 4"/>
          <p:cNvSpPr txBox="1"/>
          <p:nvPr/>
        </p:nvSpPr>
        <p:spPr>
          <a:xfrm>
            <a:off x="868162" y="335592"/>
            <a:ext cx="6997700" cy="5232201"/>
          </a:xfrm>
          <a:prstGeom prst="rect">
            <a:avLst/>
          </a:prstGeom>
          <a:noFill/>
        </p:spPr>
        <p:txBody>
          <a:bodyPr wrap="square" rtlCol="0">
            <a:spAutoFit/>
          </a:bodyPr>
          <a:lstStyle/>
          <a:p>
            <a:r>
              <a:rPr lang="en-US" b="1" dirty="0">
                <a:latin typeface="Helvetica"/>
                <a:cs typeface="Helvetica"/>
              </a:rPr>
              <a:t>Product Roadmap</a:t>
            </a:r>
            <a:endParaRPr lang="en-US" sz="1400" b="1" dirty="0">
              <a:latin typeface="Helvetica"/>
              <a:cs typeface="Helvetica"/>
            </a:endParaRPr>
          </a:p>
          <a:p>
            <a:endParaRPr lang="en-US" sz="1400" dirty="0">
              <a:latin typeface="Helvetica"/>
              <a:cs typeface="Helvetica"/>
            </a:endParaRPr>
          </a:p>
          <a:p>
            <a:pPr marL="228600" indent="-228600">
              <a:buFont typeface="+mj-lt"/>
              <a:buAutoNum type="arabicPeriod"/>
            </a:pPr>
            <a:r>
              <a:rPr lang="en-US" sz="1400" dirty="0">
                <a:latin typeface="Helvetica"/>
                <a:cs typeface="Helvetica"/>
              </a:rPr>
              <a:t>Milestone #1</a:t>
            </a:r>
          </a:p>
          <a:p>
            <a:pPr marL="685800" lvl="1" indent="-228600">
              <a:buFont typeface="+mj-lt"/>
              <a:buAutoNum type="arabicPeriod"/>
            </a:pPr>
            <a:r>
              <a:rPr lang="en-US" sz="1400" dirty="0">
                <a:latin typeface="Helvetica"/>
                <a:cs typeface="Helvetica"/>
              </a:rPr>
              <a:t>Context if needed</a:t>
            </a:r>
          </a:p>
          <a:p>
            <a:pPr marL="228600" indent="-228600">
              <a:buFont typeface="+mj-lt"/>
              <a:buAutoNum type="arabicPeriod"/>
            </a:pPr>
            <a:r>
              <a:rPr lang="en-US" sz="1400" dirty="0">
                <a:latin typeface="Helvetica"/>
                <a:cs typeface="Helvetica"/>
              </a:rPr>
              <a:t>Milestone #2</a:t>
            </a:r>
          </a:p>
          <a:p>
            <a:pPr marL="685800" lvl="1" indent="-228600">
              <a:buFont typeface="+mj-lt"/>
              <a:buAutoNum type="arabicPeriod"/>
            </a:pPr>
            <a:r>
              <a:rPr lang="en-US" sz="1400" dirty="0">
                <a:latin typeface="Helvetica"/>
                <a:cs typeface="Helvetica"/>
              </a:rPr>
              <a:t>Context if needed</a:t>
            </a:r>
          </a:p>
          <a:p>
            <a:pPr marL="228600" indent="-228600">
              <a:buFont typeface="+mj-lt"/>
              <a:buAutoNum type="arabicPeriod"/>
            </a:pPr>
            <a:r>
              <a:rPr lang="en-US" sz="1400" dirty="0">
                <a:latin typeface="Helvetica"/>
                <a:cs typeface="Helvetica"/>
              </a:rPr>
              <a:t>Milestone #3</a:t>
            </a:r>
          </a:p>
          <a:p>
            <a:pPr marL="685800" lvl="1" indent="-228600">
              <a:buFont typeface="+mj-lt"/>
              <a:buAutoNum type="arabicPeriod"/>
            </a:pPr>
            <a:r>
              <a:rPr lang="en-US" sz="1400" dirty="0">
                <a:latin typeface="Helvetica"/>
                <a:cs typeface="Helvetica"/>
              </a:rPr>
              <a:t>Context if needed</a:t>
            </a:r>
          </a:p>
          <a:p>
            <a:endParaRPr lang="en-US" sz="1400" b="1" dirty="0">
              <a:latin typeface="Helvetica"/>
              <a:cs typeface="Helvetica"/>
            </a:endParaRPr>
          </a:p>
          <a:p>
            <a:endParaRPr lang="en-US" sz="1400" b="1" dirty="0">
              <a:latin typeface="Helvetica"/>
              <a:cs typeface="Helvetica"/>
            </a:endParaRPr>
          </a:p>
          <a:p>
            <a:r>
              <a:rPr lang="en-US" b="1" dirty="0">
                <a:latin typeface="Helvetica"/>
                <a:cs typeface="Helvetica"/>
              </a:rPr>
              <a:t>Hiring</a:t>
            </a:r>
          </a:p>
          <a:p>
            <a:endParaRPr lang="en-US" sz="1400" b="1" dirty="0">
              <a:latin typeface="Helvetica"/>
              <a:cs typeface="Helvetica"/>
            </a:endParaRPr>
          </a:p>
          <a:p>
            <a:pPr marL="285750" indent="-285750">
              <a:buFont typeface="Arial"/>
              <a:buChar char="•"/>
            </a:pPr>
            <a:r>
              <a:rPr lang="en-US" sz="1400" dirty="0">
                <a:latin typeface="Helvetica"/>
                <a:cs typeface="Helvetica"/>
              </a:rPr>
              <a:t>Recent hires: </a:t>
            </a:r>
            <a:r>
              <a:rPr lang="en-US" sz="1400" i="1" dirty="0">
                <a:latin typeface="Helvetica"/>
                <a:cs typeface="Helvetica"/>
              </a:rPr>
              <a:t>(job functions)</a:t>
            </a:r>
          </a:p>
          <a:p>
            <a:pPr marL="285750" indent="-285750">
              <a:buFont typeface="Arial"/>
              <a:buChar char="•"/>
            </a:pPr>
            <a:r>
              <a:rPr lang="en-US" sz="1400" dirty="0">
                <a:latin typeface="Helvetica"/>
                <a:cs typeface="Helvetica"/>
              </a:rPr>
              <a:t>New openings: </a:t>
            </a:r>
            <a:r>
              <a:rPr lang="en-US" sz="1400" i="1" dirty="0">
                <a:latin typeface="Helvetica"/>
                <a:cs typeface="Helvetica"/>
              </a:rPr>
              <a:t>(job functions)</a:t>
            </a:r>
          </a:p>
          <a:p>
            <a:pPr marL="285750" indent="-285750">
              <a:buFont typeface="Arial"/>
              <a:buChar char="•"/>
            </a:pPr>
            <a:r>
              <a:rPr lang="en-US" sz="1400" dirty="0">
                <a:latin typeface="Helvetica"/>
                <a:cs typeface="Helvetica"/>
              </a:rPr>
              <a:t>Recent departures: </a:t>
            </a:r>
            <a:r>
              <a:rPr lang="en-US" sz="1400" i="1" dirty="0">
                <a:latin typeface="Helvetica"/>
                <a:cs typeface="Helvetica"/>
              </a:rPr>
              <a:t>(if any)</a:t>
            </a:r>
            <a:endParaRPr lang="en-US" sz="1400" dirty="0">
              <a:latin typeface="Helvetica"/>
              <a:cs typeface="Helvetica"/>
            </a:endParaRPr>
          </a:p>
          <a:p>
            <a:endParaRPr lang="en-US" sz="1400" b="1" dirty="0">
              <a:latin typeface="Helvetica"/>
              <a:cs typeface="Helvetica"/>
            </a:endParaRPr>
          </a:p>
          <a:p>
            <a:endParaRPr lang="en-US" sz="1400" b="1" dirty="0">
              <a:latin typeface="Helvetica"/>
              <a:cs typeface="Helvetica"/>
            </a:endParaRPr>
          </a:p>
          <a:p>
            <a:r>
              <a:rPr lang="en-US" b="1" dirty="0">
                <a:latin typeface="Helvetica"/>
                <a:cs typeface="Helvetica"/>
              </a:rPr>
              <a:t>Current Priorities/Discussion</a:t>
            </a:r>
            <a:endParaRPr lang="en-US" sz="1400" b="1" dirty="0">
              <a:latin typeface="Helvetica"/>
              <a:cs typeface="Helvetica"/>
            </a:endParaRPr>
          </a:p>
          <a:p>
            <a:endParaRPr lang="en-US" sz="1400" b="1" i="1" dirty="0">
              <a:latin typeface="Helvetica"/>
              <a:cs typeface="Helvetica"/>
            </a:endParaRPr>
          </a:p>
          <a:p>
            <a:pPr marL="342900" indent="-342900">
              <a:buFont typeface="+mj-lt"/>
              <a:buAutoNum type="arabicPeriod"/>
            </a:pPr>
            <a:r>
              <a:rPr lang="en-US" sz="1400" dirty="0">
                <a:latin typeface="Helvetica"/>
                <a:cs typeface="Helvetica"/>
              </a:rPr>
              <a:t>Major Issue #1: </a:t>
            </a:r>
            <a:r>
              <a:rPr lang="en-US" sz="1400" i="1" dirty="0">
                <a:latin typeface="Helvetica"/>
                <a:cs typeface="Helvetica"/>
              </a:rPr>
              <a:t>(Include a few sentences to describe it.)</a:t>
            </a:r>
            <a:endParaRPr lang="en-US" sz="1400" dirty="0">
              <a:latin typeface="Helvetica"/>
              <a:cs typeface="Helvetica"/>
            </a:endParaRPr>
          </a:p>
          <a:p>
            <a:pPr marL="342900" indent="-342900">
              <a:buFont typeface="+mj-lt"/>
              <a:buAutoNum type="arabicPeriod"/>
            </a:pPr>
            <a:r>
              <a:rPr lang="en-US" sz="1400" dirty="0">
                <a:latin typeface="Helvetica"/>
                <a:cs typeface="Helvetica"/>
              </a:rPr>
              <a:t>Major Issue #1: </a:t>
            </a:r>
            <a:r>
              <a:rPr lang="en-US" sz="1400" i="1" dirty="0">
                <a:latin typeface="Helvetica"/>
                <a:cs typeface="Helvetica"/>
              </a:rPr>
              <a:t>(Include a few sentences to describe it.)</a:t>
            </a:r>
            <a:endParaRPr lang="en-US" sz="1400" dirty="0">
              <a:latin typeface="Helvetica"/>
              <a:cs typeface="Helvetica"/>
            </a:endParaRPr>
          </a:p>
          <a:p>
            <a:pPr marL="342900" indent="-342900">
              <a:buFont typeface="+mj-lt"/>
              <a:buAutoNum type="arabicPeriod"/>
            </a:pPr>
            <a:r>
              <a:rPr lang="en-US" sz="1400" dirty="0">
                <a:latin typeface="Helvetica"/>
                <a:cs typeface="Helvetica"/>
              </a:rPr>
              <a:t>Major Issue #1: </a:t>
            </a:r>
            <a:r>
              <a:rPr lang="en-US" sz="1400" i="1" dirty="0">
                <a:latin typeface="Helvetica"/>
                <a:cs typeface="Helvetica"/>
              </a:rPr>
              <a:t>(Include a few sentences to describe it.)</a:t>
            </a:r>
            <a:endParaRPr lang="en-US" sz="1400" dirty="0">
              <a:latin typeface="Helvetica"/>
              <a:cs typeface="Helvetica"/>
            </a:endParaRPr>
          </a:p>
          <a:p>
            <a:endParaRPr lang="en-US" sz="1400" dirty="0">
              <a:latin typeface="Helvetica"/>
              <a:cs typeface="Helvetica"/>
            </a:endParaRPr>
          </a:p>
        </p:txBody>
      </p:sp>
    </p:spTree>
    <p:extLst>
      <p:ext uri="{BB962C8B-B14F-4D97-AF65-F5344CB8AC3E}">
        <p14:creationId xmlns:p14="http://schemas.microsoft.com/office/powerpoint/2010/main" val="5171558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Shot 2014-07-15 at 6.11.47 PM.png"/>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88950" y="0"/>
            <a:ext cx="8166100" cy="6858000"/>
          </a:xfrm>
          <a:prstGeom prst="rect">
            <a:avLst/>
          </a:prstGeom>
        </p:spPr>
      </p:pic>
      <p:sp>
        <p:nvSpPr>
          <p:cNvPr id="7" name="TextBox 6"/>
          <p:cNvSpPr txBox="1"/>
          <p:nvPr/>
        </p:nvSpPr>
        <p:spPr>
          <a:xfrm>
            <a:off x="868162" y="335597"/>
            <a:ext cx="6997700" cy="5232200"/>
          </a:xfrm>
          <a:prstGeom prst="rect">
            <a:avLst/>
          </a:prstGeom>
          <a:noFill/>
        </p:spPr>
        <p:txBody>
          <a:bodyPr wrap="square" rtlCol="0">
            <a:spAutoFit/>
          </a:bodyPr>
          <a:lstStyle/>
          <a:p>
            <a:r>
              <a:rPr lang="en-US" b="1" dirty="0">
                <a:latin typeface="Helvetica"/>
                <a:cs typeface="Helvetica"/>
              </a:rPr>
              <a:t>Burn, Budget, and Runway</a:t>
            </a:r>
          </a:p>
          <a:p>
            <a:endParaRPr lang="en-US" b="1" dirty="0">
              <a:latin typeface="Helvetica"/>
              <a:cs typeface="Helvetica"/>
            </a:endParaRPr>
          </a:p>
          <a:p>
            <a:endParaRPr lang="en-US" b="1" dirty="0">
              <a:latin typeface="Helvetica"/>
              <a:cs typeface="Helvetica"/>
            </a:endParaRPr>
          </a:p>
          <a:p>
            <a:endParaRPr lang="en-US" sz="1200" b="1" i="1" u="sng" dirty="0">
              <a:solidFill>
                <a:srgbClr val="3366FF"/>
              </a:solidFill>
              <a:latin typeface="Helvetica"/>
              <a:cs typeface="Helvetica"/>
            </a:endParaRPr>
          </a:p>
          <a:p>
            <a:r>
              <a:rPr lang="en-US" sz="1200" b="1" i="1" u="sng" dirty="0">
                <a:solidFill>
                  <a:srgbClr val="3366FF"/>
                </a:solidFill>
                <a:latin typeface="Helvetica"/>
                <a:cs typeface="Helvetica"/>
              </a:rPr>
              <a:t>Link to a Google spreadsheet you use to track finances.</a:t>
            </a:r>
          </a:p>
          <a:p>
            <a:endParaRPr lang="en-US" sz="1200" b="1" i="1" u="sng" dirty="0">
              <a:solidFill>
                <a:srgbClr val="3366FF"/>
              </a:solidFill>
              <a:latin typeface="Helvetica"/>
              <a:cs typeface="Helvetica"/>
            </a:endParaRPr>
          </a:p>
          <a:p>
            <a:r>
              <a:rPr lang="en-US" sz="1200" i="1" dirty="0">
                <a:latin typeface="Helvetica"/>
                <a:cs typeface="Helvetica"/>
              </a:rPr>
              <a:t>(This section will be a recurring item in each board meeting, so linking to a shared spreadsheet is an easy way to provide this information. In most cases, this will be an FYI more than a discussion point.)</a:t>
            </a:r>
            <a:endParaRPr lang="en-US" sz="1400" dirty="0">
              <a:latin typeface="Helvetica"/>
              <a:cs typeface="Helvetica"/>
            </a:endParaRPr>
          </a:p>
          <a:p>
            <a:endParaRPr lang="en-US" sz="1200" i="1" dirty="0">
              <a:latin typeface="Helvetica"/>
              <a:cs typeface="Helvetica"/>
            </a:endParaRPr>
          </a:p>
          <a:p>
            <a:endParaRPr lang="en-US" sz="1200" i="1" dirty="0">
              <a:latin typeface="Helvetica"/>
              <a:cs typeface="Helvetica"/>
            </a:endParaRPr>
          </a:p>
          <a:p>
            <a:endParaRPr lang="en-US" sz="1200" i="1" dirty="0">
              <a:latin typeface="Helvetica"/>
              <a:cs typeface="Helvetica"/>
            </a:endParaRPr>
          </a:p>
          <a:p>
            <a:endParaRPr lang="en-US" sz="1200" i="1" dirty="0">
              <a:latin typeface="Helvetica"/>
              <a:cs typeface="Helvetica"/>
            </a:endParaRPr>
          </a:p>
          <a:p>
            <a:r>
              <a:rPr lang="en-US" sz="1400" dirty="0">
                <a:latin typeface="Helvetica"/>
                <a:cs typeface="Helvetica"/>
              </a:rPr>
              <a:t>Cash: $N</a:t>
            </a:r>
          </a:p>
          <a:p>
            <a:r>
              <a:rPr lang="en-US" sz="1400" dirty="0">
                <a:latin typeface="Helvetica"/>
                <a:cs typeface="Helvetica"/>
              </a:rPr>
              <a:t>Burn Rate: $N</a:t>
            </a:r>
          </a:p>
          <a:p>
            <a:r>
              <a:rPr lang="en-US" sz="1400" dirty="0">
                <a:latin typeface="Helvetica"/>
                <a:cs typeface="Helvetica"/>
              </a:rPr>
              <a:t>Runway: X-Y months (worst case, assuming no revenue contribution)</a:t>
            </a:r>
          </a:p>
          <a:p>
            <a:endParaRPr lang="en-US" sz="1400" b="1" dirty="0">
              <a:latin typeface="Helvetica"/>
              <a:cs typeface="Helvetica"/>
            </a:endParaRPr>
          </a:p>
          <a:p>
            <a:endParaRPr lang="en-US" sz="1400" b="1" dirty="0">
              <a:latin typeface="Helvetica"/>
              <a:cs typeface="Helvetica"/>
            </a:endParaRPr>
          </a:p>
          <a:p>
            <a:r>
              <a:rPr lang="en-US" b="1" dirty="0">
                <a:latin typeface="Helvetica"/>
                <a:cs typeface="Helvetica"/>
              </a:rPr>
              <a:t>Key Concerns/Help Wanted</a:t>
            </a:r>
          </a:p>
          <a:p>
            <a:endParaRPr lang="en-US" sz="1400" b="1" dirty="0">
              <a:latin typeface="Helvetica"/>
              <a:cs typeface="Helvetica"/>
            </a:endParaRPr>
          </a:p>
          <a:p>
            <a:pPr marL="285750" indent="-285750">
              <a:buFont typeface="Arial"/>
              <a:buChar char="•"/>
            </a:pPr>
            <a:r>
              <a:rPr lang="en-US" sz="1400" dirty="0">
                <a:latin typeface="Helvetica"/>
                <a:cs typeface="Helvetica"/>
              </a:rPr>
              <a:t>Item #1</a:t>
            </a:r>
          </a:p>
          <a:p>
            <a:pPr marL="285750" indent="-285750">
              <a:buFont typeface="Arial"/>
              <a:buChar char="•"/>
            </a:pPr>
            <a:r>
              <a:rPr lang="en-US" sz="1400" dirty="0">
                <a:latin typeface="Helvetica"/>
                <a:cs typeface="Helvetica"/>
              </a:rPr>
              <a:t>Item #2</a:t>
            </a:r>
          </a:p>
          <a:p>
            <a:pPr marL="285750" indent="-285750">
              <a:buFont typeface="Arial"/>
              <a:buChar char="•"/>
            </a:pPr>
            <a:r>
              <a:rPr lang="en-US" sz="1400" dirty="0">
                <a:latin typeface="Helvetica"/>
                <a:cs typeface="Helvetica"/>
              </a:rPr>
              <a:t>Item #3</a:t>
            </a:r>
          </a:p>
          <a:p>
            <a:endParaRPr lang="en-US" sz="1400" b="1" i="1" dirty="0">
              <a:latin typeface="Helvetica"/>
              <a:cs typeface="Helvetica"/>
            </a:endParaRPr>
          </a:p>
          <a:p>
            <a:endParaRPr lang="en-US" sz="1400" b="1" i="1" dirty="0">
              <a:latin typeface="Helvetica"/>
              <a:cs typeface="Helvetica"/>
            </a:endParaRPr>
          </a:p>
        </p:txBody>
      </p:sp>
      <p:sp>
        <p:nvSpPr>
          <p:cNvPr id="8" name="TextBox 7"/>
          <p:cNvSpPr txBox="1"/>
          <p:nvPr/>
        </p:nvSpPr>
        <p:spPr>
          <a:xfrm>
            <a:off x="983121" y="904394"/>
            <a:ext cx="2518479" cy="338554"/>
          </a:xfrm>
          <a:prstGeom prst="rect">
            <a:avLst/>
          </a:prstGeom>
          <a:solidFill>
            <a:srgbClr val="25459D"/>
          </a:solidFill>
          <a:ln>
            <a:noFill/>
          </a:ln>
          <a:effectLst/>
          <a:scene3d>
            <a:camera prst="orthographicFront">
              <a:rot lat="0" lon="0" rev="0"/>
            </a:camera>
            <a:lightRig rig="threePt" dir="t">
              <a:rot lat="0" lon="0" rev="1200000"/>
            </a:lightRig>
          </a:scene3d>
          <a:sp3d/>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1600" dirty="0">
                <a:solidFill>
                  <a:schemeClr val="bg1"/>
                </a:solidFill>
                <a:latin typeface="Arial"/>
                <a:cs typeface="Arial"/>
              </a:rPr>
              <a:t>Option 1 (delete this)</a:t>
            </a:r>
          </a:p>
        </p:txBody>
      </p:sp>
      <p:sp>
        <p:nvSpPr>
          <p:cNvPr id="9" name="TextBox 8"/>
          <p:cNvSpPr txBox="1"/>
          <p:nvPr/>
        </p:nvSpPr>
        <p:spPr>
          <a:xfrm>
            <a:off x="983121" y="2419366"/>
            <a:ext cx="2518479" cy="338554"/>
          </a:xfrm>
          <a:prstGeom prst="rect">
            <a:avLst/>
          </a:prstGeom>
          <a:solidFill>
            <a:srgbClr val="25459D"/>
          </a:solidFill>
          <a:ln>
            <a:noFill/>
          </a:ln>
          <a:effectLst/>
          <a:scene3d>
            <a:camera prst="orthographicFront">
              <a:rot lat="0" lon="0" rev="0"/>
            </a:camera>
            <a:lightRig rig="threePt" dir="t">
              <a:rot lat="0" lon="0" rev="1200000"/>
            </a:lightRig>
          </a:scene3d>
          <a:sp3d/>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1600" dirty="0">
                <a:solidFill>
                  <a:schemeClr val="bg1"/>
                </a:solidFill>
                <a:latin typeface="Arial"/>
                <a:cs typeface="Arial"/>
              </a:rPr>
              <a:t>Option 2 (delete this)</a:t>
            </a:r>
          </a:p>
        </p:txBody>
      </p:sp>
      <p:sp>
        <p:nvSpPr>
          <p:cNvPr id="11" name="TextBox 10"/>
          <p:cNvSpPr txBox="1"/>
          <p:nvPr/>
        </p:nvSpPr>
        <p:spPr>
          <a:xfrm>
            <a:off x="2279650" y="6058915"/>
            <a:ext cx="4584700" cy="430887"/>
          </a:xfrm>
          <a:prstGeom prst="rect">
            <a:avLst/>
          </a:prstGeom>
          <a:noFill/>
        </p:spPr>
        <p:txBody>
          <a:bodyPr wrap="square" rtlCol="0">
            <a:spAutoFit/>
          </a:bodyPr>
          <a:lstStyle/>
          <a:p>
            <a:pPr algn="ctr"/>
            <a:r>
              <a:rPr lang="en-US" sz="2200" b="1" dirty="0">
                <a:latin typeface="Helvetica"/>
                <a:cs typeface="Helvetica"/>
              </a:rPr>
              <a:t>MM.DD.YY.</a:t>
            </a:r>
          </a:p>
        </p:txBody>
      </p:sp>
      <p:cxnSp>
        <p:nvCxnSpPr>
          <p:cNvPr id="12" name="Straight Connector 11"/>
          <p:cNvCxnSpPr/>
          <p:nvPr/>
        </p:nvCxnSpPr>
        <p:spPr>
          <a:xfrm>
            <a:off x="1828800" y="6525226"/>
            <a:ext cx="5486400" cy="0"/>
          </a:xfrm>
          <a:prstGeom prst="line">
            <a:avLst/>
          </a:prstGeom>
          <a:ln>
            <a:solidFill>
              <a:srgbClr val="25459D"/>
            </a:solidFill>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2931583" y="5557335"/>
            <a:ext cx="3626040" cy="369332"/>
          </a:xfrm>
          <a:prstGeom prst="rect">
            <a:avLst/>
          </a:prstGeom>
          <a:noFill/>
        </p:spPr>
        <p:txBody>
          <a:bodyPr wrap="none" rtlCol="0">
            <a:spAutoFit/>
          </a:bodyPr>
          <a:lstStyle/>
          <a:p>
            <a:r>
              <a:rPr lang="en-US" i="1" dirty="0">
                <a:solidFill>
                  <a:srgbClr val="BFBFBF"/>
                </a:solidFill>
                <a:latin typeface="Arial"/>
                <a:cs typeface="Arial"/>
              </a:rPr>
              <a:t>(Last Board Meeting Starts Here)</a:t>
            </a:r>
          </a:p>
        </p:txBody>
      </p:sp>
    </p:spTree>
    <p:extLst>
      <p:ext uri="{BB962C8B-B14F-4D97-AF65-F5344CB8AC3E}">
        <p14:creationId xmlns:p14="http://schemas.microsoft.com/office/powerpoint/2010/main" val="3140656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anual Input 13"/>
          <p:cNvSpPr/>
          <p:nvPr/>
        </p:nvSpPr>
        <p:spPr>
          <a:xfrm rot="10800000">
            <a:off x="-7" y="4422712"/>
            <a:ext cx="9144006" cy="1606932"/>
          </a:xfrm>
          <a:prstGeom prst="flowChartManualInput">
            <a:avLst/>
          </a:prstGeom>
          <a:solidFill>
            <a:srgbClr val="25459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atin typeface="Arial"/>
              <a:cs typeface="Arial"/>
            </a:endParaRPr>
          </a:p>
        </p:txBody>
      </p:sp>
      <p:sp>
        <p:nvSpPr>
          <p:cNvPr id="5" name="Flowchart: Manual Input 6"/>
          <p:cNvSpPr/>
          <p:nvPr/>
        </p:nvSpPr>
        <p:spPr>
          <a:xfrm rot="10800000">
            <a:off x="-7" y="-3"/>
            <a:ext cx="9144006" cy="5611932"/>
          </a:xfrm>
          <a:prstGeom prst="flowChartManualInput">
            <a:avLst/>
          </a:prstGeom>
          <a:solidFill>
            <a:srgbClr val="25459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atin typeface="Arial"/>
              <a:cs typeface="Arial"/>
            </a:endParaRPr>
          </a:p>
        </p:txBody>
      </p:sp>
      <p:grpSp>
        <p:nvGrpSpPr>
          <p:cNvPr id="7" name="Group 6"/>
          <p:cNvGrpSpPr/>
          <p:nvPr/>
        </p:nvGrpSpPr>
        <p:grpSpPr>
          <a:xfrm>
            <a:off x="3887873" y="2894009"/>
            <a:ext cx="1368255" cy="45720"/>
            <a:chOff x="1992364" y="4148859"/>
            <a:chExt cx="1368255" cy="45720"/>
          </a:xfrm>
        </p:grpSpPr>
        <p:sp>
          <p:nvSpPr>
            <p:cNvPr id="8" name="Rectangle 7"/>
            <p:cNvSpPr/>
            <p:nvPr/>
          </p:nvSpPr>
          <p:spPr>
            <a:xfrm flipV="1">
              <a:off x="1992364" y="4148860"/>
              <a:ext cx="456085" cy="45719"/>
            </a:xfrm>
            <a:prstGeom prst="rect">
              <a:avLst/>
            </a:prstGeom>
            <a:solidFill>
              <a:srgbClr val="33CDE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atin typeface="Arial"/>
                <a:cs typeface="Arial"/>
              </a:endParaRPr>
            </a:p>
          </p:txBody>
        </p:sp>
        <p:sp>
          <p:nvSpPr>
            <p:cNvPr id="9" name="Rectangle 8"/>
            <p:cNvSpPr/>
            <p:nvPr/>
          </p:nvSpPr>
          <p:spPr>
            <a:xfrm flipV="1">
              <a:off x="2448449" y="4148860"/>
              <a:ext cx="456085" cy="45719"/>
            </a:xfrm>
            <a:prstGeom prst="rect">
              <a:avLst/>
            </a:prstGeom>
            <a:solidFill>
              <a:srgbClr val="F4765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atin typeface="Arial"/>
                <a:cs typeface="Arial"/>
              </a:endParaRPr>
            </a:p>
          </p:txBody>
        </p:sp>
        <p:sp>
          <p:nvSpPr>
            <p:cNvPr id="10" name="Rectangle 9"/>
            <p:cNvSpPr/>
            <p:nvPr/>
          </p:nvSpPr>
          <p:spPr>
            <a:xfrm flipV="1">
              <a:off x="2904534" y="4148859"/>
              <a:ext cx="456085" cy="45719"/>
            </a:xfrm>
            <a:prstGeom prst="rect">
              <a:avLst/>
            </a:prstGeom>
            <a:solidFill>
              <a:srgbClr val="AC35B8"/>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atin typeface="Arial"/>
                <a:cs typeface="Arial"/>
              </a:endParaRPr>
            </a:p>
          </p:txBody>
        </p:sp>
      </p:grpSp>
      <p:sp>
        <p:nvSpPr>
          <p:cNvPr id="12" name="Title 3"/>
          <p:cNvSpPr txBox="1">
            <a:spLocks/>
          </p:cNvSpPr>
          <p:nvPr/>
        </p:nvSpPr>
        <p:spPr>
          <a:xfrm>
            <a:off x="1279532" y="917221"/>
            <a:ext cx="6584936" cy="2196994"/>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pPr algn="ctr"/>
            <a:r>
              <a:rPr lang="en-US" sz="3000" b="0" dirty="0">
                <a:latin typeface="Arial"/>
                <a:cs typeface="Arial"/>
              </a:rPr>
              <a:t>TEMPLATE 1 of 2</a:t>
            </a:r>
          </a:p>
          <a:p>
            <a:pPr algn="ctr"/>
            <a:r>
              <a:rPr lang="en-US" sz="5000" b="0" dirty="0">
                <a:latin typeface="Arial Black"/>
                <a:cs typeface="Arial Black"/>
              </a:rPr>
              <a:t>FULL SLIDE DECK</a:t>
            </a:r>
          </a:p>
        </p:txBody>
      </p:sp>
      <p:sp>
        <p:nvSpPr>
          <p:cNvPr id="13" name="Title 3"/>
          <p:cNvSpPr txBox="1">
            <a:spLocks/>
          </p:cNvSpPr>
          <p:nvPr/>
        </p:nvSpPr>
        <p:spPr>
          <a:xfrm>
            <a:off x="1578848" y="3535714"/>
            <a:ext cx="5986305"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pPr algn="ctr"/>
            <a:r>
              <a:rPr lang="en-US" sz="2400" b="0" dirty="0">
                <a:latin typeface="Arial"/>
                <a:cs typeface="Arial"/>
              </a:rPr>
              <a:t>FOR BOARD MEETINGS HELD SHORTLY AFTER SEED FUNDRAISING</a:t>
            </a:r>
          </a:p>
        </p:txBody>
      </p:sp>
    </p:spTree>
    <p:extLst>
      <p:ext uri="{BB962C8B-B14F-4D97-AF65-F5344CB8AC3E}">
        <p14:creationId xmlns:p14="http://schemas.microsoft.com/office/powerpoint/2010/main" val="3167658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3"/>
          <p:cNvSpPr txBox="1">
            <a:spLocks/>
          </p:cNvSpPr>
          <p:nvPr/>
        </p:nvSpPr>
        <p:spPr>
          <a:xfrm>
            <a:off x="2098321" y="3937881"/>
            <a:ext cx="4947359"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pPr algn="ctr"/>
            <a:r>
              <a:rPr lang="en-US" sz="2400" b="0" dirty="0">
                <a:solidFill>
                  <a:schemeClr val="tx1"/>
                </a:solidFill>
                <a:latin typeface="Arial"/>
                <a:cs typeface="Arial"/>
              </a:rPr>
              <a:t>BOARD MEETING</a:t>
            </a:r>
          </a:p>
          <a:p>
            <a:pPr algn="ctr"/>
            <a:r>
              <a:rPr lang="en-US" sz="2400" b="0" dirty="0">
                <a:solidFill>
                  <a:schemeClr val="tx1"/>
                </a:solidFill>
                <a:latin typeface="Arial"/>
                <a:cs typeface="Arial"/>
              </a:rPr>
              <a:t>MM.DD.YY</a:t>
            </a:r>
          </a:p>
        </p:txBody>
      </p:sp>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3" name="Oval 2"/>
          <p:cNvSpPr/>
          <p:nvPr/>
        </p:nvSpPr>
        <p:spPr>
          <a:xfrm>
            <a:off x="2753077" y="1329669"/>
            <a:ext cx="3637847" cy="2053469"/>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rgbClr val="000000"/>
                </a:solidFill>
                <a:latin typeface="Arial"/>
                <a:cs typeface="Arial"/>
              </a:rPr>
              <a:t>YOUR LOGO</a:t>
            </a:r>
          </a:p>
        </p:txBody>
      </p:sp>
      <p:sp>
        <p:nvSpPr>
          <p:cNvPr id="6" name="Rectangle 5"/>
          <p:cNvSpPr/>
          <p:nvPr/>
        </p:nvSpPr>
        <p:spPr>
          <a:xfrm>
            <a:off x="0" y="6233582"/>
            <a:ext cx="9144000" cy="624417"/>
          </a:xfrm>
          <a:prstGeom prst="rect">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rgbClr val="000000"/>
                </a:solidFill>
                <a:latin typeface="Arial"/>
                <a:cs typeface="Arial"/>
              </a:rPr>
              <a:t>BRAND COLOR BAR</a:t>
            </a:r>
          </a:p>
        </p:txBody>
      </p:sp>
      <p:grpSp>
        <p:nvGrpSpPr>
          <p:cNvPr id="17" name="Group 16"/>
          <p:cNvGrpSpPr/>
          <p:nvPr/>
        </p:nvGrpSpPr>
        <p:grpSpPr>
          <a:xfrm>
            <a:off x="8855313" y="3465514"/>
            <a:ext cx="2478298" cy="2281236"/>
            <a:chOff x="5900131" y="4748123"/>
            <a:chExt cx="2478298" cy="1920698"/>
          </a:xfrm>
        </p:grpSpPr>
        <p:sp>
          <p:nvSpPr>
            <p:cNvPr id="19" name="Folded Corner 18"/>
            <p:cNvSpPr/>
            <p:nvPr/>
          </p:nvSpPr>
          <p:spPr>
            <a:xfrm flipH="1">
              <a:off x="5900131" y="4748123"/>
              <a:ext cx="2478298" cy="1920698"/>
            </a:xfrm>
            <a:prstGeom prst="foldedCorner">
              <a:avLst/>
            </a:prstGeom>
            <a:solidFill>
              <a:srgbClr val="FFEF6F"/>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latin typeface="Arial"/>
                <a:cs typeface="Arial"/>
              </a:endParaRPr>
            </a:p>
          </p:txBody>
        </p:sp>
        <p:sp>
          <p:nvSpPr>
            <p:cNvPr id="21" name="Rectangle 20"/>
            <p:cNvSpPr/>
            <p:nvPr/>
          </p:nvSpPr>
          <p:spPr>
            <a:xfrm>
              <a:off x="5941344" y="4798225"/>
              <a:ext cx="2408438" cy="1010623"/>
            </a:xfrm>
            <a:prstGeom prst="rect">
              <a:avLst/>
            </a:prstGeom>
          </p:spPr>
          <p:txBody>
            <a:bodyPr wrap="square">
              <a:spAutoFit/>
            </a:bodyPr>
            <a:lstStyle/>
            <a:p>
              <a:r>
                <a:rPr lang="en-US" sz="1200" dirty="0">
                  <a:solidFill>
                    <a:srgbClr val="414141"/>
                  </a:solidFill>
                  <a:latin typeface="Arial"/>
                  <a:cs typeface="Arial"/>
                </a:rPr>
                <a:t>While you should feel free to use some unique branding and layout of your own, don’t spend tons of time designing and re-designing your board deck. The goal is clarity. </a:t>
              </a:r>
            </a:p>
          </p:txBody>
        </p:sp>
      </p:grpSp>
    </p:spTree>
    <p:extLst>
      <p:ext uri="{BB962C8B-B14F-4D97-AF65-F5344CB8AC3E}">
        <p14:creationId xmlns:p14="http://schemas.microsoft.com/office/powerpoint/2010/main" val="2784789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3"/>
          <p:cNvSpPr txBox="1">
            <a:spLocks/>
          </p:cNvSpPr>
          <p:nvPr/>
        </p:nvSpPr>
        <p:spPr>
          <a:xfrm>
            <a:off x="500943" y="1749778"/>
            <a:ext cx="8120946" cy="4670778"/>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pPr marL="514350" indent="-514350">
              <a:buAutoNum type="arabicPeriod"/>
            </a:pPr>
            <a:r>
              <a:rPr lang="en-US" sz="3200" b="0" dirty="0">
                <a:solidFill>
                  <a:schemeClr val="tx1"/>
                </a:solidFill>
                <a:latin typeface="Arial"/>
                <a:cs typeface="Arial"/>
              </a:rPr>
              <a:t>Housekeeping</a:t>
            </a:r>
          </a:p>
          <a:p>
            <a:pPr marL="514350" indent="-514350">
              <a:buAutoNum type="arabicPeriod"/>
            </a:pPr>
            <a:r>
              <a:rPr lang="en-US" sz="3200" b="0" dirty="0">
                <a:solidFill>
                  <a:schemeClr val="tx1"/>
                </a:solidFill>
                <a:latin typeface="Arial"/>
                <a:cs typeface="Arial"/>
              </a:rPr>
              <a:t>Progress Update</a:t>
            </a:r>
          </a:p>
          <a:p>
            <a:pPr marL="514350" indent="-514350">
              <a:buAutoNum type="arabicPeriod"/>
            </a:pPr>
            <a:r>
              <a:rPr lang="en-US" sz="3200" b="0" dirty="0">
                <a:solidFill>
                  <a:schemeClr val="tx1"/>
                </a:solidFill>
                <a:latin typeface="Arial"/>
                <a:cs typeface="Arial"/>
              </a:rPr>
              <a:t>Financials</a:t>
            </a:r>
          </a:p>
          <a:p>
            <a:pPr marL="514350" indent="-514350">
              <a:buAutoNum type="arabicPeriod"/>
            </a:pPr>
            <a:r>
              <a:rPr lang="en-US" sz="3200" b="0" dirty="0">
                <a:solidFill>
                  <a:schemeClr val="tx1"/>
                </a:solidFill>
                <a:latin typeface="Arial"/>
                <a:cs typeface="Arial"/>
              </a:rPr>
              <a:t>Team Update</a:t>
            </a:r>
          </a:p>
          <a:p>
            <a:pPr marL="514350" indent="-514350">
              <a:buAutoNum type="arabicPeriod"/>
            </a:pPr>
            <a:r>
              <a:rPr lang="en-US" sz="3200" b="0" dirty="0">
                <a:solidFill>
                  <a:schemeClr val="tx1"/>
                </a:solidFill>
                <a:latin typeface="Arial"/>
                <a:cs typeface="Arial"/>
              </a:rPr>
              <a:t>Current Priorities</a:t>
            </a:r>
          </a:p>
          <a:p>
            <a:pPr marL="514350" indent="-514350">
              <a:buAutoNum type="arabicPeriod"/>
            </a:pPr>
            <a:r>
              <a:rPr lang="en-US" sz="3200" b="0" dirty="0">
                <a:solidFill>
                  <a:schemeClr val="tx1"/>
                </a:solidFill>
                <a:latin typeface="Arial"/>
                <a:cs typeface="Arial"/>
              </a:rPr>
              <a:t>Key Concerns</a:t>
            </a:r>
          </a:p>
        </p:txBody>
      </p:sp>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10" name="Oval 9"/>
          <p:cNvSpPr/>
          <p:nvPr/>
        </p:nvSpPr>
        <p:spPr>
          <a:xfrm>
            <a:off x="7241777" y="196783"/>
            <a:ext cx="1697082" cy="870872"/>
          </a:xfrm>
          <a:prstGeom prst="ellipse">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dirty="0">
                <a:solidFill>
                  <a:srgbClr val="000000"/>
                </a:solidFill>
                <a:latin typeface="Arial"/>
                <a:cs typeface="Arial"/>
              </a:rPr>
              <a:t>YOUR LOGO</a:t>
            </a:r>
          </a:p>
        </p:txBody>
      </p:sp>
      <p:sp>
        <p:nvSpPr>
          <p:cNvPr id="11" name="Title 3"/>
          <p:cNvSpPr txBox="1">
            <a:spLocks/>
          </p:cNvSpPr>
          <p:nvPr/>
        </p:nvSpPr>
        <p:spPr>
          <a:xfrm>
            <a:off x="348543" y="254882"/>
            <a:ext cx="6907345" cy="886998"/>
          </a:xfrm>
          <a:prstGeom prst="rect">
            <a:avLst/>
          </a:prstGeom>
          <a:noFill/>
        </p:spPr>
        <p:txBody>
          <a:bodyPr vert="horz" lIns="91440" tIns="45720" rIns="91440" bIns="45720" rtlCol="0" anchor="ctr">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r>
              <a:rPr lang="en-US" sz="3200" dirty="0">
                <a:solidFill>
                  <a:schemeClr val="tx1"/>
                </a:solidFill>
                <a:latin typeface="Arial"/>
                <a:cs typeface="Arial"/>
              </a:rPr>
              <a:t>Agenda</a:t>
            </a:r>
          </a:p>
        </p:txBody>
      </p:sp>
      <p:cxnSp>
        <p:nvCxnSpPr>
          <p:cNvPr id="4" name="Straight Connector 3"/>
          <p:cNvCxnSpPr/>
          <p:nvPr/>
        </p:nvCxnSpPr>
        <p:spPr>
          <a:xfrm>
            <a:off x="872771" y="1297101"/>
            <a:ext cx="7398459" cy="0"/>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grpSp>
        <p:nvGrpSpPr>
          <p:cNvPr id="5" name="Group 4"/>
          <p:cNvGrpSpPr/>
          <p:nvPr/>
        </p:nvGrpSpPr>
        <p:grpSpPr>
          <a:xfrm>
            <a:off x="5368924" y="3359176"/>
            <a:ext cx="2726128" cy="2760296"/>
            <a:chOff x="5368924" y="3359176"/>
            <a:chExt cx="2726128" cy="2760296"/>
          </a:xfrm>
        </p:grpSpPr>
        <p:sp>
          <p:nvSpPr>
            <p:cNvPr id="19" name="Folded Corner 18"/>
            <p:cNvSpPr/>
            <p:nvPr/>
          </p:nvSpPr>
          <p:spPr>
            <a:xfrm>
              <a:off x="5368924" y="3359176"/>
              <a:ext cx="2726128" cy="2760296"/>
            </a:xfrm>
            <a:prstGeom prst="foldedCorner">
              <a:avLst/>
            </a:prstGeom>
            <a:solidFill>
              <a:srgbClr val="FFEF6F"/>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latin typeface="Arial"/>
                <a:cs typeface="Arial"/>
              </a:endParaRPr>
            </a:p>
          </p:txBody>
        </p:sp>
        <p:sp>
          <p:nvSpPr>
            <p:cNvPr id="21" name="Rectangle 20"/>
            <p:cNvSpPr/>
            <p:nvPr/>
          </p:nvSpPr>
          <p:spPr>
            <a:xfrm flipH="1">
              <a:off x="5400434" y="3431181"/>
              <a:ext cx="2649282" cy="1754327"/>
            </a:xfrm>
            <a:prstGeom prst="rect">
              <a:avLst/>
            </a:prstGeom>
          </p:spPr>
          <p:txBody>
            <a:bodyPr wrap="square">
              <a:spAutoFit/>
            </a:bodyPr>
            <a:lstStyle/>
            <a:p>
              <a:r>
                <a:rPr lang="en-US" sz="1200" dirty="0">
                  <a:solidFill>
                    <a:srgbClr val="414141"/>
                  </a:solidFill>
                  <a:latin typeface="Arial"/>
                  <a:cs typeface="Arial"/>
                </a:rPr>
                <a:t>How to think about these items::</a:t>
              </a:r>
            </a:p>
            <a:p>
              <a:pPr marL="171450" indent="-171450">
                <a:buFont typeface="Arial"/>
                <a:buChar char="•"/>
              </a:pPr>
              <a:r>
                <a:rPr lang="en-US" sz="1200" dirty="0">
                  <a:solidFill>
                    <a:srgbClr val="414141"/>
                  </a:solidFill>
                  <a:latin typeface="Arial"/>
                  <a:cs typeface="Arial"/>
                </a:rPr>
                <a:t>QUICK UPDATES: Housekeeping / Financials / Team Updates - recurring and important updates MEDIUM: Progress Updates - since the last board meeting</a:t>
              </a:r>
            </a:p>
            <a:p>
              <a:pPr marL="171450" indent="-171450">
                <a:buFont typeface="Arial"/>
                <a:buChar char="•"/>
              </a:pPr>
              <a:r>
                <a:rPr lang="en-US" sz="1200" dirty="0">
                  <a:solidFill>
                    <a:srgbClr val="414141"/>
                  </a:solidFill>
                  <a:latin typeface="Arial"/>
                  <a:cs typeface="Arial"/>
                </a:rPr>
                <a:t>LONG: Priorities &amp; Goals - major items (bulk of meeting)</a:t>
              </a:r>
            </a:p>
          </p:txBody>
        </p:sp>
      </p:grpSp>
    </p:spTree>
    <p:extLst>
      <p:ext uri="{BB962C8B-B14F-4D97-AF65-F5344CB8AC3E}">
        <p14:creationId xmlns:p14="http://schemas.microsoft.com/office/powerpoint/2010/main" val="1258796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lowchart: Manual Input 13"/>
          <p:cNvSpPr/>
          <p:nvPr/>
        </p:nvSpPr>
        <p:spPr>
          <a:xfrm rot="10800000">
            <a:off x="-7" y="0"/>
            <a:ext cx="9144006" cy="1606932"/>
          </a:xfrm>
          <a:prstGeom prst="flowChartManualInput">
            <a:avLst/>
          </a:prstGeom>
          <a:solidFill>
            <a:srgbClr val="25459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atin typeface="Arial"/>
              <a:cs typeface="Arial"/>
            </a:endParaRPr>
          </a:p>
        </p:txBody>
      </p:sp>
      <p:sp>
        <p:nvSpPr>
          <p:cNvPr id="30" name="Title 1"/>
          <p:cNvSpPr txBox="1">
            <a:spLocks/>
          </p:cNvSpPr>
          <p:nvPr/>
        </p:nvSpPr>
        <p:spPr>
          <a:xfrm>
            <a:off x="477426" y="1"/>
            <a:ext cx="7707018" cy="124227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a:solidFill>
                  <a:schemeClr val="bg1"/>
                </a:solidFill>
                <a:latin typeface="Arial"/>
                <a:cs typeface="Arial"/>
              </a:rPr>
              <a:t>EXAMPLE HOUSEKEEPING</a:t>
            </a:r>
          </a:p>
        </p:txBody>
      </p:sp>
      <p:sp>
        <p:nvSpPr>
          <p:cNvPr id="17" name="TextBox 16"/>
          <p:cNvSpPr txBox="1"/>
          <p:nvPr/>
        </p:nvSpPr>
        <p:spPr>
          <a:xfrm>
            <a:off x="480023" y="1775022"/>
            <a:ext cx="8183954" cy="3785652"/>
          </a:xfrm>
          <a:prstGeom prst="rect">
            <a:avLst/>
          </a:prstGeom>
          <a:noFill/>
        </p:spPr>
        <p:txBody>
          <a:bodyPr wrap="square" rtlCol="0">
            <a:spAutoFit/>
          </a:bodyPr>
          <a:lstStyle/>
          <a:p>
            <a:r>
              <a:rPr lang="en-US" sz="1600" dirty="0">
                <a:solidFill>
                  <a:schemeClr val="tx1">
                    <a:lumMod val="75000"/>
                    <a:lumOff val="25000"/>
                  </a:schemeClr>
                </a:solidFill>
                <a:latin typeface="Arial"/>
                <a:cs typeface="Arial"/>
              </a:rPr>
              <a:t>Any or all of these can appear in your Board Updates slides. These are important and recurring items, but they shouldn’t take up more than the first 30-60 minutes of the meeting.</a:t>
            </a:r>
          </a:p>
          <a:p>
            <a:endParaRPr lang="en-US" sz="1600" dirty="0">
              <a:solidFill>
                <a:schemeClr val="tx1">
                  <a:lumMod val="75000"/>
                  <a:lumOff val="25000"/>
                </a:schemeClr>
              </a:solidFill>
              <a:latin typeface="Arial"/>
              <a:cs typeface="Arial"/>
            </a:endParaRPr>
          </a:p>
          <a:p>
            <a:pPr marL="285750" indent="-285750">
              <a:buFont typeface="Arial"/>
              <a:buChar char="•"/>
            </a:pPr>
            <a:r>
              <a:rPr lang="en-US" sz="1600" b="1" dirty="0">
                <a:solidFill>
                  <a:schemeClr val="tx1">
                    <a:lumMod val="75000"/>
                    <a:lumOff val="25000"/>
                  </a:schemeClr>
                </a:solidFill>
                <a:latin typeface="Arial"/>
                <a:cs typeface="Arial"/>
              </a:rPr>
              <a:t>Hiring</a:t>
            </a:r>
          </a:p>
          <a:p>
            <a:pPr marL="742950" lvl="1" indent="-285750">
              <a:buFont typeface="Arial"/>
              <a:buChar char="•"/>
            </a:pPr>
            <a:r>
              <a:rPr lang="en-US" sz="1600" dirty="0">
                <a:solidFill>
                  <a:schemeClr val="tx1">
                    <a:lumMod val="75000"/>
                    <a:lumOff val="25000"/>
                  </a:schemeClr>
                </a:solidFill>
                <a:latin typeface="Arial"/>
                <a:cs typeface="Arial"/>
              </a:rPr>
              <a:t>Current org chart, with openings and requests for help</a:t>
            </a:r>
          </a:p>
          <a:p>
            <a:pPr marL="285750" indent="-285750">
              <a:buFont typeface="Arial"/>
              <a:buChar char="•"/>
            </a:pPr>
            <a:r>
              <a:rPr lang="en-US" sz="1600" b="1" dirty="0">
                <a:solidFill>
                  <a:schemeClr val="tx1">
                    <a:lumMod val="75000"/>
                    <a:lumOff val="25000"/>
                  </a:schemeClr>
                </a:solidFill>
                <a:latin typeface="Arial"/>
                <a:cs typeface="Arial"/>
              </a:rPr>
              <a:t>Office &amp; Logistics</a:t>
            </a:r>
          </a:p>
          <a:p>
            <a:pPr marL="742950" lvl="1" indent="-285750">
              <a:buFont typeface="Arial"/>
              <a:buChar char="•"/>
            </a:pPr>
            <a:r>
              <a:rPr lang="en-US" sz="1600" dirty="0">
                <a:solidFill>
                  <a:schemeClr val="tx1">
                    <a:lumMod val="75000"/>
                    <a:lumOff val="25000"/>
                  </a:schemeClr>
                </a:solidFill>
                <a:latin typeface="Arial"/>
                <a:cs typeface="Arial"/>
              </a:rPr>
              <a:t>Potential moves and cost (rent, $ per sq. ft., lease length)</a:t>
            </a:r>
          </a:p>
          <a:p>
            <a:pPr marL="742950" lvl="1" indent="-285750">
              <a:buFont typeface="Arial"/>
              <a:buChar char="•"/>
            </a:pPr>
            <a:r>
              <a:rPr lang="en-US" sz="1600" dirty="0">
                <a:solidFill>
                  <a:schemeClr val="tx1">
                    <a:lumMod val="75000"/>
                    <a:lumOff val="25000"/>
                  </a:schemeClr>
                </a:solidFill>
                <a:latin typeface="Arial"/>
                <a:cs typeface="Arial"/>
              </a:rPr>
              <a:t>Insurance, healthcare, legal &amp; other service providers</a:t>
            </a:r>
          </a:p>
          <a:p>
            <a:pPr marL="285750" indent="-285750">
              <a:buFont typeface="Arial"/>
              <a:buChar char="•"/>
            </a:pPr>
            <a:r>
              <a:rPr lang="en-US" sz="1600" b="1" dirty="0">
                <a:solidFill>
                  <a:schemeClr val="tx1">
                    <a:lumMod val="75000"/>
                    <a:lumOff val="25000"/>
                  </a:schemeClr>
                </a:solidFill>
                <a:latin typeface="Arial"/>
                <a:cs typeface="Arial"/>
              </a:rPr>
              <a:t>Approval of Meeting Minutes (if in use)</a:t>
            </a:r>
          </a:p>
          <a:p>
            <a:pPr marL="285750" indent="-285750">
              <a:buFont typeface="Arial"/>
              <a:buChar char="•"/>
            </a:pPr>
            <a:r>
              <a:rPr lang="en-US" sz="1600" b="1" dirty="0">
                <a:solidFill>
                  <a:schemeClr val="tx1">
                    <a:lumMod val="75000"/>
                    <a:lumOff val="25000"/>
                  </a:schemeClr>
                </a:solidFill>
                <a:latin typeface="Arial"/>
                <a:cs typeface="Arial"/>
              </a:rPr>
              <a:t>Financials:</a:t>
            </a:r>
          </a:p>
          <a:p>
            <a:pPr marL="742950" lvl="1" indent="-285750">
              <a:buFont typeface="Arial"/>
              <a:buChar char="•"/>
            </a:pPr>
            <a:r>
              <a:rPr lang="en-US" sz="1600" dirty="0">
                <a:solidFill>
                  <a:schemeClr val="tx1">
                    <a:lumMod val="75000"/>
                    <a:lumOff val="25000"/>
                  </a:schemeClr>
                </a:solidFill>
                <a:latin typeface="Arial"/>
                <a:cs typeface="Arial"/>
              </a:rPr>
              <a:t>Cash out date and burn rate</a:t>
            </a:r>
          </a:p>
          <a:p>
            <a:pPr marL="742950" lvl="1" indent="-285750">
              <a:buFont typeface="Arial"/>
              <a:buChar char="•"/>
            </a:pPr>
            <a:r>
              <a:rPr lang="en-US" sz="1600" dirty="0">
                <a:solidFill>
                  <a:schemeClr val="tx1">
                    <a:lumMod val="75000"/>
                    <a:lumOff val="25000"/>
                  </a:schemeClr>
                </a:solidFill>
                <a:latin typeface="Arial"/>
                <a:cs typeface="Arial"/>
              </a:rPr>
              <a:t>409A valuation</a:t>
            </a:r>
          </a:p>
          <a:p>
            <a:pPr marL="742950" lvl="1" indent="-285750">
              <a:buFont typeface="Arial"/>
              <a:buChar char="•"/>
            </a:pPr>
            <a:r>
              <a:rPr lang="en-US" sz="1600" dirty="0">
                <a:solidFill>
                  <a:schemeClr val="tx1">
                    <a:lumMod val="75000"/>
                    <a:lumOff val="25000"/>
                  </a:schemeClr>
                </a:solidFill>
                <a:latin typeface="Arial"/>
                <a:cs typeface="Arial"/>
              </a:rPr>
              <a:t>Cap tables</a:t>
            </a:r>
          </a:p>
          <a:p>
            <a:pPr marL="742950" lvl="1" indent="-285750">
              <a:buFont typeface="Arial"/>
              <a:buChar char="•"/>
            </a:pPr>
            <a:r>
              <a:rPr lang="en-US" sz="1600" dirty="0">
                <a:solidFill>
                  <a:schemeClr val="tx1">
                    <a:lumMod val="75000"/>
                    <a:lumOff val="25000"/>
                  </a:schemeClr>
                </a:solidFill>
                <a:latin typeface="Arial"/>
                <a:cs typeface="Arial"/>
              </a:rPr>
              <a:t>Common/preferred stock dashboard</a:t>
            </a:r>
          </a:p>
        </p:txBody>
      </p:sp>
      <p:grpSp>
        <p:nvGrpSpPr>
          <p:cNvPr id="5" name="Group 4"/>
          <p:cNvGrpSpPr/>
          <p:nvPr/>
        </p:nvGrpSpPr>
        <p:grpSpPr>
          <a:xfrm>
            <a:off x="364542" y="6162509"/>
            <a:ext cx="8414917" cy="400110"/>
            <a:chOff x="310444" y="6162509"/>
            <a:chExt cx="8414917" cy="400110"/>
          </a:xfrm>
        </p:grpSpPr>
        <p:sp>
          <p:nvSpPr>
            <p:cNvPr id="2" name="Rectangle 1"/>
            <p:cNvSpPr/>
            <p:nvPr/>
          </p:nvSpPr>
          <p:spPr>
            <a:xfrm>
              <a:off x="3183942" y="6162509"/>
              <a:ext cx="2759615" cy="400110"/>
            </a:xfrm>
            <a:prstGeom prst="rect">
              <a:avLst/>
            </a:prstGeom>
          </p:spPr>
          <p:txBody>
            <a:bodyPr wrap="none">
              <a:spAutoFit/>
            </a:bodyPr>
            <a:lstStyle/>
            <a:p>
              <a:r>
                <a:rPr lang="en-US" sz="2000" dirty="0">
                  <a:solidFill>
                    <a:srgbClr val="FF0000"/>
                  </a:solidFill>
                  <a:latin typeface="Arial"/>
                  <a:cs typeface="Arial"/>
                </a:rPr>
                <a:t>REMOVE THIS SLIDE</a:t>
              </a:r>
              <a:endParaRPr lang="en-US" sz="2000" dirty="0">
                <a:latin typeface="Arial"/>
                <a:cs typeface="Arial"/>
              </a:endParaRPr>
            </a:p>
          </p:txBody>
        </p:sp>
        <p:cxnSp>
          <p:nvCxnSpPr>
            <p:cNvPr id="4" name="Straight Connector 3"/>
            <p:cNvCxnSpPr/>
            <p:nvPr/>
          </p:nvCxnSpPr>
          <p:spPr>
            <a:xfrm>
              <a:off x="310444" y="6387165"/>
              <a:ext cx="2836334" cy="0"/>
            </a:xfrm>
            <a:prstGeom prst="line">
              <a:avLst/>
            </a:prstGeom>
            <a:ln w="76200"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5889027" y="6387165"/>
              <a:ext cx="2836334" cy="0"/>
            </a:xfrm>
            <a:prstGeom prst="line">
              <a:avLst/>
            </a:prstGeom>
            <a:ln w="76200" cmpd="sng">
              <a:solidFill>
                <a:srgbClr val="FF0000"/>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369667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915" y="42332"/>
            <a:ext cx="1827093" cy="646331"/>
          </a:xfrm>
          <a:prstGeom prst="rect">
            <a:avLst/>
          </a:prstGeom>
          <a:noFill/>
        </p:spPr>
        <p:txBody>
          <a:bodyPr wrap="none" rtlCol="0">
            <a:spAutoFit/>
          </a:bodyPr>
          <a:lstStyle/>
          <a:p>
            <a:r>
              <a:rPr lang="en-US" dirty="0">
                <a:solidFill>
                  <a:schemeClr val="bg1"/>
                </a:solidFill>
                <a:latin typeface="Arial"/>
                <a:cs typeface="Arial"/>
              </a:rPr>
              <a:t>Template 1 of 2:</a:t>
            </a:r>
          </a:p>
          <a:p>
            <a:r>
              <a:rPr lang="en-US" dirty="0">
                <a:solidFill>
                  <a:schemeClr val="bg1"/>
                </a:solidFill>
                <a:latin typeface="Arial"/>
                <a:cs typeface="Arial"/>
              </a:rPr>
              <a:t>Full Slide Deck</a:t>
            </a:r>
          </a:p>
        </p:txBody>
      </p:sp>
      <p:sp>
        <p:nvSpPr>
          <p:cNvPr id="6" name="Rectangle 5"/>
          <p:cNvSpPr/>
          <p:nvPr/>
        </p:nvSpPr>
        <p:spPr>
          <a:xfrm>
            <a:off x="0" y="6233582"/>
            <a:ext cx="9144000" cy="624417"/>
          </a:xfrm>
          <a:prstGeom prst="rect">
            <a:avLst/>
          </a:prstGeom>
          <a:noFill/>
          <a:ln w="57150" cmpd="sng">
            <a:solidFill>
              <a:srgbClr val="25459D"/>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rgbClr val="000000"/>
                </a:solidFill>
                <a:latin typeface="Arial"/>
                <a:cs typeface="Arial"/>
              </a:rPr>
              <a:t>BRAND COLOR BAR</a:t>
            </a:r>
          </a:p>
        </p:txBody>
      </p:sp>
      <p:sp>
        <p:nvSpPr>
          <p:cNvPr id="15" name="Title 3"/>
          <p:cNvSpPr txBox="1">
            <a:spLocks/>
          </p:cNvSpPr>
          <p:nvPr/>
        </p:nvSpPr>
        <p:spPr>
          <a:xfrm>
            <a:off x="511527" y="1875361"/>
            <a:ext cx="8120946" cy="1051687"/>
          </a:xfrm>
          <a:prstGeom prst="rect">
            <a:avLst/>
          </a:prstGeom>
          <a:noFill/>
        </p:spPr>
        <p:txBody>
          <a:bodyPr vert="horz" lIns="91440" tIns="45720" rIns="91440" bIns="45720" rtlCol="0" anchor="t">
            <a:noAutofit/>
          </a:bodyPr>
          <a:lstStyle>
            <a:lvl1pPr marL="0" indent="0" algn="l" defTabSz="477957" rtl="0" eaLnBrk="1" latinLnBrk="0" hangingPunct="1">
              <a:spcBef>
                <a:spcPct val="0"/>
              </a:spcBef>
              <a:buNone/>
              <a:tabLst/>
              <a:defRPr sz="3763" b="1" kern="1200" cap="none">
                <a:solidFill>
                  <a:schemeClr val="bg1"/>
                </a:solidFill>
                <a:latin typeface="+mj-lt"/>
                <a:ea typeface="+mj-ea"/>
                <a:cs typeface="+mj-cs"/>
              </a:defRPr>
            </a:lvl1pPr>
          </a:lstStyle>
          <a:p>
            <a:pPr algn="ctr"/>
            <a:r>
              <a:rPr lang="en-US" sz="5600" b="0" dirty="0">
                <a:solidFill>
                  <a:schemeClr val="tx1"/>
                </a:solidFill>
                <a:latin typeface="Arial"/>
                <a:cs typeface="Arial"/>
              </a:rPr>
              <a:t>Housekeeping</a:t>
            </a:r>
          </a:p>
        </p:txBody>
      </p:sp>
    </p:spTree>
    <p:extLst>
      <p:ext uri="{BB962C8B-B14F-4D97-AF65-F5344CB8AC3E}">
        <p14:creationId xmlns:p14="http://schemas.microsoft.com/office/powerpoint/2010/main" val="37117353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4666</TotalTime>
  <Words>3771</Words>
  <Application>Microsoft Office PowerPoint</Application>
  <PresentationFormat>On-screen Show (4:3)</PresentationFormat>
  <Paragraphs>748</Paragraphs>
  <Slides>47</Slides>
  <Notes>22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47</vt:i4>
      </vt:variant>
    </vt:vector>
  </HeadingPairs>
  <TitlesOfParts>
    <vt:vector size="55" baseType="lpstr">
      <vt:lpstr>Arial</vt:lpstr>
      <vt:lpstr>Arial Black</vt:lpstr>
      <vt:lpstr>Calibri</vt:lpstr>
      <vt:lpstr>Helvetica</vt:lpstr>
      <vt:lpstr>Montserrat Light</vt:lpstr>
      <vt:lpstr>Montserrat Semi Bold</vt:lpstr>
      <vt:lpstr>Wingdings</vt:lpstr>
      <vt:lpstr>Office Theme</vt:lpstr>
      <vt:lpstr>PowerPoint Presentation</vt:lpstr>
      <vt:lpstr>HOW TO USE THIS RESOURCE</vt:lpstr>
      <vt:lpstr>HOW TO USE THIS RESOURCE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NextView Ventures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Jay Acunzo</dc:creator>
  <cp:lastModifiedBy>Michele Baroni</cp:lastModifiedBy>
  <cp:revision>495</cp:revision>
  <cp:lastPrinted>2016-06-07T15:09:11Z</cp:lastPrinted>
  <dcterms:created xsi:type="dcterms:W3CDTF">2016-03-24T17:08:40Z</dcterms:created>
  <dcterms:modified xsi:type="dcterms:W3CDTF">2024-06-13T13:50:39Z</dcterms:modified>
</cp:coreProperties>
</file>