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6"/>
  </p:notesMasterIdLst>
  <p:sldIdLst>
    <p:sldId id="256" r:id="rId2"/>
    <p:sldId id="257" r:id="rId3"/>
    <p:sldId id="258" r:id="rId4"/>
    <p:sldId id="259" r:id="rId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2617522-4283-4A1F-8698-E28F2D58414F}">
  <a:tblStyle styleId="{12617522-4283-4A1F-8698-E28F2D58414F}" styleName="Table_0">
    <a:wholeTbl>
      <a:tcTxStyle>
        <a:font>
          <a:latin typeface="Arial"/>
          <a:ea typeface="Arial"/>
          <a:cs typeface="Arial"/>
        </a:font>
        <a:srgbClr val="000000"/>
      </a:tcTxStyle>
      <a:tcStyle>
        <a:tcBdr>
          <a:left>
            <a:ln w="9525" cap="flat" cmpd="sng">
              <a:solidFill>
                <a:srgbClr val="9E9E9E"/>
              </a:solidFill>
              <a:prstDash val="solid"/>
              <a:round/>
              <a:headEnd type="none" w="med" len="med"/>
              <a:tailEnd type="none" w="med" len="med"/>
            </a:ln>
          </a:left>
          <a:right>
            <a:ln w="9525" cap="flat" cmpd="sng">
              <a:solidFill>
                <a:srgbClr val="9E9E9E"/>
              </a:solidFill>
              <a:prstDash val="solid"/>
              <a:round/>
              <a:headEnd type="none" w="med" len="med"/>
              <a:tailEnd type="none" w="med" len="med"/>
            </a:ln>
          </a:right>
          <a:top>
            <a:ln w="9525" cap="flat" cmpd="sng">
              <a:solidFill>
                <a:srgbClr val="9E9E9E"/>
              </a:solidFill>
              <a:prstDash val="solid"/>
              <a:round/>
              <a:headEnd type="none" w="med" len="med"/>
              <a:tailEnd type="none" w="med" len="med"/>
            </a:ln>
          </a:top>
          <a:bottom>
            <a:ln w="9525" cap="flat" cmpd="sng">
              <a:solidFill>
                <a:srgbClr val="9E9E9E"/>
              </a:solidFill>
              <a:prstDash val="solid"/>
              <a:round/>
              <a:headEnd type="none" w="med" len="med"/>
              <a:tailEnd type="none" w="med" len="med"/>
            </a:ln>
          </a:bottom>
          <a:insideH>
            <a:ln w="9525" cap="flat" cmpd="sng">
              <a:solidFill>
                <a:srgbClr val="9E9E9E"/>
              </a:solidFill>
              <a:prstDash val="solid"/>
              <a:round/>
              <a:headEnd type="none" w="med" len="med"/>
              <a:tailEnd type="none" w="med" len="med"/>
            </a:ln>
          </a:insideH>
          <a:insideV>
            <a:ln w="9525" cap="flat" cmpd="sng">
              <a:solidFill>
                <a:srgbClr val="9E9E9E"/>
              </a:solidFill>
              <a:prstDash val="solid"/>
              <a:round/>
              <a:headEnd type="none" w="med" len="med"/>
              <a:tailEnd type="none" w="med" len="med"/>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8" d="100"/>
          <a:sy n="78" d="100"/>
        </p:scale>
        <p:origin x="940" y="68"/>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SzPts val="1400"/>
              <a:buChar char="●"/>
              <a:defRPr sz="1100"/>
            </a:lvl1pPr>
            <a:lvl2pPr lvl="1">
              <a:spcBef>
                <a:spcPts val="0"/>
              </a:spcBef>
              <a:buSzPts val="1400"/>
              <a:buChar char="○"/>
              <a:defRPr sz="1100"/>
            </a:lvl2pPr>
            <a:lvl3pPr lvl="2">
              <a:spcBef>
                <a:spcPts val="0"/>
              </a:spcBef>
              <a:buSzPts val="1400"/>
              <a:buChar char="■"/>
              <a:defRPr sz="1100"/>
            </a:lvl3pPr>
            <a:lvl4pPr lvl="3">
              <a:spcBef>
                <a:spcPts val="0"/>
              </a:spcBef>
              <a:buSzPts val="1400"/>
              <a:buChar char="●"/>
              <a:defRPr sz="1100"/>
            </a:lvl4pPr>
            <a:lvl5pPr lvl="4">
              <a:spcBef>
                <a:spcPts val="0"/>
              </a:spcBef>
              <a:buSzPts val="1400"/>
              <a:buChar char="○"/>
              <a:defRPr sz="1100"/>
            </a:lvl5pPr>
            <a:lvl6pPr lvl="5">
              <a:spcBef>
                <a:spcPts val="0"/>
              </a:spcBef>
              <a:buSzPts val="1400"/>
              <a:buChar char="■"/>
              <a:defRPr sz="1100"/>
            </a:lvl6pPr>
            <a:lvl7pPr lvl="6">
              <a:spcBef>
                <a:spcPts val="0"/>
              </a:spcBef>
              <a:buSzPts val="1400"/>
              <a:buChar char="●"/>
              <a:defRPr sz="1100"/>
            </a:lvl7pPr>
            <a:lvl8pPr lvl="7">
              <a:spcBef>
                <a:spcPts val="0"/>
              </a:spcBef>
              <a:buSzPts val="1400"/>
              <a:buChar char="○"/>
              <a:defRPr sz="1100"/>
            </a:lvl8pPr>
            <a:lvl9pPr lvl="8">
              <a:spcBef>
                <a:spcPts val="0"/>
              </a:spcBef>
              <a:buSzPts val="1400"/>
              <a:buChar char="■"/>
              <a:defRPr sz="1100"/>
            </a:lvl9pPr>
          </a:lstStyle>
          <a:p>
            <a:endParaRPr/>
          </a:p>
        </p:txBody>
      </p:sp>
    </p:spTree>
    <p:extLst>
      <p:ext uri="{BB962C8B-B14F-4D97-AF65-F5344CB8AC3E}">
        <p14:creationId xmlns:p14="http://schemas.microsoft.com/office/powerpoint/2010/main" val="4266444764"/>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1" name="Shape 6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7" name="Shape 6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wrap="square" lIns="91425" tIns="91425" rIns="91425" bIns="91425" anchor="b" anchorCtr="0"/>
          <a:lstStyle>
            <a:lvl1pPr lvl="0" algn="ctr">
              <a:spcBef>
                <a:spcPts val="0"/>
              </a:spcBef>
              <a:buSzPts val="5200"/>
              <a:buNone/>
              <a:defRPr sz="5200"/>
            </a:lvl1pPr>
            <a:lvl2pPr lvl="1" algn="ctr">
              <a:spcBef>
                <a:spcPts val="0"/>
              </a:spcBef>
              <a:buSzPts val="5200"/>
              <a:buNone/>
              <a:defRPr sz="5200"/>
            </a:lvl2pPr>
            <a:lvl3pPr lvl="2" algn="ctr">
              <a:spcBef>
                <a:spcPts val="0"/>
              </a:spcBef>
              <a:buSzPts val="5200"/>
              <a:buNone/>
              <a:defRPr sz="5200"/>
            </a:lvl3pPr>
            <a:lvl4pPr lvl="3" algn="ctr">
              <a:spcBef>
                <a:spcPts val="0"/>
              </a:spcBef>
              <a:buSzPts val="5200"/>
              <a:buNone/>
              <a:defRPr sz="5200"/>
            </a:lvl4pPr>
            <a:lvl5pPr lvl="4" algn="ctr">
              <a:spcBef>
                <a:spcPts val="0"/>
              </a:spcBef>
              <a:buSzPts val="5200"/>
              <a:buNone/>
              <a:defRPr sz="5200"/>
            </a:lvl5pPr>
            <a:lvl6pPr lvl="5" algn="ctr">
              <a:spcBef>
                <a:spcPts val="0"/>
              </a:spcBef>
              <a:buSzPts val="5200"/>
              <a:buNone/>
              <a:defRPr sz="5200"/>
            </a:lvl6pPr>
            <a:lvl7pPr lvl="6" algn="ctr">
              <a:spcBef>
                <a:spcPts val="0"/>
              </a:spcBef>
              <a:buSzPts val="5200"/>
              <a:buNone/>
              <a:defRPr sz="5200"/>
            </a:lvl7pPr>
            <a:lvl8pPr lvl="7" algn="ctr">
              <a:spcBef>
                <a:spcPts val="0"/>
              </a:spcBef>
              <a:buSzPts val="5200"/>
              <a:buNone/>
              <a:defRPr sz="5200"/>
            </a:lvl8pPr>
            <a:lvl9pPr lvl="8" algn="ctr">
              <a:spcBef>
                <a:spcPts val="0"/>
              </a:spcBef>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wrap="square" lIns="91425" tIns="91425" rIns="91425" bIns="91425" anchor="b" anchorCtr="0"/>
          <a:lstStyle>
            <a:lvl1pPr lvl="0" algn="ctr">
              <a:spcBef>
                <a:spcPts val="0"/>
              </a:spcBef>
              <a:buSzPts val="12000"/>
              <a:buNone/>
              <a:defRPr sz="12000"/>
            </a:lvl1pPr>
            <a:lvl2pPr lvl="1" algn="ctr">
              <a:spcBef>
                <a:spcPts val="0"/>
              </a:spcBef>
              <a:buSzPts val="12000"/>
              <a:buNone/>
              <a:defRPr sz="12000"/>
            </a:lvl2pPr>
            <a:lvl3pPr lvl="2" algn="ctr">
              <a:spcBef>
                <a:spcPts val="0"/>
              </a:spcBef>
              <a:buSzPts val="12000"/>
              <a:buNone/>
              <a:defRPr sz="12000"/>
            </a:lvl3pPr>
            <a:lvl4pPr lvl="3" algn="ctr">
              <a:spcBef>
                <a:spcPts val="0"/>
              </a:spcBef>
              <a:buSzPts val="12000"/>
              <a:buNone/>
              <a:defRPr sz="12000"/>
            </a:lvl4pPr>
            <a:lvl5pPr lvl="4" algn="ctr">
              <a:spcBef>
                <a:spcPts val="0"/>
              </a:spcBef>
              <a:buSzPts val="12000"/>
              <a:buNone/>
              <a:defRPr sz="12000"/>
            </a:lvl5pPr>
            <a:lvl6pPr lvl="5" algn="ctr">
              <a:spcBef>
                <a:spcPts val="0"/>
              </a:spcBef>
              <a:buSzPts val="12000"/>
              <a:buNone/>
              <a:defRPr sz="12000"/>
            </a:lvl6pPr>
            <a:lvl7pPr lvl="6" algn="ctr">
              <a:spcBef>
                <a:spcPts val="0"/>
              </a:spcBef>
              <a:buSzPts val="12000"/>
              <a:buNone/>
              <a:defRPr sz="12000"/>
            </a:lvl7pPr>
            <a:lvl8pPr lvl="7" algn="ctr">
              <a:spcBef>
                <a:spcPts val="0"/>
              </a:spcBef>
              <a:buSzPts val="12000"/>
              <a:buNone/>
              <a:defRPr sz="12000"/>
            </a:lvl8pPr>
            <a:lvl9pPr lvl="8" algn="ctr">
              <a:spcBef>
                <a:spcPts val="0"/>
              </a:spcBef>
              <a:buSzPts val="12000"/>
              <a:buNone/>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wrap="square" lIns="91425" tIns="91425" rIns="91425" bIns="91425" anchor="t" anchorCtr="0"/>
          <a:lstStyle>
            <a:lvl1pPr lvl="0" algn="ctr">
              <a:spcBef>
                <a:spcPts val="0"/>
              </a:spcBef>
              <a:buSzPts val="1800"/>
              <a:buChar char="●"/>
              <a:defRPr/>
            </a:lvl1pPr>
            <a:lvl2pPr lvl="1" algn="ctr">
              <a:spcBef>
                <a:spcPts val="0"/>
              </a:spcBef>
              <a:buSzPts val="1400"/>
              <a:buChar char="○"/>
              <a:defRPr/>
            </a:lvl2pPr>
            <a:lvl3pPr lvl="2" algn="ctr">
              <a:spcBef>
                <a:spcPts val="0"/>
              </a:spcBef>
              <a:buSzPts val="1400"/>
              <a:buChar char="■"/>
              <a:defRPr/>
            </a:lvl3pPr>
            <a:lvl4pPr lvl="3" algn="ctr">
              <a:spcBef>
                <a:spcPts val="0"/>
              </a:spcBef>
              <a:buSzPts val="1400"/>
              <a:buChar char="●"/>
              <a:defRPr/>
            </a:lvl4pPr>
            <a:lvl5pPr lvl="4" algn="ctr">
              <a:spcBef>
                <a:spcPts val="0"/>
              </a:spcBef>
              <a:buSzPts val="1400"/>
              <a:buChar char="○"/>
              <a:defRPr/>
            </a:lvl5pPr>
            <a:lvl6pPr lvl="5" algn="ctr">
              <a:spcBef>
                <a:spcPts val="0"/>
              </a:spcBef>
              <a:buSzPts val="1400"/>
              <a:buChar char="■"/>
              <a:defRPr/>
            </a:lvl6pPr>
            <a:lvl7pPr lvl="6" algn="ctr">
              <a:spcBef>
                <a:spcPts val="0"/>
              </a:spcBef>
              <a:buSzPts val="1400"/>
              <a:buChar char="●"/>
              <a:defRPr/>
            </a:lvl7pPr>
            <a:lvl8pPr lvl="7" algn="ctr">
              <a:spcBef>
                <a:spcPts val="0"/>
              </a:spcBef>
              <a:buSzPts val="1400"/>
              <a:buChar char="○"/>
              <a:defRPr/>
            </a:lvl8pPr>
            <a:lvl9pPr lvl="8" algn="ctr">
              <a:spcBef>
                <a:spcPts val="0"/>
              </a:spcBef>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wrap="square" lIns="91425" tIns="91425" rIns="91425" bIns="91425" anchor="ctr" anchorCtr="0"/>
          <a:lstStyle>
            <a:lvl1pPr lvl="0" algn="ctr">
              <a:spcBef>
                <a:spcPts val="0"/>
              </a:spcBef>
              <a:buSzPts val="3600"/>
              <a:buNone/>
              <a:defRPr sz="3600"/>
            </a:lvl1pPr>
            <a:lvl2pPr lvl="1" algn="ctr">
              <a:spcBef>
                <a:spcPts val="0"/>
              </a:spcBef>
              <a:buSzPts val="3600"/>
              <a:buNone/>
              <a:defRPr sz="3600"/>
            </a:lvl2pPr>
            <a:lvl3pPr lvl="2" algn="ctr">
              <a:spcBef>
                <a:spcPts val="0"/>
              </a:spcBef>
              <a:buSzPts val="3600"/>
              <a:buNone/>
              <a:defRPr sz="3600"/>
            </a:lvl3pPr>
            <a:lvl4pPr lvl="3" algn="ctr">
              <a:spcBef>
                <a:spcPts val="0"/>
              </a:spcBef>
              <a:buSzPts val="3600"/>
              <a:buNone/>
              <a:defRPr sz="3600"/>
            </a:lvl4pPr>
            <a:lvl5pPr lvl="4" algn="ctr">
              <a:spcBef>
                <a:spcPts val="0"/>
              </a:spcBef>
              <a:buSzPts val="3600"/>
              <a:buNone/>
              <a:defRPr sz="3600"/>
            </a:lvl5pPr>
            <a:lvl6pPr lvl="5" algn="ctr">
              <a:spcBef>
                <a:spcPts val="0"/>
              </a:spcBef>
              <a:buSzPts val="3600"/>
              <a:buNone/>
              <a:defRPr sz="3600"/>
            </a:lvl6pPr>
            <a:lvl7pPr lvl="6" algn="ctr">
              <a:spcBef>
                <a:spcPts val="0"/>
              </a:spcBef>
              <a:buSzPts val="3600"/>
              <a:buNone/>
              <a:defRPr sz="3600"/>
            </a:lvl7pPr>
            <a:lvl8pPr lvl="7" algn="ctr">
              <a:spcBef>
                <a:spcPts val="0"/>
              </a:spcBef>
              <a:buSzPts val="3600"/>
              <a:buNone/>
              <a:defRPr sz="3600"/>
            </a:lvl8pPr>
            <a:lvl9pPr lvl="8" algn="ctr">
              <a:spcBef>
                <a:spcPts val="0"/>
              </a:spcBef>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a:spcBef>
                <a:spcPts val="0"/>
              </a:spcBef>
              <a:buSzPts val="2800"/>
              <a:buNone/>
              <a:defRPr/>
            </a:lvl1pPr>
            <a:lvl2pPr lvl="1">
              <a:spcBef>
                <a:spcPts val="0"/>
              </a:spcBef>
              <a:buSzPts val="2800"/>
              <a:buNone/>
              <a:defRPr/>
            </a:lvl2pPr>
            <a:lvl3pPr lvl="2">
              <a:spcBef>
                <a:spcPts val="0"/>
              </a:spcBef>
              <a:buSzPts val="2800"/>
              <a:buNone/>
              <a:defRPr/>
            </a:lvl3pPr>
            <a:lvl4pPr lvl="3">
              <a:spcBef>
                <a:spcPts val="0"/>
              </a:spcBef>
              <a:buSzPts val="2800"/>
              <a:buNone/>
              <a:defRPr/>
            </a:lvl4pPr>
            <a:lvl5pPr lvl="4">
              <a:spcBef>
                <a:spcPts val="0"/>
              </a:spcBef>
              <a:buSzPts val="2800"/>
              <a:buNone/>
              <a:defRPr/>
            </a:lvl5pPr>
            <a:lvl6pPr lvl="5">
              <a:spcBef>
                <a:spcPts val="0"/>
              </a:spcBef>
              <a:buSzPts val="2800"/>
              <a:buNone/>
              <a:defRPr/>
            </a:lvl6pPr>
            <a:lvl7pPr lvl="6">
              <a:spcBef>
                <a:spcPts val="0"/>
              </a:spcBef>
              <a:buSzPts val="2800"/>
              <a:buNone/>
              <a:defRPr/>
            </a:lvl7pPr>
            <a:lvl8pPr lvl="7">
              <a:spcBef>
                <a:spcPts val="0"/>
              </a:spcBef>
              <a:buSzPts val="2800"/>
              <a:buNone/>
              <a:defRPr/>
            </a:lvl8pPr>
            <a:lvl9pPr lvl="8">
              <a:spcBef>
                <a:spcPts val="0"/>
              </a:spcBef>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wrap="square" lIns="91425" tIns="91425" rIns="91425" bIns="91425" anchor="t" anchorCtr="0"/>
          <a:lstStyle>
            <a:lvl1pPr lvl="0">
              <a:spcBef>
                <a:spcPts val="0"/>
              </a:spcBef>
              <a:buSzPts val="1800"/>
              <a:buChar char="●"/>
              <a:defRPr/>
            </a:lvl1pPr>
            <a:lvl2pPr lvl="1">
              <a:spcBef>
                <a:spcPts val="0"/>
              </a:spcBef>
              <a:buSzPts val="1400"/>
              <a:buChar char="○"/>
              <a:defRPr/>
            </a:lvl2pPr>
            <a:lvl3pPr lvl="2">
              <a:spcBef>
                <a:spcPts val="0"/>
              </a:spcBef>
              <a:buSzPts val="1400"/>
              <a:buChar char="■"/>
              <a:defRPr/>
            </a:lvl3pPr>
            <a:lvl4pPr lvl="3">
              <a:spcBef>
                <a:spcPts val="0"/>
              </a:spcBef>
              <a:buSzPts val="1400"/>
              <a:buChar char="●"/>
              <a:defRPr/>
            </a:lvl4pPr>
            <a:lvl5pPr lvl="4">
              <a:spcBef>
                <a:spcPts val="0"/>
              </a:spcBef>
              <a:buSzPts val="1400"/>
              <a:buChar char="○"/>
              <a:defRPr/>
            </a:lvl5pPr>
            <a:lvl6pPr lvl="5">
              <a:spcBef>
                <a:spcPts val="0"/>
              </a:spcBef>
              <a:buSzPts val="1400"/>
              <a:buChar char="■"/>
              <a:defRPr/>
            </a:lvl6pPr>
            <a:lvl7pPr lvl="6">
              <a:spcBef>
                <a:spcPts val="0"/>
              </a:spcBef>
              <a:buSzPts val="1400"/>
              <a:buChar char="●"/>
              <a:defRPr/>
            </a:lvl7pPr>
            <a:lvl8pPr lvl="7">
              <a:spcBef>
                <a:spcPts val="0"/>
              </a:spcBef>
              <a:buSzPts val="1400"/>
              <a:buChar char="○"/>
              <a:defRPr/>
            </a:lvl8pPr>
            <a:lvl9pPr lvl="8">
              <a:spcBef>
                <a:spcPts val="0"/>
              </a:spcBef>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a:spcBef>
                <a:spcPts val="0"/>
              </a:spcBef>
              <a:buSzPts val="2800"/>
              <a:buNone/>
              <a:defRPr/>
            </a:lvl1pPr>
            <a:lvl2pPr lvl="1">
              <a:spcBef>
                <a:spcPts val="0"/>
              </a:spcBef>
              <a:buSzPts val="2800"/>
              <a:buNone/>
              <a:defRPr/>
            </a:lvl2pPr>
            <a:lvl3pPr lvl="2">
              <a:spcBef>
                <a:spcPts val="0"/>
              </a:spcBef>
              <a:buSzPts val="2800"/>
              <a:buNone/>
              <a:defRPr/>
            </a:lvl3pPr>
            <a:lvl4pPr lvl="3">
              <a:spcBef>
                <a:spcPts val="0"/>
              </a:spcBef>
              <a:buSzPts val="2800"/>
              <a:buNone/>
              <a:defRPr/>
            </a:lvl4pPr>
            <a:lvl5pPr lvl="4">
              <a:spcBef>
                <a:spcPts val="0"/>
              </a:spcBef>
              <a:buSzPts val="2800"/>
              <a:buNone/>
              <a:defRPr/>
            </a:lvl5pPr>
            <a:lvl6pPr lvl="5">
              <a:spcBef>
                <a:spcPts val="0"/>
              </a:spcBef>
              <a:buSzPts val="2800"/>
              <a:buNone/>
              <a:defRPr/>
            </a:lvl6pPr>
            <a:lvl7pPr lvl="6">
              <a:spcBef>
                <a:spcPts val="0"/>
              </a:spcBef>
              <a:buSzPts val="2800"/>
              <a:buNone/>
              <a:defRPr/>
            </a:lvl7pPr>
            <a:lvl8pPr lvl="7">
              <a:spcBef>
                <a:spcPts val="0"/>
              </a:spcBef>
              <a:buSzPts val="2800"/>
              <a:buNone/>
              <a:defRPr/>
            </a:lvl8pPr>
            <a:lvl9pPr lvl="8">
              <a:spcBef>
                <a:spcPts val="0"/>
              </a:spcBef>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wrap="square" lIns="91425" tIns="91425" rIns="91425" bIns="91425" anchor="t" anchorCtr="0"/>
          <a:lstStyle>
            <a:lvl1pPr lvl="0">
              <a:spcBef>
                <a:spcPts val="0"/>
              </a:spcBef>
              <a:buSzPts val="1400"/>
              <a:buChar char="●"/>
              <a:defRPr sz="1400"/>
            </a:lvl1pPr>
            <a:lvl2pPr lvl="1">
              <a:spcBef>
                <a:spcPts val="0"/>
              </a:spcBef>
              <a:buSzPts val="1200"/>
              <a:buChar char="○"/>
              <a:defRPr sz="1200"/>
            </a:lvl2pPr>
            <a:lvl3pPr lvl="2">
              <a:spcBef>
                <a:spcPts val="0"/>
              </a:spcBef>
              <a:buSzPts val="1200"/>
              <a:buChar char="■"/>
              <a:defRPr sz="1200"/>
            </a:lvl3pPr>
            <a:lvl4pPr lvl="3">
              <a:spcBef>
                <a:spcPts val="0"/>
              </a:spcBef>
              <a:buSzPts val="1200"/>
              <a:buChar char="●"/>
              <a:defRPr sz="1200"/>
            </a:lvl4pPr>
            <a:lvl5pPr lvl="4">
              <a:spcBef>
                <a:spcPts val="0"/>
              </a:spcBef>
              <a:buSzPts val="1200"/>
              <a:buChar char="○"/>
              <a:defRPr sz="1200"/>
            </a:lvl5pPr>
            <a:lvl6pPr lvl="5">
              <a:spcBef>
                <a:spcPts val="0"/>
              </a:spcBef>
              <a:buSzPts val="1200"/>
              <a:buChar char="■"/>
              <a:defRPr sz="1200"/>
            </a:lvl6pPr>
            <a:lvl7pPr lvl="6">
              <a:spcBef>
                <a:spcPts val="0"/>
              </a:spcBef>
              <a:buSzPts val="1200"/>
              <a:buChar char="●"/>
              <a:defRPr sz="1200"/>
            </a:lvl7pPr>
            <a:lvl8pPr lvl="7">
              <a:spcBef>
                <a:spcPts val="0"/>
              </a:spcBef>
              <a:buSzPts val="1200"/>
              <a:buChar char="○"/>
              <a:defRPr sz="1200"/>
            </a:lvl8pPr>
            <a:lvl9pPr lvl="8">
              <a:spcBef>
                <a:spcPts val="0"/>
              </a:spcBef>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wrap="square" lIns="91425" tIns="91425" rIns="91425" bIns="91425" anchor="t" anchorCtr="0"/>
          <a:lstStyle>
            <a:lvl1pPr lvl="0">
              <a:spcBef>
                <a:spcPts val="0"/>
              </a:spcBef>
              <a:buSzPts val="1400"/>
              <a:buChar char="●"/>
              <a:defRPr sz="1400"/>
            </a:lvl1pPr>
            <a:lvl2pPr lvl="1">
              <a:spcBef>
                <a:spcPts val="0"/>
              </a:spcBef>
              <a:buSzPts val="1200"/>
              <a:buChar char="○"/>
              <a:defRPr sz="1200"/>
            </a:lvl2pPr>
            <a:lvl3pPr lvl="2">
              <a:spcBef>
                <a:spcPts val="0"/>
              </a:spcBef>
              <a:buSzPts val="1200"/>
              <a:buChar char="■"/>
              <a:defRPr sz="1200"/>
            </a:lvl3pPr>
            <a:lvl4pPr lvl="3">
              <a:spcBef>
                <a:spcPts val="0"/>
              </a:spcBef>
              <a:buSzPts val="1200"/>
              <a:buChar char="●"/>
              <a:defRPr sz="1200"/>
            </a:lvl4pPr>
            <a:lvl5pPr lvl="4">
              <a:spcBef>
                <a:spcPts val="0"/>
              </a:spcBef>
              <a:buSzPts val="1200"/>
              <a:buChar char="○"/>
              <a:defRPr sz="1200"/>
            </a:lvl5pPr>
            <a:lvl6pPr lvl="5">
              <a:spcBef>
                <a:spcPts val="0"/>
              </a:spcBef>
              <a:buSzPts val="1200"/>
              <a:buChar char="■"/>
              <a:defRPr sz="1200"/>
            </a:lvl6pPr>
            <a:lvl7pPr lvl="6">
              <a:spcBef>
                <a:spcPts val="0"/>
              </a:spcBef>
              <a:buSzPts val="1200"/>
              <a:buChar char="●"/>
              <a:defRPr sz="1200"/>
            </a:lvl7pPr>
            <a:lvl8pPr lvl="7">
              <a:spcBef>
                <a:spcPts val="0"/>
              </a:spcBef>
              <a:buSzPts val="1200"/>
              <a:buChar char="○"/>
              <a:defRPr sz="1200"/>
            </a:lvl8pPr>
            <a:lvl9pPr lvl="8">
              <a:spcBef>
                <a:spcPts val="0"/>
              </a:spcBef>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a:spcBef>
                <a:spcPts val="0"/>
              </a:spcBef>
              <a:buSzPts val="2800"/>
              <a:buNone/>
              <a:defRPr/>
            </a:lvl1pPr>
            <a:lvl2pPr lvl="1">
              <a:spcBef>
                <a:spcPts val="0"/>
              </a:spcBef>
              <a:buSzPts val="2800"/>
              <a:buNone/>
              <a:defRPr/>
            </a:lvl2pPr>
            <a:lvl3pPr lvl="2">
              <a:spcBef>
                <a:spcPts val="0"/>
              </a:spcBef>
              <a:buSzPts val="2800"/>
              <a:buNone/>
              <a:defRPr/>
            </a:lvl3pPr>
            <a:lvl4pPr lvl="3">
              <a:spcBef>
                <a:spcPts val="0"/>
              </a:spcBef>
              <a:buSzPts val="2800"/>
              <a:buNone/>
              <a:defRPr/>
            </a:lvl4pPr>
            <a:lvl5pPr lvl="4">
              <a:spcBef>
                <a:spcPts val="0"/>
              </a:spcBef>
              <a:buSzPts val="2800"/>
              <a:buNone/>
              <a:defRPr/>
            </a:lvl5pPr>
            <a:lvl6pPr lvl="5">
              <a:spcBef>
                <a:spcPts val="0"/>
              </a:spcBef>
              <a:buSzPts val="2800"/>
              <a:buNone/>
              <a:defRPr/>
            </a:lvl6pPr>
            <a:lvl7pPr lvl="6">
              <a:spcBef>
                <a:spcPts val="0"/>
              </a:spcBef>
              <a:buSzPts val="2800"/>
              <a:buNone/>
              <a:defRPr/>
            </a:lvl7pPr>
            <a:lvl8pPr lvl="7">
              <a:spcBef>
                <a:spcPts val="0"/>
              </a:spcBef>
              <a:buSzPts val="2800"/>
              <a:buNone/>
              <a:defRPr/>
            </a:lvl8pPr>
            <a:lvl9pPr lvl="8">
              <a:spcBef>
                <a:spcPts val="0"/>
              </a:spcBef>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wrap="square" lIns="91425" tIns="91425" rIns="91425" bIns="91425" anchor="b" anchorCtr="0"/>
          <a:lstStyle>
            <a:lvl1pPr lvl="0">
              <a:spcBef>
                <a:spcPts val="0"/>
              </a:spcBef>
              <a:buSzPts val="2400"/>
              <a:buNone/>
              <a:defRPr sz="2400"/>
            </a:lvl1pPr>
            <a:lvl2pPr lvl="1">
              <a:spcBef>
                <a:spcPts val="0"/>
              </a:spcBef>
              <a:buSzPts val="2400"/>
              <a:buNone/>
              <a:defRPr sz="2400"/>
            </a:lvl2pPr>
            <a:lvl3pPr lvl="2">
              <a:spcBef>
                <a:spcPts val="0"/>
              </a:spcBef>
              <a:buSzPts val="2400"/>
              <a:buNone/>
              <a:defRPr sz="2400"/>
            </a:lvl3pPr>
            <a:lvl4pPr lvl="3">
              <a:spcBef>
                <a:spcPts val="0"/>
              </a:spcBef>
              <a:buSzPts val="2400"/>
              <a:buNone/>
              <a:defRPr sz="2400"/>
            </a:lvl4pPr>
            <a:lvl5pPr lvl="4">
              <a:spcBef>
                <a:spcPts val="0"/>
              </a:spcBef>
              <a:buSzPts val="2400"/>
              <a:buNone/>
              <a:defRPr sz="2400"/>
            </a:lvl5pPr>
            <a:lvl6pPr lvl="5">
              <a:spcBef>
                <a:spcPts val="0"/>
              </a:spcBef>
              <a:buSzPts val="2400"/>
              <a:buNone/>
              <a:defRPr sz="2400"/>
            </a:lvl6pPr>
            <a:lvl7pPr lvl="6">
              <a:spcBef>
                <a:spcPts val="0"/>
              </a:spcBef>
              <a:buSzPts val="2400"/>
              <a:buNone/>
              <a:defRPr sz="2400"/>
            </a:lvl7pPr>
            <a:lvl8pPr lvl="7">
              <a:spcBef>
                <a:spcPts val="0"/>
              </a:spcBef>
              <a:buSzPts val="2400"/>
              <a:buNone/>
              <a:defRPr sz="2400"/>
            </a:lvl8pPr>
            <a:lvl9pPr lvl="8">
              <a:spcBef>
                <a:spcPts val="0"/>
              </a:spcBef>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wrap="square" lIns="91425" tIns="91425" rIns="91425" bIns="91425" anchor="t" anchorCtr="0"/>
          <a:lstStyle>
            <a:lvl1pPr lvl="0">
              <a:spcBef>
                <a:spcPts val="0"/>
              </a:spcBef>
              <a:buSzPts val="1200"/>
              <a:buChar char="●"/>
              <a:defRPr sz="1200"/>
            </a:lvl1pPr>
            <a:lvl2pPr lvl="1">
              <a:spcBef>
                <a:spcPts val="0"/>
              </a:spcBef>
              <a:buSzPts val="1200"/>
              <a:buChar char="○"/>
              <a:defRPr sz="1200"/>
            </a:lvl2pPr>
            <a:lvl3pPr lvl="2">
              <a:spcBef>
                <a:spcPts val="0"/>
              </a:spcBef>
              <a:buSzPts val="1200"/>
              <a:buChar char="■"/>
              <a:defRPr sz="1200"/>
            </a:lvl3pPr>
            <a:lvl4pPr lvl="3">
              <a:spcBef>
                <a:spcPts val="0"/>
              </a:spcBef>
              <a:buSzPts val="1200"/>
              <a:buChar char="●"/>
              <a:defRPr sz="1200"/>
            </a:lvl4pPr>
            <a:lvl5pPr lvl="4">
              <a:spcBef>
                <a:spcPts val="0"/>
              </a:spcBef>
              <a:buSzPts val="1200"/>
              <a:buChar char="○"/>
              <a:defRPr sz="1200"/>
            </a:lvl5pPr>
            <a:lvl6pPr lvl="5">
              <a:spcBef>
                <a:spcPts val="0"/>
              </a:spcBef>
              <a:buSzPts val="1200"/>
              <a:buChar char="■"/>
              <a:defRPr sz="1200"/>
            </a:lvl6pPr>
            <a:lvl7pPr lvl="6">
              <a:spcBef>
                <a:spcPts val="0"/>
              </a:spcBef>
              <a:buSzPts val="1200"/>
              <a:buChar char="●"/>
              <a:defRPr sz="1200"/>
            </a:lvl7pPr>
            <a:lvl8pPr lvl="7">
              <a:spcBef>
                <a:spcPts val="0"/>
              </a:spcBef>
              <a:buSzPts val="1200"/>
              <a:buChar char="○"/>
              <a:defRPr sz="1200"/>
            </a:lvl8pPr>
            <a:lvl9pPr lvl="8">
              <a:spcBef>
                <a:spcPts val="0"/>
              </a:spcBef>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wrap="square" lIns="91425" tIns="91425" rIns="91425" bIns="91425" anchor="ctr" anchorCtr="0"/>
          <a:lstStyle>
            <a:lvl1pPr lvl="0">
              <a:spcBef>
                <a:spcPts val="0"/>
              </a:spcBef>
              <a:buSzPts val="4800"/>
              <a:buNone/>
              <a:defRPr sz="4800"/>
            </a:lvl1pPr>
            <a:lvl2pPr lvl="1">
              <a:spcBef>
                <a:spcPts val="0"/>
              </a:spcBef>
              <a:buSzPts val="4800"/>
              <a:buNone/>
              <a:defRPr sz="4800"/>
            </a:lvl2pPr>
            <a:lvl3pPr lvl="2">
              <a:spcBef>
                <a:spcPts val="0"/>
              </a:spcBef>
              <a:buSzPts val="4800"/>
              <a:buNone/>
              <a:defRPr sz="4800"/>
            </a:lvl3pPr>
            <a:lvl4pPr lvl="3">
              <a:spcBef>
                <a:spcPts val="0"/>
              </a:spcBef>
              <a:buSzPts val="4800"/>
              <a:buNone/>
              <a:defRPr sz="4800"/>
            </a:lvl4pPr>
            <a:lvl5pPr lvl="4">
              <a:spcBef>
                <a:spcPts val="0"/>
              </a:spcBef>
              <a:buSzPts val="4800"/>
              <a:buNone/>
              <a:defRPr sz="4800"/>
            </a:lvl5pPr>
            <a:lvl6pPr lvl="5">
              <a:spcBef>
                <a:spcPts val="0"/>
              </a:spcBef>
              <a:buSzPts val="4800"/>
              <a:buNone/>
              <a:defRPr sz="4800"/>
            </a:lvl6pPr>
            <a:lvl7pPr lvl="6">
              <a:spcBef>
                <a:spcPts val="0"/>
              </a:spcBef>
              <a:buSzPts val="4800"/>
              <a:buNone/>
              <a:defRPr sz="4800"/>
            </a:lvl7pPr>
            <a:lvl8pPr lvl="7">
              <a:spcBef>
                <a:spcPts val="0"/>
              </a:spcBef>
              <a:buSzPts val="4800"/>
              <a:buNone/>
              <a:defRPr sz="4800"/>
            </a:lvl8pPr>
            <a:lvl9pPr lvl="8">
              <a:spcBef>
                <a:spcPts val="0"/>
              </a:spcBef>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wrap="square"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wrap="square" lIns="91425" tIns="91425" rIns="91425" bIns="91425" anchor="b" anchorCtr="0"/>
          <a:lstStyle>
            <a:lvl1pPr lvl="0" algn="ctr">
              <a:spcBef>
                <a:spcPts val="0"/>
              </a:spcBef>
              <a:buSzPts val="4200"/>
              <a:buNone/>
              <a:defRPr sz="4200"/>
            </a:lvl1pPr>
            <a:lvl2pPr lvl="1" algn="ctr">
              <a:spcBef>
                <a:spcPts val="0"/>
              </a:spcBef>
              <a:buSzPts val="4200"/>
              <a:buNone/>
              <a:defRPr sz="4200"/>
            </a:lvl2pPr>
            <a:lvl3pPr lvl="2" algn="ctr">
              <a:spcBef>
                <a:spcPts val="0"/>
              </a:spcBef>
              <a:buSzPts val="4200"/>
              <a:buNone/>
              <a:defRPr sz="4200"/>
            </a:lvl3pPr>
            <a:lvl4pPr lvl="3" algn="ctr">
              <a:spcBef>
                <a:spcPts val="0"/>
              </a:spcBef>
              <a:buSzPts val="4200"/>
              <a:buNone/>
              <a:defRPr sz="4200"/>
            </a:lvl4pPr>
            <a:lvl5pPr lvl="4" algn="ctr">
              <a:spcBef>
                <a:spcPts val="0"/>
              </a:spcBef>
              <a:buSzPts val="4200"/>
              <a:buNone/>
              <a:defRPr sz="4200"/>
            </a:lvl5pPr>
            <a:lvl6pPr lvl="5" algn="ctr">
              <a:spcBef>
                <a:spcPts val="0"/>
              </a:spcBef>
              <a:buSzPts val="4200"/>
              <a:buNone/>
              <a:defRPr sz="4200"/>
            </a:lvl6pPr>
            <a:lvl7pPr lvl="6" algn="ctr">
              <a:spcBef>
                <a:spcPts val="0"/>
              </a:spcBef>
              <a:buSzPts val="4200"/>
              <a:buNone/>
              <a:defRPr sz="4200"/>
            </a:lvl7pPr>
            <a:lvl8pPr lvl="7" algn="ctr">
              <a:spcBef>
                <a:spcPts val="0"/>
              </a:spcBef>
              <a:buSzPts val="4200"/>
              <a:buNone/>
              <a:defRPr sz="4200"/>
            </a:lvl8pPr>
            <a:lvl9pPr lvl="8" algn="ctr">
              <a:spcBef>
                <a:spcPts val="0"/>
              </a:spcBef>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wrap="square" lIns="91425" tIns="91425" rIns="91425" bIns="91425" anchor="ctr" anchorCtr="0"/>
          <a:lstStyle>
            <a:lvl1pPr lvl="0">
              <a:spcBef>
                <a:spcPts val="0"/>
              </a:spcBef>
              <a:buSzPts val="1800"/>
              <a:buChar char="●"/>
              <a:defRPr/>
            </a:lvl1pPr>
            <a:lvl2pPr lvl="1">
              <a:spcBef>
                <a:spcPts val="0"/>
              </a:spcBef>
              <a:buSzPts val="1400"/>
              <a:buChar char="○"/>
              <a:defRPr/>
            </a:lvl2pPr>
            <a:lvl3pPr lvl="2">
              <a:spcBef>
                <a:spcPts val="0"/>
              </a:spcBef>
              <a:buSzPts val="1400"/>
              <a:buChar char="■"/>
              <a:defRPr/>
            </a:lvl3pPr>
            <a:lvl4pPr lvl="3">
              <a:spcBef>
                <a:spcPts val="0"/>
              </a:spcBef>
              <a:buSzPts val="1400"/>
              <a:buChar char="●"/>
              <a:defRPr/>
            </a:lvl4pPr>
            <a:lvl5pPr lvl="4">
              <a:spcBef>
                <a:spcPts val="0"/>
              </a:spcBef>
              <a:buSzPts val="1400"/>
              <a:buChar char="○"/>
              <a:defRPr/>
            </a:lvl5pPr>
            <a:lvl6pPr lvl="5">
              <a:spcBef>
                <a:spcPts val="0"/>
              </a:spcBef>
              <a:buSzPts val="1400"/>
              <a:buChar char="■"/>
              <a:defRPr/>
            </a:lvl6pPr>
            <a:lvl7pPr lvl="6">
              <a:spcBef>
                <a:spcPts val="0"/>
              </a:spcBef>
              <a:buSzPts val="1400"/>
              <a:buChar char="●"/>
              <a:defRPr/>
            </a:lvl7pPr>
            <a:lvl8pPr lvl="7">
              <a:spcBef>
                <a:spcPts val="0"/>
              </a:spcBef>
              <a:buSzPts val="1400"/>
              <a:buChar char="○"/>
              <a:defRPr/>
            </a:lvl8pPr>
            <a:lvl9pPr lvl="8">
              <a:spcBef>
                <a:spcPts val="0"/>
              </a:spcBef>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wrap="square" lIns="91425" tIns="91425" rIns="91425" bIns="91425" anchor="ctr" anchorCtr="0"/>
          <a:lstStyle>
            <a:lvl1pPr lvl="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wrap="square" lIns="91425" tIns="91425" rIns="91425" bIns="91425" anchor="t" anchorCtr="0"/>
          <a:lstStyle>
            <a:lvl1pPr lvl="0">
              <a:spcBef>
                <a:spcPts val="0"/>
              </a:spcBef>
              <a:buClr>
                <a:schemeClr val="dk1"/>
              </a:buClr>
              <a:buSzPts val="2800"/>
              <a:buNone/>
              <a:defRPr sz="2800">
                <a:solidFill>
                  <a:schemeClr val="dk1"/>
                </a:solidFill>
              </a:defRPr>
            </a:lvl1pPr>
            <a:lvl2pPr lvl="1">
              <a:spcBef>
                <a:spcPts val="0"/>
              </a:spcBef>
              <a:buClr>
                <a:schemeClr val="dk1"/>
              </a:buClr>
              <a:buSzPts val="2800"/>
              <a:buNone/>
              <a:defRPr sz="2800">
                <a:solidFill>
                  <a:schemeClr val="dk1"/>
                </a:solidFill>
              </a:defRPr>
            </a:lvl2pPr>
            <a:lvl3pPr lvl="2">
              <a:spcBef>
                <a:spcPts val="0"/>
              </a:spcBef>
              <a:buClr>
                <a:schemeClr val="dk1"/>
              </a:buClr>
              <a:buSzPts val="2800"/>
              <a:buNone/>
              <a:defRPr sz="2800">
                <a:solidFill>
                  <a:schemeClr val="dk1"/>
                </a:solidFill>
              </a:defRPr>
            </a:lvl3pPr>
            <a:lvl4pPr lvl="3">
              <a:spcBef>
                <a:spcPts val="0"/>
              </a:spcBef>
              <a:buClr>
                <a:schemeClr val="dk1"/>
              </a:buClr>
              <a:buSzPts val="2800"/>
              <a:buNone/>
              <a:defRPr sz="2800">
                <a:solidFill>
                  <a:schemeClr val="dk1"/>
                </a:solidFill>
              </a:defRPr>
            </a:lvl4pPr>
            <a:lvl5pPr lvl="4">
              <a:spcBef>
                <a:spcPts val="0"/>
              </a:spcBef>
              <a:buClr>
                <a:schemeClr val="dk1"/>
              </a:buClr>
              <a:buSzPts val="2800"/>
              <a:buNone/>
              <a:defRPr sz="2800">
                <a:solidFill>
                  <a:schemeClr val="dk1"/>
                </a:solidFill>
              </a:defRPr>
            </a:lvl5pPr>
            <a:lvl6pPr lvl="5">
              <a:spcBef>
                <a:spcPts val="0"/>
              </a:spcBef>
              <a:buClr>
                <a:schemeClr val="dk1"/>
              </a:buClr>
              <a:buSzPts val="2800"/>
              <a:buNone/>
              <a:defRPr sz="2800">
                <a:solidFill>
                  <a:schemeClr val="dk1"/>
                </a:solidFill>
              </a:defRPr>
            </a:lvl6pPr>
            <a:lvl7pPr lvl="6">
              <a:spcBef>
                <a:spcPts val="0"/>
              </a:spcBef>
              <a:buClr>
                <a:schemeClr val="dk1"/>
              </a:buClr>
              <a:buSzPts val="2800"/>
              <a:buNone/>
              <a:defRPr sz="2800">
                <a:solidFill>
                  <a:schemeClr val="dk1"/>
                </a:solidFill>
              </a:defRPr>
            </a:lvl7pPr>
            <a:lvl8pPr lvl="7">
              <a:spcBef>
                <a:spcPts val="0"/>
              </a:spcBef>
              <a:buClr>
                <a:schemeClr val="dk1"/>
              </a:buClr>
              <a:buSzPts val="2800"/>
              <a:buNone/>
              <a:defRPr sz="2800">
                <a:solidFill>
                  <a:schemeClr val="dk1"/>
                </a:solidFill>
              </a:defRPr>
            </a:lvl8pPr>
            <a:lvl9pPr lvl="8">
              <a:spcBef>
                <a:spcPts val="0"/>
              </a:spcBef>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wrap="square" lIns="91425" tIns="91425" rIns="91425" bIns="91425" anchor="t" anchorCtr="0"/>
          <a:lstStyle>
            <a:lvl1pPr lvl="0">
              <a:lnSpc>
                <a:spcPct val="115000"/>
              </a:lnSpc>
              <a:spcBef>
                <a:spcPts val="0"/>
              </a:spcBef>
              <a:spcAft>
                <a:spcPts val="1600"/>
              </a:spcAft>
              <a:buClr>
                <a:schemeClr val="dk2"/>
              </a:buClr>
              <a:buSzPts val="1800"/>
              <a:buChar char="●"/>
              <a:defRPr sz="1800">
                <a:solidFill>
                  <a:schemeClr val="dk2"/>
                </a:solidFill>
              </a:defRPr>
            </a:lvl1pPr>
            <a:lvl2pPr lvl="1">
              <a:lnSpc>
                <a:spcPct val="115000"/>
              </a:lnSpc>
              <a:spcBef>
                <a:spcPts val="0"/>
              </a:spcBef>
              <a:spcAft>
                <a:spcPts val="1600"/>
              </a:spcAft>
              <a:buClr>
                <a:schemeClr val="dk2"/>
              </a:buClr>
              <a:buSzPts val="1400"/>
              <a:buChar char="○"/>
              <a:defRPr>
                <a:solidFill>
                  <a:schemeClr val="dk2"/>
                </a:solidFill>
              </a:defRPr>
            </a:lvl2pPr>
            <a:lvl3pPr lvl="2">
              <a:lnSpc>
                <a:spcPct val="115000"/>
              </a:lnSpc>
              <a:spcBef>
                <a:spcPts val="0"/>
              </a:spcBef>
              <a:spcAft>
                <a:spcPts val="1600"/>
              </a:spcAft>
              <a:buClr>
                <a:schemeClr val="dk2"/>
              </a:buClr>
              <a:buSzPts val="1400"/>
              <a:buChar char="■"/>
              <a:defRPr>
                <a:solidFill>
                  <a:schemeClr val="dk2"/>
                </a:solidFill>
              </a:defRPr>
            </a:lvl3pPr>
            <a:lvl4pPr lvl="3">
              <a:lnSpc>
                <a:spcPct val="115000"/>
              </a:lnSpc>
              <a:spcBef>
                <a:spcPts val="0"/>
              </a:spcBef>
              <a:spcAft>
                <a:spcPts val="1600"/>
              </a:spcAft>
              <a:buClr>
                <a:schemeClr val="dk2"/>
              </a:buClr>
              <a:buSzPts val="1400"/>
              <a:buChar char="●"/>
              <a:defRPr>
                <a:solidFill>
                  <a:schemeClr val="dk2"/>
                </a:solidFill>
              </a:defRPr>
            </a:lvl4pPr>
            <a:lvl5pPr lvl="4">
              <a:lnSpc>
                <a:spcPct val="115000"/>
              </a:lnSpc>
              <a:spcBef>
                <a:spcPts val="0"/>
              </a:spcBef>
              <a:spcAft>
                <a:spcPts val="1600"/>
              </a:spcAft>
              <a:buClr>
                <a:schemeClr val="dk2"/>
              </a:buClr>
              <a:buSzPts val="1400"/>
              <a:buChar char="○"/>
              <a:defRPr>
                <a:solidFill>
                  <a:schemeClr val="dk2"/>
                </a:solidFill>
              </a:defRPr>
            </a:lvl5pPr>
            <a:lvl6pPr lvl="5">
              <a:lnSpc>
                <a:spcPct val="115000"/>
              </a:lnSpc>
              <a:spcBef>
                <a:spcPts val="0"/>
              </a:spcBef>
              <a:spcAft>
                <a:spcPts val="1600"/>
              </a:spcAft>
              <a:buClr>
                <a:schemeClr val="dk2"/>
              </a:buClr>
              <a:buSzPts val="1400"/>
              <a:buChar char="■"/>
              <a:defRPr>
                <a:solidFill>
                  <a:schemeClr val="dk2"/>
                </a:solidFill>
              </a:defRPr>
            </a:lvl6pPr>
            <a:lvl7pPr lvl="6">
              <a:lnSpc>
                <a:spcPct val="115000"/>
              </a:lnSpc>
              <a:spcBef>
                <a:spcPts val="0"/>
              </a:spcBef>
              <a:spcAft>
                <a:spcPts val="1600"/>
              </a:spcAft>
              <a:buClr>
                <a:schemeClr val="dk2"/>
              </a:buClr>
              <a:buSzPts val="1400"/>
              <a:buChar char="●"/>
              <a:defRPr>
                <a:solidFill>
                  <a:schemeClr val="dk2"/>
                </a:solidFill>
              </a:defRPr>
            </a:lvl7pPr>
            <a:lvl8pPr lvl="7">
              <a:lnSpc>
                <a:spcPct val="115000"/>
              </a:lnSpc>
              <a:spcBef>
                <a:spcPts val="0"/>
              </a:spcBef>
              <a:spcAft>
                <a:spcPts val="1600"/>
              </a:spcAft>
              <a:buClr>
                <a:schemeClr val="dk2"/>
              </a:buClr>
              <a:buSzPts val="1400"/>
              <a:buChar char="○"/>
              <a:defRPr>
                <a:solidFill>
                  <a:schemeClr val="dk2"/>
                </a:solidFill>
              </a:defRPr>
            </a:lvl8pPr>
            <a:lvl9pPr lvl="8">
              <a:lnSpc>
                <a:spcPct val="115000"/>
              </a:lnSpc>
              <a:spcBef>
                <a:spcPts val="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wrap="square" lIns="91425" tIns="91425" rIns="91425" bIns="91425" anchor="ctr" anchorCtr="0">
            <a:noAutofit/>
          </a:bodyPr>
          <a:lstStyle/>
          <a:p>
            <a:pPr lvl="0" algn="r">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lvl="0">
              <a:spcBef>
                <a:spcPts val="0"/>
              </a:spcBef>
              <a:buNone/>
            </a:pPr>
            <a:r>
              <a:rPr lang="en" dirty="0"/>
              <a:t>Sample Board Meeting Dashboards</a:t>
            </a:r>
          </a:p>
        </p:txBody>
      </p:sp>
      <p:sp>
        <p:nvSpPr>
          <p:cNvPr id="55" name="Shape 55"/>
          <p:cNvSpPr txBox="1">
            <a:spLocks noGrp="1"/>
          </p:cNvSpPr>
          <p:nvPr>
            <p:ph type="body" idx="1"/>
          </p:nvPr>
        </p:nvSpPr>
        <p:spPr>
          <a:xfrm>
            <a:off x="311700" y="1357000"/>
            <a:ext cx="8520600" cy="3416400"/>
          </a:xfrm>
          <a:prstGeom prst="rect">
            <a:avLst/>
          </a:prstGeom>
        </p:spPr>
        <p:txBody>
          <a:bodyPr wrap="square" lIns="91425" tIns="91425" rIns="91425" bIns="91425" anchor="t" anchorCtr="0">
            <a:noAutofit/>
          </a:bodyPr>
          <a:lstStyle/>
          <a:p>
            <a:pPr lvl="0">
              <a:spcBef>
                <a:spcPts val="0"/>
              </a:spcBef>
              <a:buNone/>
            </a:pPr>
            <a:r>
              <a:rPr lang="en" sz="1100">
                <a:solidFill>
                  <a:srgbClr val="000000"/>
                </a:solidFill>
              </a:rPr>
              <a:t>Dashboards are a great tool for boards to use to summarize in one condensed view the many metrics that are part of running a business. A good dashboard helps your management team and corporate board come together and focus on the most important issues in operating your business. The following dashboards are designed to be used at board meetings by early stage technology and life science companies in the first several years of their operations. </a:t>
            </a:r>
          </a:p>
          <a:p>
            <a:pPr lvl="0">
              <a:spcBef>
                <a:spcPts val="0"/>
              </a:spcBef>
              <a:buNone/>
            </a:pPr>
            <a:r>
              <a:rPr lang="en" sz="1100">
                <a:solidFill>
                  <a:srgbClr val="000000"/>
                </a:solidFill>
              </a:rPr>
              <a:t>We give a number of examples of key metrics to track and present at a board meeting. In addition, we provide several different layouts to the dashboard. We suggest start with a template that best fits your board’s recommendations and allows you to address important risks to your business in a clear, concise way. From there, you should customize the dashboard to fit your needs</a:t>
            </a:r>
          </a:p>
          <a:p>
            <a:pPr lvl="0">
              <a:spcBef>
                <a:spcPts val="0"/>
              </a:spcBef>
              <a:buNone/>
            </a:pPr>
            <a:r>
              <a:rPr lang="en" sz="1100">
                <a:solidFill>
                  <a:srgbClr val="000000"/>
                </a:solidFill>
              </a:rPr>
              <a:t>By no means is this a comprehensive set of dashboards that cover all of the key risks and issues for your business. You will need to determine the key elements that drive your business, and therefore, deserve discussion at a board meeting. When you mark an item Red or Yellow, those items will tend to generate conversation during the board meeting. Remember, don’t over focus on these items if you have more critical strategic issues to address.</a:t>
            </a:r>
          </a:p>
          <a:p>
            <a:pPr lvl="0">
              <a:spcBef>
                <a:spcPts val="0"/>
              </a:spcBef>
              <a:buNone/>
            </a:pPr>
            <a:r>
              <a:rPr lang="en" sz="1100">
                <a:solidFill>
                  <a:srgbClr val="000000"/>
                </a:solidFill>
              </a:rPr>
              <a:t>You will have to be succinct to protect time for the important issues. There’s not a lot of room for lots of words in each of the dashboard sections. Keep it short and to the point!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graphicFrame>
        <p:nvGraphicFramePr>
          <p:cNvPr id="63" name="Shape 63"/>
          <p:cNvGraphicFramePr/>
          <p:nvPr/>
        </p:nvGraphicFramePr>
        <p:xfrm>
          <a:off x="410375" y="464550"/>
          <a:ext cx="8393725" cy="4574420"/>
        </p:xfrm>
        <a:graphic>
          <a:graphicData uri="http://schemas.openxmlformats.org/drawingml/2006/table">
            <a:tbl>
              <a:tblPr>
                <a:noFill/>
                <a:tableStyleId>{12617522-4283-4A1F-8698-E28F2D58414F}</a:tableStyleId>
              </a:tblPr>
              <a:tblGrid>
                <a:gridCol w="1574700">
                  <a:extLst>
                    <a:ext uri="{9D8B030D-6E8A-4147-A177-3AD203B41FA5}">
                      <a16:colId xmlns:a16="http://schemas.microsoft.com/office/drawing/2014/main" val="20000"/>
                    </a:ext>
                  </a:extLst>
                </a:gridCol>
                <a:gridCol w="892925">
                  <a:extLst>
                    <a:ext uri="{9D8B030D-6E8A-4147-A177-3AD203B41FA5}">
                      <a16:colId xmlns:a16="http://schemas.microsoft.com/office/drawing/2014/main" val="20001"/>
                    </a:ext>
                  </a:extLst>
                </a:gridCol>
                <a:gridCol w="3007500">
                  <a:extLst>
                    <a:ext uri="{9D8B030D-6E8A-4147-A177-3AD203B41FA5}">
                      <a16:colId xmlns:a16="http://schemas.microsoft.com/office/drawing/2014/main" val="20002"/>
                    </a:ext>
                  </a:extLst>
                </a:gridCol>
                <a:gridCol w="2918600">
                  <a:extLst>
                    <a:ext uri="{9D8B030D-6E8A-4147-A177-3AD203B41FA5}">
                      <a16:colId xmlns:a16="http://schemas.microsoft.com/office/drawing/2014/main" val="20003"/>
                    </a:ext>
                  </a:extLst>
                </a:gridCol>
              </a:tblGrid>
              <a:tr h="314700">
                <a:tc>
                  <a:txBody>
                    <a:bodyPr/>
                    <a:lstStyle/>
                    <a:p>
                      <a:pPr lvl="0" algn="ctr">
                        <a:spcBef>
                          <a:spcPts val="0"/>
                        </a:spcBef>
                        <a:buNone/>
                      </a:pPr>
                      <a:r>
                        <a:rPr lang="en" sz="1300" b="1">
                          <a:solidFill>
                            <a:srgbClr val="FFFFFF"/>
                          </a:solidFill>
                          <a:latin typeface="Calibri"/>
                          <a:ea typeface="Calibri"/>
                          <a:cs typeface="Calibri"/>
                          <a:sym typeface="Calibri"/>
                        </a:rPr>
                        <a:t>Item</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6FA8DC"/>
                    </a:solidFill>
                  </a:tcPr>
                </a:tc>
                <a:tc>
                  <a:txBody>
                    <a:bodyPr/>
                    <a:lstStyle/>
                    <a:p>
                      <a:pPr lvl="0" algn="ctr">
                        <a:spcBef>
                          <a:spcPts val="0"/>
                        </a:spcBef>
                        <a:buNone/>
                      </a:pPr>
                      <a:r>
                        <a:rPr lang="en" sz="1300" b="1">
                          <a:solidFill>
                            <a:srgbClr val="FFFFFF"/>
                          </a:solidFill>
                          <a:latin typeface="Calibri"/>
                          <a:ea typeface="Calibri"/>
                          <a:cs typeface="Calibri"/>
                          <a:sym typeface="Calibri"/>
                        </a:rPr>
                        <a:t>Rating</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6FA8DC"/>
                    </a:solidFill>
                  </a:tcPr>
                </a:tc>
                <a:tc>
                  <a:txBody>
                    <a:bodyPr/>
                    <a:lstStyle/>
                    <a:p>
                      <a:pPr lvl="0" algn="ctr">
                        <a:spcBef>
                          <a:spcPts val="0"/>
                        </a:spcBef>
                        <a:buNone/>
                      </a:pPr>
                      <a:r>
                        <a:rPr lang="en" sz="1300" b="1">
                          <a:solidFill>
                            <a:srgbClr val="FFFFFF"/>
                          </a:solidFill>
                          <a:latin typeface="Calibri"/>
                          <a:ea typeface="Calibri"/>
                          <a:cs typeface="Calibri"/>
                          <a:sym typeface="Calibri"/>
                        </a:rPr>
                        <a:t>Status</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6FA8DC"/>
                    </a:solidFill>
                  </a:tcPr>
                </a:tc>
                <a:tc>
                  <a:txBody>
                    <a:bodyPr/>
                    <a:lstStyle/>
                    <a:p>
                      <a:pPr lvl="0" algn="ctr">
                        <a:spcBef>
                          <a:spcPts val="0"/>
                        </a:spcBef>
                        <a:buNone/>
                      </a:pPr>
                      <a:r>
                        <a:rPr lang="en" sz="1300" b="1">
                          <a:solidFill>
                            <a:srgbClr val="FFFFFF"/>
                          </a:solidFill>
                          <a:latin typeface="Calibri"/>
                          <a:ea typeface="Calibri"/>
                          <a:cs typeface="Calibri"/>
                          <a:sym typeface="Calibri"/>
                        </a:rPr>
                        <a:t>Comments</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6FA8DC"/>
                    </a:solidFill>
                  </a:tcPr>
                </a:tc>
                <a:extLst>
                  <a:ext uri="{0D108BD9-81ED-4DB2-BD59-A6C34878D82A}">
                    <a16:rowId xmlns:a16="http://schemas.microsoft.com/office/drawing/2014/main" val="10000"/>
                  </a:ext>
                </a:extLst>
              </a:tr>
              <a:tr h="588925">
                <a:tc>
                  <a:txBody>
                    <a:bodyPr/>
                    <a:lstStyle/>
                    <a:p>
                      <a:pPr lvl="0">
                        <a:spcBef>
                          <a:spcPts val="0"/>
                        </a:spcBef>
                        <a:buNone/>
                      </a:pPr>
                      <a:r>
                        <a:rPr lang="en" sz="1100">
                          <a:latin typeface="Calibri"/>
                          <a:ea typeface="Calibri"/>
                          <a:cs typeface="Calibri"/>
                          <a:sym typeface="Calibri"/>
                        </a:rPr>
                        <a:t>Cash</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spcBef>
                          <a:spcPts val="0"/>
                        </a:spcBef>
                        <a:buNone/>
                      </a:pPr>
                      <a:endParaRPr sz="1200">
                        <a:latin typeface="Calibri"/>
                        <a:ea typeface="Calibri"/>
                        <a:cs typeface="Calibri"/>
                        <a:sym typeface="Calibri"/>
                      </a:endParaRP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6AA84F"/>
                    </a:solidFill>
                  </a:tcPr>
                </a:tc>
                <a:tc>
                  <a:txBody>
                    <a:bodyPr/>
                    <a:lstStyle/>
                    <a:p>
                      <a:pPr marL="457200" lvl="0" indent="-292100" rtl="0">
                        <a:spcBef>
                          <a:spcPts val="0"/>
                        </a:spcBef>
                        <a:spcAft>
                          <a:spcPts val="0"/>
                        </a:spcAft>
                        <a:buSzPts val="1000"/>
                        <a:buFont typeface="Calibri"/>
                        <a:buChar char="●"/>
                      </a:pPr>
                      <a:r>
                        <a:rPr lang="en" sz="1000">
                          <a:latin typeface="Calibri"/>
                          <a:ea typeface="Calibri"/>
                          <a:cs typeface="Calibri"/>
                          <a:sym typeface="Calibri"/>
                        </a:rPr>
                        <a:t>Cash on Hand - $XX</a:t>
                      </a:r>
                    </a:p>
                    <a:p>
                      <a:pPr marL="457200" lvl="0" indent="-292100" rtl="0">
                        <a:spcBef>
                          <a:spcPts val="0"/>
                        </a:spcBef>
                        <a:spcAft>
                          <a:spcPts val="0"/>
                        </a:spcAft>
                        <a:buSzPts val="1000"/>
                        <a:buFont typeface="Calibri"/>
                        <a:buChar char="●"/>
                      </a:pPr>
                      <a:r>
                        <a:rPr lang="en" sz="1000">
                          <a:latin typeface="Calibri"/>
                          <a:ea typeface="Calibri"/>
                          <a:cs typeface="Calibri"/>
                          <a:sym typeface="Calibri"/>
                        </a:rPr>
                        <a:t>Monthly Burn - $YY</a:t>
                      </a:r>
                    </a:p>
                    <a:p>
                      <a:pPr marL="457200" lvl="0" indent="-292100">
                        <a:spcBef>
                          <a:spcPts val="0"/>
                        </a:spcBef>
                        <a:buSzPts val="1000"/>
                        <a:buFont typeface="Calibri"/>
                        <a:buChar char="●"/>
                      </a:pPr>
                      <a:r>
                        <a:rPr lang="en" sz="1000">
                          <a:latin typeface="Calibri"/>
                          <a:ea typeface="Calibri"/>
                          <a:cs typeface="Calibri"/>
                          <a:sym typeface="Calibri"/>
                        </a:rPr>
                        <a:t>Expected Net Cash Out (Date)</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Note one time recent/ upcoming income or expense items</a:t>
                      </a:r>
                    </a:p>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Note Assumed investment level</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96600">
                <a:tc>
                  <a:txBody>
                    <a:bodyPr/>
                    <a:lstStyle/>
                    <a:p>
                      <a:pPr lvl="0">
                        <a:spcBef>
                          <a:spcPts val="0"/>
                        </a:spcBef>
                        <a:buNone/>
                      </a:pPr>
                      <a:r>
                        <a:rPr lang="en" sz="1100">
                          <a:latin typeface="Calibri"/>
                          <a:ea typeface="Calibri"/>
                          <a:cs typeface="Calibri"/>
                          <a:sym typeface="Calibri"/>
                        </a:rPr>
                        <a:t>Sales / Revenue</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spcBef>
                          <a:spcPts val="0"/>
                        </a:spcBef>
                        <a:buNone/>
                      </a:pPr>
                      <a:endParaRPr sz="1200">
                        <a:latin typeface="Calibri"/>
                        <a:ea typeface="Calibri"/>
                        <a:cs typeface="Calibri"/>
                        <a:sym typeface="Calibri"/>
                      </a:endParaRP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FFFF00"/>
                    </a:solidFill>
                  </a:tcPr>
                </a:tc>
                <a:tc>
                  <a:txBody>
                    <a:bodyPr/>
                    <a:lstStyle/>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New bookings of $XX in Quarter</a:t>
                      </a:r>
                    </a:p>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Annual Rev Run Rate at $YY</a:t>
                      </a:r>
                    </a:p>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Y/Y Revenue growth rate of Z%</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Describe sales challenges (e.g. competition, long sales cycle, etc.)</a:t>
                      </a:r>
                    </a:p>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List key customer wins &amp; losses</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96600">
                <a:tc>
                  <a:txBody>
                    <a:bodyPr/>
                    <a:lstStyle/>
                    <a:p>
                      <a:pPr lvl="0">
                        <a:spcBef>
                          <a:spcPts val="0"/>
                        </a:spcBef>
                        <a:buNone/>
                      </a:pPr>
                      <a:r>
                        <a:rPr lang="en" sz="1100">
                          <a:latin typeface="Calibri"/>
                          <a:ea typeface="Calibri"/>
                          <a:cs typeface="Calibri"/>
                          <a:sym typeface="Calibri"/>
                        </a:rPr>
                        <a:t>Marketing</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spcBef>
                          <a:spcPts val="0"/>
                        </a:spcBef>
                        <a:buNone/>
                      </a:pPr>
                      <a:endParaRPr sz="1200">
                        <a:latin typeface="Calibri"/>
                        <a:ea typeface="Calibri"/>
                        <a:cs typeface="Calibri"/>
                        <a:sym typeface="Calibri"/>
                      </a:endParaRP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6AA84F"/>
                    </a:solidFill>
                  </a:tcPr>
                </a:tc>
                <a:tc>
                  <a:txBody>
                    <a:bodyPr/>
                    <a:lstStyle/>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List key metrics that drive your sales pipeline (e.g. Customer Acquisition Costs, etc.)</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Key &amp; upcoming programs that will drive future growth / visibility of company</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96600">
                <a:tc>
                  <a:txBody>
                    <a:bodyPr/>
                    <a:lstStyle/>
                    <a:p>
                      <a:pPr lvl="0" rtl="0">
                        <a:spcBef>
                          <a:spcPts val="0"/>
                        </a:spcBef>
                        <a:buNone/>
                      </a:pPr>
                      <a:r>
                        <a:rPr lang="en" sz="1100">
                          <a:solidFill>
                            <a:schemeClr val="dk1"/>
                          </a:solidFill>
                          <a:latin typeface="Calibri"/>
                          <a:ea typeface="Calibri"/>
                          <a:cs typeface="Calibri"/>
                          <a:sym typeface="Calibri"/>
                        </a:rPr>
                        <a:t>Product / R&amp;D</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spcBef>
                          <a:spcPts val="0"/>
                        </a:spcBef>
                        <a:buNone/>
                      </a:pPr>
                      <a:endParaRPr sz="1200">
                        <a:latin typeface="Calibri"/>
                        <a:ea typeface="Calibri"/>
                        <a:cs typeface="Calibri"/>
                        <a:sym typeface="Calibri"/>
                      </a:endParaRP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FFFF00"/>
                    </a:solidFill>
                  </a:tcPr>
                </a:tc>
                <a:tc>
                  <a:txBody>
                    <a:bodyPr/>
                    <a:lstStyle/>
                    <a:p>
                      <a:pPr marL="457200" lvl="0" indent="-292100" rtl="0">
                        <a:spcBef>
                          <a:spcPts val="0"/>
                        </a:spcBef>
                        <a:spcAft>
                          <a:spcPts val="0"/>
                        </a:spcAft>
                        <a:buSzPts val="1000"/>
                        <a:buFont typeface="Calibri"/>
                        <a:buChar char="●"/>
                      </a:pPr>
                      <a:r>
                        <a:rPr lang="en" sz="1000">
                          <a:solidFill>
                            <a:schemeClr val="dk1"/>
                          </a:solidFill>
                          <a:latin typeface="Calibri"/>
                          <a:ea typeface="Calibri"/>
                          <a:cs typeface="Calibri"/>
                          <a:sym typeface="Calibri"/>
                        </a:rPr>
                        <a:t>Describe where the product team is focused</a:t>
                      </a:r>
                    </a:p>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List any major product release  or general milestones</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Describe any challenges such as product performance, customer complaints, scalability, etc.</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19425">
                <a:tc>
                  <a:txBody>
                    <a:bodyPr/>
                    <a:lstStyle/>
                    <a:p>
                      <a:pPr lvl="0">
                        <a:spcBef>
                          <a:spcPts val="0"/>
                        </a:spcBef>
                        <a:buNone/>
                      </a:pPr>
                      <a:r>
                        <a:rPr lang="en" sz="1100">
                          <a:latin typeface="Calibri"/>
                          <a:ea typeface="Calibri"/>
                          <a:cs typeface="Calibri"/>
                          <a:sym typeface="Calibri"/>
                        </a:rPr>
                        <a:t>Fund Raising</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spcBef>
                          <a:spcPts val="0"/>
                        </a:spcBef>
                        <a:buNone/>
                      </a:pPr>
                      <a:endParaRPr sz="1200">
                        <a:latin typeface="Calibri"/>
                        <a:ea typeface="Calibri"/>
                        <a:cs typeface="Calibri"/>
                        <a:sym typeface="Calibri"/>
                      </a:endParaRP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FF0000"/>
                    </a:solidFill>
                  </a:tcPr>
                </a:tc>
                <a:tc>
                  <a:txBody>
                    <a:bodyPr/>
                    <a:lstStyle/>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Based on expected cash out date, describe plans for Series XX financing or other approaches (e.g. bank debt) for raising capital</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List one or two key milestones needed to achieve before getting funds</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619425">
                <a:tc>
                  <a:txBody>
                    <a:bodyPr/>
                    <a:lstStyle/>
                    <a:p>
                      <a:pPr lvl="0">
                        <a:spcBef>
                          <a:spcPts val="0"/>
                        </a:spcBef>
                        <a:buNone/>
                      </a:pPr>
                      <a:r>
                        <a:rPr lang="en" sz="1100">
                          <a:latin typeface="Calibri"/>
                          <a:ea typeface="Calibri"/>
                          <a:cs typeface="Calibri"/>
                          <a:sym typeface="Calibri"/>
                        </a:rPr>
                        <a:t>Team / Hiring </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spcBef>
                          <a:spcPts val="0"/>
                        </a:spcBef>
                        <a:buNone/>
                      </a:pPr>
                      <a:endParaRPr sz="1200">
                        <a:latin typeface="Calibri"/>
                        <a:ea typeface="Calibri"/>
                        <a:cs typeface="Calibri"/>
                        <a:sym typeface="Calibri"/>
                      </a:endParaRP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6AA84F"/>
                    </a:solidFill>
                  </a:tcPr>
                </a:tc>
                <a:tc>
                  <a:txBody>
                    <a:bodyPr/>
                    <a:lstStyle/>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XX FT Employees (up / down xx)</a:t>
                      </a:r>
                    </a:p>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YY Contractors (up / down yy)</a:t>
                      </a:r>
                    </a:p>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ZZ Interns (up / down zz)</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List out key open positions</a:t>
                      </a:r>
                    </a:p>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List any hiring challenges</a:t>
                      </a:r>
                    </a:p>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Name any key new hires</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96600">
                <a:tc>
                  <a:txBody>
                    <a:bodyPr/>
                    <a:lstStyle/>
                    <a:p>
                      <a:pPr lvl="0">
                        <a:spcBef>
                          <a:spcPts val="0"/>
                        </a:spcBef>
                        <a:buNone/>
                      </a:pPr>
                      <a:r>
                        <a:rPr lang="en" sz="1100">
                          <a:latin typeface="Calibri"/>
                          <a:ea typeface="Calibri"/>
                          <a:cs typeface="Calibri"/>
                          <a:sym typeface="Calibri"/>
                        </a:rPr>
                        <a:t>Operations</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spcBef>
                          <a:spcPts val="0"/>
                        </a:spcBef>
                        <a:buNone/>
                      </a:pPr>
                      <a:endParaRPr sz="1200">
                        <a:latin typeface="Calibri"/>
                        <a:ea typeface="Calibri"/>
                        <a:cs typeface="Calibri"/>
                        <a:sym typeface="Calibri"/>
                      </a:endParaRP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FFFF00"/>
                    </a:solidFill>
                  </a:tcPr>
                </a:tc>
                <a:tc>
                  <a:txBody>
                    <a:bodyPr/>
                    <a:lstStyle/>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This section covers general topics such as moving to new offices, legal issues, etc.</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marL="457200" lvl="0" indent="-292100" rtl="0">
                        <a:spcBef>
                          <a:spcPts val="0"/>
                        </a:spcBef>
                        <a:buClr>
                          <a:schemeClr val="dk1"/>
                        </a:buClr>
                        <a:buSzPts val="1000"/>
                        <a:buFont typeface="Calibri"/>
                        <a:buChar char="●"/>
                      </a:pPr>
                      <a:r>
                        <a:rPr lang="en" sz="1000">
                          <a:latin typeface="Calibri"/>
                          <a:ea typeface="Calibri"/>
                          <a:cs typeface="Calibri"/>
                          <a:sym typeface="Calibri"/>
                        </a:rPr>
                        <a:t>Describe how management is handling these issues</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64" name="Shape 64"/>
          <p:cNvSpPr txBox="1"/>
          <p:nvPr/>
        </p:nvSpPr>
        <p:spPr>
          <a:xfrm>
            <a:off x="2235200" y="0"/>
            <a:ext cx="4471500" cy="458100"/>
          </a:xfrm>
          <a:prstGeom prst="rect">
            <a:avLst/>
          </a:prstGeom>
          <a:noFill/>
          <a:ln>
            <a:noFill/>
          </a:ln>
        </p:spPr>
        <p:txBody>
          <a:bodyPr wrap="square" lIns="91425" tIns="91425" rIns="91425" bIns="91425" anchor="t" anchorCtr="0">
            <a:noAutofit/>
          </a:bodyPr>
          <a:lstStyle/>
          <a:p>
            <a:pPr lvl="0">
              <a:spcBef>
                <a:spcPts val="0"/>
              </a:spcBef>
              <a:buNone/>
            </a:pPr>
            <a:r>
              <a:rPr lang="en" sz="1600" b="1"/>
              <a:t>Tech Company Board Dashboard - (Date)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graphicFrame>
        <p:nvGraphicFramePr>
          <p:cNvPr id="69" name="Shape 69"/>
          <p:cNvGraphicFramePr/>
          <p:nvPr/>
        </p:nvGraphicFramePr>
        <p:xfrm>
          <a:off x="154725" y="396850"/>
          <a:ext cx="8743250" cy="4430000"/>
        </p:xfrm>
        <a:graphic>
          <a:graphicData uri="http://schemas.openxmlformats.org/drawingml/2006/table">
            <a:tbl>
              <a:tblPr>
                <a:noFill/>
                <a:tableStyleId>{12617522-4283-4A1F-8698-E28F2D58414F}</a:tableStyleId>
              </a:tblPr>
              <a:tblGrid>
                <a:gridCol w="1253300">
                  <a:extLst>
                    <a:ext uri="{9D8B030D-6E8A-4147-A177-3AD203B41FA5}">
                      <a16:colId xmlns:a16="http://schemas.microsoft.com/office/drawing/2014/main" val="20000"/>
                    </a:ext>
                  </a:extLst>
                </a:gridCol>
                <a:gridCol w="465625">
                  <a:extLst>
                    <a:ext uri="{9D8B030D-6E8A-4147-A177-3AD203B41FA5}">
                      <a16:colId xmlns:a16="http://schemas.microsoft.com/office/drawing/2014/main" val="20001"/>
                    </a:ext>
                  </a:extLst>
                </a:gridCol>
                <a:gridCol w="1807675">
                  <a:extLst>
                    <a:ext uri="{9D8B030D-6E8A-4147-A177-3AD203B41FA5}">
                      <a16:colId xmlns:a16="http://schemas.microsoft.com/office/drawing/2014/main" val="20002"/>
                    </a:ext>
                  </a:extLst>
                </a:gridCol>
                <a:gridCol w="1801375">
                  <a:extLst>
                    <a:ext uri="{9D8B030D-6E8A-4147-A177-3AD203B41FA5}">
                      <a16:colId xmlns:a16="http://schemas.microsoft.com/office/drawing/2014/main" val="20003"/>
                    </a:ext>
                  </a:extLst>
                </a:gridCol>
                <a:gridCol w="1809900">
                  <a:extLst>
                    <a:ext uri="{9D8B030D-6E8A-4147-A177-3AD203B41FA5}">
                      <a16:colId xmlns:a16="http://schemas.microsoft.com/office/drawing/2014/main" val="20004"/>
                    </a:ext>
                  </a:extLst>
                </a:gridCol>
                <a:gridCol w="1605375">
                  <a:extLst>
                    <a:ext uri="{9D8B030D-6E8A-4147-A177-3AD203B41FA5}">
                      <a16:colId xmlns:a16="http://schemas.microsoft.com/office/drawing/2014/main" val="20005"/>
                    </a:ext>
                  </a:extLst>
                </a:gridCol>
              </a:tblGrid>
              <a:tr h="399800">
                <a:tc>
                  <a:txBody>
                    <a:bodyPr/>
                    <a:lstStyle/>
                    <a:p>
                      <a:pPr lvl="0" algn="ctr" rtl="0">
                        <a:spcBef>
                          <a:spcPts val="0"/>
                        </a:spcBef>
                        <a:buNone/>
                      </a:pPr>
                      <a:r>
                        <a:rPr lang="en" b="1">
                          <a:solidFill>
                            <a:srgbClr val="FFFFFF"/>
                          </a:solidFill>
                          <a:latin typeface="Calibri"/>
                          <a:ea typeface="Calibri"/>
                          <a:cs typeface="Calibri"/>
                          <a:sym typeface="Calibri"/>
                        </a:rPr>
                        <a:t>Item</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6FA8DC"/>
                    </a:solidFill>
                  </a:tcPr>
                </a:tc>
                <a:tc>
                  <a:txBody>
                    <a:bodyPr/>
                    <a:lstStyle/>
                    <a:p>
                      <a:pPr lvl="0" algn="ctr" rtl="0">
                        <a:spcBef>
                          <a:spcPts val="0"/>
                        </a:spcBef>
                        <a:buNone/>
                      </a:pPr>
                      <a:endParaRPr b="1">
                        <a:solidFill>
                          <a:srgbClr val="FFFFFF"/>
                        </a:solidFill>
                        <a:latin typeface="Calibri"/>
                        <a:ea typeface="Calibri"/>
                        <a:cs typeface="Calibri"/>
                        <a:sym typeface="Calibri"/>
                      </a:endParaRP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6FA8DC"/>
                    </a:solidFill>
                  </a:tcPr>
                </a:tc>
                <a:tc>
                  <a:txBody>
                    <a:bodyPr/>
                    <a:lstStyle/>
                    <a:p>
                      <a:pPr lvl="0" algn="ctr" rtl="0">
                        <a:spcBef>
                          <a:spcPts val="0"/>
                        </a:spcBef>
                        <a:buNone/>
                      </a:pPr>
                      <a:r>
                        <a:rPr lang="en" b="1">
                          <a:solidFill>
                            <a:srgbClr val="FFFFFF"/>
                          </a:solidFill>
                          <a:latin typeface="Calibri"/>
                          <a:ea typeface="Calibri"/>
                          <a:cs typeface="Calibri"/>
                          <a:sym typeface="Calibri"/>
                        </a:rPr>
                        <a:t>Present Status</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6FA8DC"/>
                    </a:solidFill>
                  </a:tcPr>
                </a:tc>
                <a:tc>
                  <a:txBody>
                    <a:bodyPr/>
                    <a:lstStyle/>
                    <a:p>
                      <a:pPr lvl="0" algn="ctr" rtl="0">
                        <a:spcBef>
                          <a:spcPts val="0"/>
                        </a:spcBef>
                        <a:buNone/>
                      </a:pPr>
                      <a:r>
                        <a:rPr lang="en" b="1">
                          <a:solidFill>
                            <a:srgbClr val="FFFFFF"/>
                          </a:solidFill>
                          <a:latin typeface="Calibri"/>
                          <a:ea typeface="Calibri"/>
                          <a:cs typeface="Calibri"/>
                          <a:sym typeface="Calibri"/>
                        </a:rPr>
                        <a:t>3-6 Month Target</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6FA8DC"/>
                    </a:solidFill>
                  </a:tcPr>
                </a:tc>
                <a:tc>
                  <a:txBody>
                    <a:bodyPr/>
                    <a:lstStyle/>
                    <a:p>
                      <a:pPr lvl="0" algn="ctr" rtl="0">
                        <a:spcBef>
                          <a:spcPts val="0"/>
                        </a:spcBef>
                        <a:buClr>
                          <a:schemeClr val="dk1"/>
                        </a:buClr>
                        <a:buSzPts val="1100"/>
                        <a:buFont typeface="Arial"/>
                        <a:buNone/>
                      </a:pPr>
                      <a:r>
                        <a:rPr lang="en" b="1">
                          <a:solidFill>
                            <a:srgbClr val="FFFFFF"/>
                          </a:solidFill>
                          <a:latin typeface="Calibri"/>
                          <a:ea typeface="Calibri"/>
                          <a:cs typeface="Calibri"/>
                          <a:sym typeface="Calibri"/>
                        </a:rPr>
                        <a:t>12 Month Target</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6FA8DC"/>
                    </a:solidFill>
                  </a:tcPr>
                </a:tc>
                <a:tc>
                  <a:txBody>
                    <a:bodyPr/>
                    <a:lstStyle/>
                    <a:p>
                      <a:pPr lvl="0" algn="ctr" rtl="0">
                        <a:spcBef>
                          <a:spcPts val="0"/>
                        </a:spcBef>
                        <a:buNone/>
                      </a:pPr>
                      <a:r>
                        <a:rPr lang="en" b="1">
                          <a:solidFill>
                            <a:srgbClr val="FFFFFF"/>
                          </a:solidFill>
                          <a:latin typeface="Calibri"/>
                          <a:ea typeface="Calibri"/>
                          <a:cs typeface="Calibri"/>
                          <a:sym typeface="Calibri"/>
                        </a:rPr>
                        <a:t>Comments</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6FA8DC"/>
                    </a:solidFill>
                  </a:tcPr>
                </a:tc>
                <a:extLst>
                  <a:ext uri="{0D108BD9-81ED-4DB2-BD59-A6C34878D82A}">
                    <a16:rowId xmlns:a16="http://schemas.microsoft.com/office/drawing/2014/main" val="10000"/>
                  </a:ext>
                </a:extLst>
              </a:tr>
              <a:tr h="664600">
                <a:tc>
                  <a:txBody>
                    <a:bodyPr/>
                    <a:lstStyle/>
                    <a:p>
                      <a:pPr lvl="0" rtl="0">
                        <a:spcBef>
                          <a:spcPts val="0"/>
                        </a:spcBef>
                        <a:buNone/>
                      </a:pPr>
                      <a:r>
                        <a:rPr lang="en" sz="1200">
                          <a:latin typeface="Calibri"/>
                          <a:ea typeface="Calibri"/>
                          <a:cs typeface="Calibri"/>
                          <a:sym typeface="Calibri"/>
                        </a:rPr>
                        <a:t>Cash</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spcBef>
                          <a:spcPts val="0"/>
                        </a:spcBef>
                        <a:buNone/>
                      </a:pPr>
                      <a:endParaRPr sz="1200">
                        <a:latin typeface="Calibri"/>
                        <a:ea typeface="Calibri"/>
                        <a:cs typeface="Calibri"/>
                        <a:sym typeface="Calibri"/>
                      </a:endParaRP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6AA84F"/>
                    </a:solidFill>
                  </a:tcPr>
                </a:tc>
                <a:tc>
                  <a:txBody>
                    <a:bodyPr/>
                    <a:lstStyle/>
                    <a:p>
                      <a:pPr lvl="0" rtl="0">
                        <a:spcBef>
                          <a:spcPts val="0"/>
                        </a:spcBef>
                        <a:buClr>
                          <a:schemeClr val="dk1"/>
                        </a:buClr>
                        <a:buSzPts val="1100"/>
                        <a:buFont typeface="Arial"/>
                        <a:buNone/>
                      </a:pPr>
                      <a:r>
                        <a:rPr lang="en" sz="1000">
                          <a:solidFill>
                            <a:schemeClr val="dk1"/>
                          </a:solidFill>
                          <a:latin typeface="Calibri"/>
                          <a:ea typeface="Calibri"/>
                          <a:cs typeface="Calibri"/>
                          <a:sym typeface="Calibri"/>
                        </a:rPr>
                        <a:t>Cash on Hand - $XX</a:t>
                      </a:r>
                    </a:p>
                    <a:p>
                      <a:pPr lvl="0" rtl="0">
                        <a:spcBef>
                          <a:spcPts val="0"/>
                        </a:spcBef>
                        <a:buClr>
                          <a:schemeClr val="dk1"/>
                        </a:buClr>
                        <a:buSzPts val="1100"/>
                        <a:buFont typeface="Arial"/>
                        <a:buNone/>
                      </a:pPr>
                      <a:r>
                        <a:rPr lang="en" sz="1000">
                          <a:solidFill>
                            <a:schemeClr val="dk1"/>
                          </a:solidFill>
                          <a:latin typeface="Calibri"/>
                          <a:ea typeface="Calibri"/>
                          <a:cs typeface="Calibri"/>
                          <a:sym typeface="Calibri"/>
                        </a:rPr>
                        <a:t>Monthly Burn - $YY</a:t>
                      </a:r>
                    </a:p>
                    <a:p>
                      <a:pPr lvl="0" rtl="0">
                        <a:spcBef>
                          <a:spcPts val="0"/>
                        </a:spcBef>
                        <a:buNone/>
                      </a:pPr>
                      <a:r>
                        <a:rPr lang="en" sz="1000">
                          <a:solidFill>
                            <a:schemeClr val="dk1"/>
                          </a:solidFill>
                          <a:latin typeface="Calibri"/>
                          <a:ea typeface="Calibri"/>
                          <a:cs typeface="Calibri"/>
                          <a:sym typeface="Calibri"/>
                        </a:rPr>
                        <a:t>Expected Cash Out (Date)</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spcBef>
                          <a:spcPts val="0"/>
                        </a:spcBef>
                        <a:buClr>
                          <a:schemeClr val="dk1"/>
                        </a:buClr>
                        <a:buSzPts val="1100"/>
                        <a:buFont typeface="Arial"/>
                        <a:buNone/>
                      </a:pPr>
                      <a:r>
                        <a:rPr lang="en" sz="1000">
                          <a:solidFill>
                            <a:schemeClr val="dk1"/>
                          </a:solidFill>
                          <a:latin typeface="Calibri"/>
                          <a:ea typeface="Calibri"/>
                          <a:cs typeface="Calibri"/>
                          <a:sym typeface="Calibri"/>
                        </a:rPr>
                        <a:t>Expected Cash on Hand </a:t>
                      </a:r>
                    </a:p>
                    <a:p>
                      <a:pPr lvl="0" rtl="0">
                        <a:spcBef>
                          <a:spcPts val="0"/>
                        </a:spcBef>
                        <a:buNone/>
                      </a:pPr>
                      <a:r>
                        <a:rPr lang="en" sz="1000">
                          <a:solidFill>
                            <a:schemeClr val="dk1"/>
                          </a:solidFill>
                          <a:latin typeface="Calibri"/>
                          <a:ea typeface="Calibri"/>
                          <a:cs typeface="Calibri"/>
                          <a:sym typeface="Calibri"/>
                        </a:rPr>
                        <a:t>Expected Monthly Burn</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spcBef>
                          <a:spcPts val="0"/>
                        </a:spcBef>
                        <a:buNone/>
                      </a:pPr>
                      <a:r>
                        <a:rPr lang="en" sz="1000">
                          <a:solidFill>
                            <a:schemeClr val="dk1"/>
                          </a:solidFill>
                          <a:latin typeface="Calibri"/>
                          <a:ea typeface="Calibri"/>
                          <a:cs typeface="Calibri"/>
                          <a:sym typeface="Calibri"/>
                        </a:rPr>
                        <a:t>Plan for longer term financing of company</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spcBef>
                          <a:spcPts val="0"/>
                        </a:spcBef>
                        <a:buNone/>
                      </a:pPr>
                      <a:r>
                        <a:rPr lang="en" sz="1000">
                          <a:solidFill>
                            <a:schemeClr val="dk1"/>
                          </a:solidFill>
                          <a:latin typeface="Calibri"/>
                          <a:ea typeface="Calibri"/>
                          <a:cs typeface="Calibri"/>
                          <a:sym typeface="Calibri"/>
                        </a:rPr>
                        <a:t>List one time recent/ upcoming income or expense items</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01100">
                <a:tc>
                  <a:txBody>
                    <a:bodyPr/>
                    <a:lstStyle/>
                    <a:p>
                      <a:pPr lvl="0" rtl="0">
                        <a:spcBef>
                          <a:spcPts val="0"/>
                        </a:spcBef>
                        <a:buNone/>
                      </a:pPr>
                      <a:r>
                        <a:rPr lang="en" sz="1200">
                          <a:solidFill>
                            <a:schemeClr val="dk1"/>
                          </a:solidFill>
                          <a:latin typeface="Calibri"/>
                          <a:ea typeface="Calibri"/>
                          <a:cs typeface="Calibri"/>
                          <a:sym typeface="Calibri"/>
                        </a:rPr>
                        <a:t>Product / R&amp;D</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spcBef>
                          <a:spcPts val="0"/>
                        </a:spcBef>
                        <a:buNone/>
                      </a:pPr>
                      <a:endParaRPr sz="1200">
                        <a:latin typeface="Calibri"/>
                        <a:ea typeface="Calibri"/>
                        <a:cs typeface="Calibri"/>
                        <a:sym typeface="Calibri"/>
                      </a:endParaRP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FFFF00"/>
                    </a:solidFill>
                  </a:tcPr>
                </a:tc>
                <a:tc>
                  <a:txBody>
                    <a:bodyPr/>
                    <a:lstStyle/>
                    <a:p>
                      <a:pPr lvl="0" rtl="0">
                        <a:spcBef>
                          <a:spcPts val="0"/>
                        </a:spcBef>
                        <a:buNone/>
                      </a:pPr>
                      <a:r>
                        <a:rPr lang="en" sz="1000">
                          <a:solidFill>
                            <a:schemeClr val="dk1"/>
                          </a:solidFill>
                          <a:latin typeface="Calibri"/>
                          <a:ea typeface="Calibri"/>
                          <a:cs typeface="Calibri"/>
                          <a:sym typeface="Calibri"/>
                        </a:rPr>
                        <a:t>Describe where the product team is focused</a:t>
                      </a:r>
                    </a:p>
                    <a:p>
                      <a:pPr lvl="0" rtl="0">
                        <a:spcBef>
                          <a:spcPts val="0"/>
                        </a:spcBef>
                        <a:buNone/>
                      </a:pPr>
                      <a:endParaRPr sz="1000">
                        <a:latin typeface="Calibri"/>
                        <a:ea typeface="Calibri"/>
                        <a:cs typeface="Calibri"/>
                        <a:sym typeface="Calibri"/>
                      </a:endParaRP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spcBef>
                          <a:spcPts val="0"/>
                        </a:spcBef>
                        <a:buClr>
                          <a:schemeClr val="dk1"/>
                        </a:buClr>
                        <a:buSzPts val="1100"/>
                        <a:buFont typeface="Arial"/>
                        <a:buNone/>
                      </a:pPr>
                      <a:r>
                        <a:rPr lang="en" sz="1000">
                          <a:solidFill>
                            <a:schemeClr val="dk1"/>
                          </a:solidFill>
                          <a:latin typeface="Calibri"/>
                          <a:ea typeface="Calibri"/>
                          <a:cs typeface="Calibri"/>
                          <a:sym typeface="Calibri"/>
                        </a:rPr>
                        <a:t>List any major near term product release milestones</a:t>
                      </a:r>
                    </a:p>
                    <a:p>
                      <a:pPr lvl="0" rtl="0">
                        <a:spcBef>
                          <a:spcPts val="0"/>
                        </a:spcBef>
                        <a:buNone/>
                      </a:pPr>
                      <a:endParaRPr sz="1200">
                        <a:latin typeface="Calibri"/>
                        <a:ea typeface="Calibri"/>
                        <a:cs typeface="Calibri"/>
                        <a:sym typeface="Calibri"/>
                      </a:endParaRP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a:spcBef>
                          <a:spcPts val="0"/>
                        </a:spcBef>
                        <a:buClr>
                          <a:schemeClr val="dk1"/>
                        </a:buClr>
                        <a:buSzPts val="1100"/>
                        <a:buFont typeface="Arial"/>
                        <a:buNone/>
                      </a:pPr>
                      <a:r>
                        <a:rPr lang="en" sz="1000">
                          <a:solidFill>
                            <a:schemeClr val="dk1"/>
                          </a:solidFill>
                          <a:latin typeface="Calibri"/>
                          <a:ea typeface="Calibri"/>
                          <a:cs typeface="Calibri"/>
                          <a:sym typeface="Calibri"/>
                        </a:rPr>
                        <a:t>List longer term product plans</a:t>
                      </a:r>
                    </a:p>
                    <a:p>
                      <a:pPr lvl="0" rtl="0">
                        <a:spcBef>
                          <a:spcPts val="0"/>
                        </a:spcBef>
                        <a:buClr>
                          <a:schemeClr val="dk1"/>
                        </a:buClr>
                        <a:buSzPts val="1100"/>
                        <a:buFont typeface="Arial"/>
                        <a:buNone/>
                      </a:pPr>
                      <a:r>
                        <a:rPr lang="en" sz="1000">
                          <a:solidFill>
                            <a:schemeClr val="dk1"/>
                          </a:solidFill>
                          <a:latin typeface="Calibri"/>
                          <a:ea typeface="Calibri"/>
                          <a:cs typeface="Calibri"/>
                          <a:sym typeface="Calibri"/>
                        </a:rPr>
                        <a:t>Strategic decisions to be made</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spcBef>
                          <a:spcPts val="0"/>
                        </a:spcBef>
                        <a:buNone/>
                      </a:pPr>
                      <a:r>
                        <a:rPr lang="en" sz="1000">
                          <a:solidFill>
                            <a:schemeClr val="dk1"/>
                          </a:solidFill>
                          <a:latin typeface="Calibri"/>
                          <a:ea typeface="Calibri"/>
                          <a:cs typeface="Calibri"/>
                          <a:sym typeface="Calibri"/>
                        </a:rPr>
                        <a:t>Describe any challenges such as product performance, customer complaints, scalability, etc.</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01100">
                <a:tc>
                  <a:txBody>
                    <a:bodyPr/>
                    <a:lstStyle/>
                    <a:p>
                      <a:pPr lvl="0" rtl="0">
                        <a:spcBef>
                          <a:spcPts val="0"/>
                        </a:spcBef>
                        <a:buNone/>
                      </a:pPr>
                      <a:r>
                        <a:rPr lang="en" sz="1200">
                          <a:latin typeface="Calibri"/>
                          <a:ea typeface="Calibri"/>
                          <a:cs typeface="Calibri"/>
                          <a:sym typeface="Calibri"/>
                        </a:rPr>
                        <a:t>Sales / Revenue</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spcBef>
                          <a:spcPts val="0"/>
                        </a:spcBef>
                        <a:buNone/>
                      </a:pPr>
                      <a:endParaRPr sz="1200">
                        <a:latin typeface="Calibri"/>
                        <a:ea typeface="Calibri"/>
                        <a:cs typeface="Calibri"/>
                        <a:sym typeface="Calibri"/>
                      </a:endParaRP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FFFF00"/>
                    </a:solidFill>
                  </a:tcPr>
                </a:tc>
                <a:tc>
                  <a:txBody>
                    <a:bodyPr/>
                    <a:lstStyle/>
                    <a:p>
                      <a:pPr lvl="0" rtl="0">
                        <a:spcBef>
                          <a:spcPts val="0"/>
                        </a:spcBef>
                        <a:buNone/>
                      </a:pPr>
                      <a:r>
                        <a:rPr lang="en" sz="1000">
                          <a:solidFill>
                            <a:schemeClr val="dk1"/>
                          </a:solidFill>
                          <a:latin typeface="Calibri"/>
                          <a:ea typeface="Calibri"/>
                          <a:cs typeface="Calibri"/>
                          <a:sym typeface="Calibri"/>
                        </a:rPr>
                        <a:t>New bookings of $XX</a:t>
                      </a:r>
                    </a:p>
                    <a:p>
                      <a:pPr lvl="0" rtl="0">
                        <a:spcBef>
                          <a:spcPts val="0"/>
                        </a:spcBef>
                        <a:buNone/>
                      </a:pPr>
                      <a:r>
                        <a:rPr lang="en" sz="1000">
                          <a:solidFill>
                            <a:schemeClr val="dk1"/>
                          </a:solidFill>
                          <a:latin typeface="Calibri"/>
                          <a:ea typeface="Calibri"/>
                          <a:cs typeface="Calibri"/>
                          <a:sym typeface="Calibri"/>
                        </a:rPr>
                        <a:t>Annual Rev Run Rate at $YY</a:t>
                      </a:r>
                    </a:p>
                    <a:p>
                      <a:pPr lvl="0" rtl="0">
                        <a:spcBef>
                          <a:spcPts val="0"/>
                        </a:spcBef>
                        <a:buNone/>
                      </a:pPr>
                      <a:r>
                        <a:rPr lang="en" sz="1000">
                          <a:solidFill>
                            <a:schemeClr val="dk1"/>
                          </a:solidFill>
                          <a:latin typeface="Calibri"/>
                          <a:ea typeface="Calibri"/>
                          <a:cs typeface="Calibri"/>
                          <a:sym typeface="Calibri"/>
                        </a:rPr>
                        <a:t>Y/Y Revenue growth of Z%</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spcBef>
                          <a:spcPts val="0"/>
                        </a:spcBef>
                        <a:buNone/>
                      </a:pPr>
                      <a:r>
                        <a:rPr lang="en" sz="1000">
                          <a:solidFill>
                            <a:schemeClr val="dk1"/>
                          </a:solidFill>
                          <a:latin typeface="Calibri"/>
                          <a:ea typeface="Calibri"/>
                          <a:cs typeface="Calibri"/>
                          <a:sym typeface="Calibri"/>
                        </a:rPr>
                        <a:t>List next two quarters budgeted sales plan and compare to sales forecast</a:t>
                      </a:r>
                    </a:p>
                    <a:p>
                      <a:pPr lvl="0" rtl="0">
                        <a:spcBef>
                          <a:spcPts val="0"/>
                        </a:spcBef>
                        <a:buNone/>
                      </a:pPr>
                      <a:endParaRPr sz="1000">
                        <a:solidFill>
                          <a:schemeClr val="dk1"/>
                        </a:solidFill>
                        <a:latin typeface="Calibri"/>
                        <a:ea typeface="Calibri"/>
                        <a:cs typeface="Calibri"/>
                        <a:sym typeface="Calibri"/>
                      </a:endParaRP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spcBef>
                          <a:spcPts val="0"/>
                        </a:spcBef>
                        <a:buNone/>
                      </a:pPr>
                      <a:r>
                        <a:rPr lang="en" sz="1000">
                          <a:solidFill>
                            <a:schemeClr val="dk1"/>
                          </a:solidFill>
                          <a:latin typeface="Calibri"/>
                          <a:ea typeface="Calibri"/>
                          <a:cs typeface="Calibri"/>
                          <a:sym typeface="Calibri"/>
                        </a:rPr>
                        <a:t>Target Annual Revenue Runrate and Growth Rate in one year</a:t>
                      </a:r>
                    </a:p>
                    <a:p>
                      <a:pPr lvl="0" rtl="0">
                        <a:spcBef>
                          <a:spcPts val="0"/>
                        </a:spcBef>
                        <a:buNone/>
                      </a:pPr>
                      <a:endParaRPr sz="1000">
                        <a:solidFill>
                          <a:schemeClr val="dk1"/>
                        </a:solidFill>
                        <a:latin typeface="Calibri"/>
                        <a:ea typeface="Calibri"/>
                        <a:cs typeface="Calibri"/>
                        <a:sym typeface="Calibri"/>
                      </a:endParaRP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spcBef>
                          <a:spcPts val="0"/>
                        </a:spcBef>
                        <a:buNone/>
                      </a:pPr>
                      <a:r>
                        <a:rPr lang="en" sz="1000">
                          <a:solidFill>
                            <a:schemeClr val="dk1"/>
                          </a:solidFill>
                          <a:latin typeface="Calibri"/>
                          <a:ea typeface="Calibri"/>
                          <a:cs typeface="Calibri"/>
                          <a:sym typeface="Calibri"/>
                        </a:rPr>
                        <a:t>Describe sales challenges (e.g. competition, long sales cycle, etc.)</a:t>
                      </a:r>
                    </a:p>
                    <a:p>
                      <a:pPr lvl="0" rtl="0">
                        <a:spcBef>
                          <a:spcPts val="0"/>
                        </a:spcBef>
                        <a:buNone/>
                      </a:pPr>
                      <a:r>
                        <a:rPr lang="en" sz="1000">
                          <a:solidFill>
                            <a:schemeClr val="dk1"/>
                          </a:solidFill>
                          <a:latin typeface="Calibri"/>
                          <a:ea typeface="Calibri"/>
                          <a:cs typeface="Calibri"/>
                          <a:sym typeface="Calibri"/>
                        </a:rPr>
                        <a:t>List key customer wins</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01100">
                <a:tc>
                  <a:txBody>
                    <a:bodyPr/>
                    <a:lstStyle/>
                    <a:p>
                      <a:pPr lvl="0" rtl="0">
                        <a:spcBef>
                          <a:spcPts val="0"/>
                        </a:spcBef>
                        <a:buNone/>
                      </a:pPr>
                      <a:r>
                        <a:rPr lang="en" sz="1200">
                          <a:latin typeface="Calibri"/>
                          <a:ea typeface="Calibri"/>
                          <a:cs typeface="Calibri"/>
                          <a:sym typeface="Calibri"/>
                        </a:rPr>
                        <a:t>Marketing</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spcBef>
                          <a:spcPts val="0"/>
                        </a:spcBef>
                        <a:buNone/>
                      </a:pPr>
                      <a:endParaRPr sz="1200">
                        <a:latin typeface="Calibri"/>
                        <a:ea typeface="Calibri"/>
                        <a:cs typeface="Calibri"/>
                        <a:sym typeface="Calibri"/>
                      </a:endParaRP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FF0000"/>
                    </a:solidFill>
                  </a:tcPr>
                </a:tc>
                <a:tc>
                  <a:txBody>
                    <a:bodyPr/>
                    <a:lstStyle/>
                    <a:p>
                      <a:pPr lvl="0" rtl="0">
                        <a:spcBef>
                          <a:spcPts val="0"/>
                        </a:spcBef>
                        <a:buNone/>
                      </a:pPr>
                      <a:r>
                        <a:rPr lang="en" sz="1000">
                          <a:solidFill>
                            <a:schemeClr val="dk1"/>
                          </a:solidFill>
                          <a:latin typeface="Calibri"/>
                          <a:ea typeface="Calibri"/>
                          <a:cs typeface="Calibri"/>
                          <a:sym typeface="Calibri"/>
                        </a:rPr>
                        <a:t>List key metrics that drive your sales pipeline (e.g. Customer Acquisition Costs)</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spcBef>
                          <a:spcPts val="0"/>
                        </a:spcBef>
                        <a:buNone/>
                      </a:pPr>
                      <a:r>
                        <a:rPr lang="en" sz="1000">
                          <a:latin typeface="Calibri"/>
                          <a:ea typeface="Calibri"/>
                          <a:cs typeface="Calibri"/>
                          <a:sym typeface="Calibri"/>
                        </a:rPr>
                        <a:t>List programs that will be active over the next two quarters</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spcBef>
                          <a:spcPts val="0"/>
                        </a:spcBef>
                        <a:buNone/>
                      </a:pPr>
                      <a:r>
                        <a:rPr lang="en" sz="1000">
                          <a:solidFill>
                            <a:schemeClr val="dk1"/>
                          </a:solidFill>
                          <a:latin typeface="Calibri"/>
                          <a:ea typeface="Calibri"/>
                          <a:cs typeface="Calibri"/>
                          <a:sym typeface="Calibri"/>
                        </a:rPr>
                        <a:t>Describe what you are doing to improve key marketing metrics</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spcBef>
                          <a:spcPts val="0"/>
                        </a:spcBef>
                        <a:buNone/>
                      </a:pPr>
                      <a:r>
                        <a:rPr lang="en" sz="1000">
                          <a:solidFill>
                            <a:schemeClr val="dk1"/>
                          </a:solidFill>
                          <a:latin typeface="Calibri"/>
                          <a:ea typeface="Calibri"/>
                          <a:cs typeface="Calibri"/>
                          <a:sym typeface="Calibri"/>
                        </a:rPr>
                        <a:t>List upcoming programs that will drive future growth / visibility of company</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988250">
                <a:tc>
                  <a:txBody>
                    <a:bodyPr/>
                    <a:lstStyle/>
                    <a:p>
                      <a:pPr lvl="0" rtl="0">
                        <a:spcBef>
                          <a:spcPts val="0"/>
                        </a:spcBef>
                        <a:buNone/>
                      </a:pPr>
                      <a:r>
                        <a:rPr lang="en" sz="1200">
                          <a:latin typeface="Calibri"/>
                          <a:ea typeface="Calibri"/>
                          <a:cs typeface="Calibri"/>
                          <a:sym typeface="Calibri"/>
                        </a:rPr>
                        <a:t>Team / Hiring </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spcBef>
                          <a:spcPts val="0"/>
                        </a:spcBef>
                        <a:buNone/>
                      </a:pPr>
                      <a:endParaRPr sz="1200">
                        <a:latin typeface="Calibri"/>
                        <a:ea typeface="Calibri"/>
                        <a:cs typeface="Calibri"/>
                        <a:sym typeface="Calibri"/>
                      </a:endParaRP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6AA84F"/>
                    </a:solidFill>
                  </a:tcPr>
                </a:tc>
                <a:tc>
                  <a:txBody>
                    <a:bodyPr/>
                    <a:lstStyle/>
                    <a:p>
                      <a:pPr lvl="0" rtl="0">
                        <a:spcBef>
                          <a:spcPts val="0"/>
                        </a:spcBef>
                        <a:buNone/>
                      </a:pPr>
                      <a:r>
                        <a:rPr lang="en" sz="1000">
                          <a:solidFill>
                            <a:schemeClr val="dk1"/>
                          </a:solidFill>
                          <a:latin typeface="Calibri"/>
                          <a:ea typeface="Calibri"/>
                          <a:cs typeface="Calibri"/>
                          <a:sym typeface="Calibri"/>
                        </a:rPr>
                        <a:t>XX FT Employees (+/- xx)</a:t>
                      </a:r>
                    </a:p>
                    <a:p>
                      <a:pPr lvl="0" rtl="0">
                        <a:spcBef>
                          <a:spcPts val="0"/>
                        </a:spcBef>
                        <a:buNone/>
                      </a:pPr>
                      <a:r>
                        <a:rPr lang="en" sz="1000">
                          <a:solidFill>
                            <a:schemeClr val="dk1"/>
                          </a:solidFill>
                          <a:latin typeface="Calibri"/>
                          <a:ea typeface="Calibri"/>
                          <a:cs typeface="Calibri"/>
                          <a:sym typeface="Calibri"/>
                        </a:rPr>
                        <a:t>YY Contractors (+/- yy)</a:t>
                      </a:r>
                    </a:p>
                    <a:p>
                      <a:pPr lvl="0">
                        <a:spcBef>
                          <a:spcPts val="0"/>
                        </a:spcBef>
                        <a:buNone/>
                      </a:pPr>
                      <a:r>
                        <a:rPr lang="en" sz="1000">
                          <a:solidFill>
                            <a:schemeClr val="dk1"/>
                          </a:solidFill>
                          <a:latin typeface="Calibri"/>
                          <a:ea typeface="Calibri"/>
                          <a:cs typeface="Calibri"/>
                          <a:sym typeface="Calibri"/>
                        </a:rPr>
                        <a:t>ZZ Interns (+/- zz)</a:t>
                      </a:r>
                    </a:p>
                    <a:p>
                      <a:pPr lvl="0" rtl="0">
                        <a:spcBef>
                          <a:spcPts val="0"/>
                        </a:spcBef>
                        <a:buNone/>
                      </a:pPr>
                      <a:r>
                        <a:rPr lang="en" sz="1000">
                          <a:solidFill>
                            <a:schemeClr val="dk1"/>
                          </a:solidFill>
                          <a:latin typeface="Calibri"/>
                          <a:ea typeface="Calibri"/>
                          <a:cs typeface="Calibri"/>
                          <a:sym typeface="Calibri"/>
                        </a:rPr>
                        <a:t>AA New Hires</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spcBef>
                          <a:spcPts val="0"/>
                        </a:spcBef>
                        <a:buNone/>
                      </a:pPr>
                      <a:r>
                        <a:rPr lang="en" sz="1000">
                          <a:solidFill>
                            <a:schemeClr val="dk1"/>
                          </a:solidFill>
                          <a:latin typeface="Calibri"/>
                          <a:ea typeface="Calibri"/>
                          <a:cs typeface="Calibri"/>
                          <a:sym typeface="Calibri"/>
                        </a:rPr>
                        <a:t>What are the planned hires over next two quarters</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spcBef>
                          <a:spcPts val="0"/>
                        </a:spcBef>
                        <a:buNone/>
                      </a:pPr>
                      <a:r>
                        <a:rPr lang="en" sz="1000">
                          <a:solidFill>
                            <a:schemeClr val="dk1"/>
                          </a:solidFill>
                          <a:latin typeface="Calibri"/>
                          <a:ea typeface="Calibri"/>
                          <a:cs typeface="Calibri"/>
                          <a:sym typeface="Calibri"/>
                        </a:rPr>
                        <a:t>Total headcount of the company one year from now</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spcBef>
                          <a:spcPts val="0"/>
                        </a:spcBef>
                        <a:buNone/>
                      </a:pPr>
                      <a:r>
                        <a:rPr lang="en" sz="1000">
                          <a:solidFill>
                            <a:schemeClr val="dk1"/>
                          </a:solidFill>
                          <a:latin typeface="Calibri"/>
                          <a:ea typeface="Calibri"/>
                          <a:cs typeface="Calibri"/>
                          <a:sym typeface="Calibri"/>
                        </a:rPr>
                        <a:t>List out key open positions</a:t>
                      </a:r>
                    </a:p>
                    <a:p>
                      <a:pPr lvl="0" rtl="0">
                        <a:spcBef>
                          <a:spcPts val="0"/>
                        </a:spcBef>
                        <a:buNone/>
                      </a:pPr>
                      <a:r>
                        <a:rPr lang="en" sz="1000">
                          <a:solidFill>
                            <a:schemeClr val="dk1"/>
                          </a:solidFill>
                          <a:latin typeface="Calibri"/>
                          <a:ea typeface="Calibri"/>
                          <a:cs typeface="Calibri"/>
                          <a:sym typeface="Calibri"/>
                        </a:rPr>
                        <a:t>List any hiring challenges</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70" name="Shape 70"/>
          <p:cNvSpPr txBox="1"/>
          <p:nvPr/>
        </p:nvSpPr>
        <p:spPr>
          <a:xfrm>
            <a:off x="2159950" y="0"/>
            <a:ext cx="4521300" cy="458100"/>
          </a:xfrm>
          <a:prstGeom prst="rect">
            <a:avLst/>
          </a:prstGeom>
          <a:noFill/>
          <a:ln>
            <a:noFill/>
          </a:ln>
        </p:spPr>
        <p:txBody>
          <a:bodyPr wrap="square" lIns="91425" tIns="91425" rIns="91425" bIns="91425" anchor="t" anchorCtr="0">
            <a:noAutofit/>
          </a:bodyPr>
          <a:lstStyle/>
          <a:p>
            <a:pPr lvl="0" rtl="0">
              <a:spcBef>
                <a:spcPts val="0"/>
              </a:spcBef>
              <a:buNone/>
            </a:pPr>
            <a:r>
              <a:rPr lang="en" sz="1600" b="1">
                <a:solidFill>
                  <a:schemeClr val="dk1"/>
                </a:solidFill>
              </a:rPr>
              <a:t>Tech Company </a:t>
            </a:r>
            <a:r>
              <a:rPr lang="en" sz="1600" b="1"/>
              <a:t>Board Dashboard - (Date)</a:t>
            </a:r>
          </a:p>
        </p:txBody>
      </p:sp>
      <p:cxnSp>
        <p:nvCxnSpPr>
          <p:cNvPr id="71" name="Shape 71"/>
          <p:cNvCxnSpPr/>
          <p:nvPr/>
        </p:nvCxnSpPr>
        <p:spPr>
          <a:xfrm rot="10800000">
            <a:off x="1636100" y="961225"/>
            <a:ext cx="600" cy="368700"/>
          </a:xfrm>
          <a:prstGeom prst="straightConnector1">
            <a:avLst/>
          </a:prstGeom>
          <a:noFill/>
          <a:ln w="19050" cap="flat" cmpd="sng">
            <a:solidFill>
              <a:srgbClr val="000000"/>
            </a:solidFill>
            <a:prstDash val="solid"/>
            <a:round/>
            <a:headEnd type="none" w="lg" len="lg"/>
            <a:tailEnd type="triangle" w="lg" len="lg"/>
          </a:ln>
        </p:spPr>
      </p:cxnSp>
      <p:cxnSp>
        <p:nvCxnSpPr>
          <p:cNvPr id="72" name="Shape 72"/>
          <p:cNvCxnSpPr/>
          <p:nvPr/>
        </p:nvCxnSpPr>
        <p:spPr>
          <a:xfrm>
            <a:off x="1631050" y="2491975"/>
            <a:ext cx="600" cy="368700"/>
          </a:xfrm>
          <a:prstGeom prst="straightConnector1">
            <a:avLst/>
          </a:prstGeom>
          <a:noFill/>
          <a:ln w="19050" cap="flat" cmpd="sng">
            <a:solidFill>
              <a:srgbClr val="000000"/>
            </a:solidFill>
            <a:prstDash val="solid"/>
            <a:round/>
            <a:headEnd type="none" w="lg" len="lg"/>
            <a:tailEnd type="triangle" w="lg" len="lg"/>
          </a:ln>
        </p:spPr>
      </p:cxnSp>
      <p:cxnSp>
        <p:nvCxnSpPr>
          <p:cNvPr id="73" name="Shape 73"/>
          <p:cNvCxnSpPr/>
          <p:nvPr/>
        </p:nvCxnSpPr>
        <p:spPr>
          <a:xfrm rot="10800000">
            <a:off x="1631050" y="4168525"/>
            <a:ext cx="600" cy="368700"/>
          </a:xfrm>
          <a:prstGeom prst="straightConnector1">
            <a:avLst/>
          </a:prstGeom>
          <a:noFill/>
          <a:ln w="19050" cap="flat" cmpd="sng">
            <a:solidFill>
              <a:srgbClr val="000000"/>
            </a:solidFill>
            <a:prstDash val="solid"/>
            <a:round/>
            <a:headEnd type="none" w="lg" len="lg"/>
            <a:tailEnd type="triangle" w="lg" len="lg"/>
          </a:ln>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graphicFrame>
        <p:nvGraphicFramePr>
          <p:cNvPr id="78" name="Shape 78"/>
          <p:cNvGraphicFramePr/>
          <p:nvPr/>
        </p:nvGraphicFramePr>
        <p:xfrm>
          <a:off x="410375" y="464550"/>
          <a:ext cx="8464050" cy="4086770"/>
        </p:xfrm>
        <a:graphic>
          <a:graphicData uri="http://schemas.openxmlformats.org/drawingml/2006/table">
            <a:tbl>
              <a:tblPr>
                <a:noFill/>
                <a:tableStyleId>{12617522-4283-4A1F-8698-E28F2D58414F}</a:tableStyleId>
              </a:tblPr>
              <a:tblGrid>
                <a:gridCol w="1168425">
                  <a:extLst>
                    <a:ext uri="{9D8B030D-6E8A-4147-A177-3AD203B41FA5}">
                      <a16:colId xmlns:a16="http://schemas.microsoft.com/office/drawing/2014/main" val="20000"/>
                    </a:ext>
                  </a:extLst>
                </a:gridCol>
                <a:gridCol w="3245675">
                  <a:extLst>
                    <a:ext uri="{9D8B030D-6E8A-4147-A177-3AD203B41FA5}">
                      <a16:colId xmlns:a16="http://schemas.microsoft.com/office/drawing/2014/main" val="20001"/>
                    </a:ext>
                  </a:extLst>
                </a:gridCol>
                <a:gridCol w="3358675">
                  <a:extLst>
                    <a:ext uri="{9D8B030D-6E8A-4147-A177-3AD203B41FA5}">
                      <a16:colId xmlns:a16="http://schemas.microsoft.com/office/drawing/2014/main" val="20002"/>
                    </a:ext>
                  </a:extLst>
                </a:gridCol>
                <a:gridCol w="691275">
                  <a:extLst>
                    <a:ext uri="{9D8B030D-6E8A-4147-A177-3AD203B41FA5}">
                      <a16:colId xmlns:a16="http://schemas.microsoft.com/office/drawing/2014/main" val="20003"/>
                    </a:ext>
                  </a:extLst>
                </a:gridCol>
              </a:tblGrid>
              <a:tr h="314700">
                <a:tc>
                  <a:txBody>
                    <a:bodyPr/>
                    <a:lstStyle/>
                    <a:p>
                      <a:pPr lvl="0" algn="ctr" rtl="0">
                        <a:spcBef>
                          <a:spcPts val="0"/>
                        </a:spcBef>
                        <a:buNone/>
                      </a:pPr>
                      <a:r>
                        <a:rPr lang="en" sz="1300" b="1">
                          <a:solidFill>
                            <a:srgbClr val="FFFFFF"/>
                          </a:solidFill>
                          <a:latin typeface="Calibri"/>
                          <a:ea typeface="Calibri"/>
                          <a:cs typeface="Calibri"/>
                          <a:sym typeface="Calibri"/>
                        </a:rPr>
                        <a:t>Item</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6FA8DC"/>
                    </a:solidFill>
                  </a:tcPr>
                </a:tc>
                <a:tc>
                  <a:txBody>
                    <a:bodyPr/>
                    <a:lstStyle/>
                    <a:p>
                      <a:pPr lvl="0" algn="ctr" rtl="0">
                        <a:spcBef>
                          <a:spcPts val="0"/>
                        </a:spcBef>
                        <a:buNone/>
                      </a:pPr>
                      <a:r>
                        <a:rPr lang="en" sz="1300" b="1">
                          <a:solidFill>
                            <a:srgbClr val="FFFFFF"/>
                          </a:solidFill>
                          <a:latin typeface="Calibri"/>
                          <a:ea typeface="Calibri"/>
                          <a:cs typeface="Calibri"/>
                          <a:sym typeface="Calibri"/>
                        </a:rPr>
                        <a:t>Status</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6FA8DC"/>
                    </a:solidFill>
                  </a:tcPr>
                </a:tc>
                <a:tc>
                  <a:txBody>
                    <a:bodyPr/>
                    <a:lstStyle/>
                    <a:p>
                      <a:pPr lvl="0" algn="ctr" rtl="0">
                        <a:spcBef>
                          <a:spcPts val="0"/>
                        </a:spcBef>
                        <a:buNone/>
                      </a:pPr>
                      <a:r>
                        <a:rPr lang="en" sz="1300" b="1">
                          <a:solidFill>
                            <a:srgbClr val="FFFFFF"/>
                          </a:solidFill>
                          <a:latin typeface="Calibri"/>
                          <a:ea typeface="Calibri"/>
                          <a:cs typeface="Calibri"/>
                          <a:sym typeface="Calibri"/>
                        </a:rPr>
                        <a:t>Comments</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6FA8DC"/>
                    </a:solidFill>
                  </a:tcPr>
                </a:tc>
                <a:tc>
                  <a:txBody>
                    <a:bodyPr/>
                    <a:lstStyle/>
                    <a:p>
                      <a:pPr lvl="0" algn="ctr" rtl="0">
                        <a:spcBef>
                          <a:spcPts val="0"/>
                        </a:spcBef>
                        <a:buNone/>
                      </a:pPr>
                      <a:r>
                        <a:rPr lang="en" sz="1300" b="1">
                          <a:solidFill>
                            <a:srgbClr val="FFFFFF"/>
                          </a:solidFill>
                          <a:latin typeface="Calibri"/>
                          <a:ea typeface="Calibri"/>
                          <a:cs typeface="Calibri"/>
                          <a:sym typeface="Calibri"/>
                        </a:rPr>
                        <a:t>Rating</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6FA8DC"/>
                    </a:solidFill>
                  </a:tcPr>
                </a:tc>
                <a:extLst>
                  <a:ext uri="{0D108BD9-81ED-4DB2-BD59-A6C34878D82A}">
                    <a16:rowId xmlns:a16="http://schemas.microsoft.com/office/drawing/2014/main" val="10000"/>
                  </a:ext>
                </a:extLst>
              </a:tr>
              <a:tr h="588925">
                <a:tc>
                  <a:txBody>
                    <a:bodyPr/>
                    <a:lstStyle/>
                    <a:p>
                      <a:pPr lvl="0" rtl="0">
                        <a:spcBef>
                          <a:spcPts val="0"/>
                        </a:spcBef>
                        <a:buNone/>
                      </a:pPr>
                      <a:r>
                        <a:rPr lang="en" sz="1100">
                          <a:latin typeface="Calibri"/>
                          <a:ea typeface="Calibri"/>
                          <a:cs typeface="Calibri"/>
                          <a:sym typeface="Calibri"/>
                        </a:rPr>
                        <a:t>Cash</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marL="457200" lvl="0" indent="-292100" rtl="0">
                        <a:spcBef>
                          <a:spcPts val="0"/>
                        </a:spcBef>
                        <a:spcAft>
                          <a:spcPts val="0"/>
                        </a:spcAft>
                        <a:buSzPts val="1000"/>
                        <a:buFont typeface="Calibri"/>
                        <a:buChar char="●"/>
                      </a:pPr>
                      <a:r>
                        <a:rPr lang="en" sz="1000">
                          <a:latin typeface="Calibri"/>
                          <a:ea typeface="Calibri"/>
                          <a:cs typeface="Calibri"/>
                          <a:sym typeface="Calibri"/>
                        </a:rPr>
                        <a:t>Cash on Hand - $XX</a:t>
                      </a:r>
                    </a:p>
                    <a:p>
                      <a:pPr marL="457200" lvl="0" indent="-292100" rtl="0">
                        <a:spcBef>
                          <a:spcPts val="0"/>
                        </a:spcBef>
                        <a:spcAft>
                          <a:spcPts val="0"/>
                        </a:spcAft>
                        <a:buSzPts val="1000"/>
                        <a:buFont typeface="Calibri"/>
                        <a:buChar char="●"/>
                      </a:pPr>
                      <a:r>
                        <a:rPr lang="en" sz="1000">
                          <a:latin typeface="Calibri"/>
                          <a:ea typeface="Calibri"/>
                          <a:cs typeface="Calibri"/>
                          <a:sym typeface="Calibri"/>
                        </a:rPr>
                        <a:t>Monthly Burn - $YY</a:t>
                      </a:r>
                    </a:p>
                    <a:p>
                      <a:pPr marL="457200" lvl="0" indent="-292100" rtl="0">
                        <a:spcBef>
                          <a:spcPts val="0"/>
                        </a:spcBef>
                        <a:buSzPts val="1000"/>
                        <a:buFont typeface="Calibri"/>
                        <a:buChar char="●"/>
                      </a:pPr>
                      <a:r>
                        <a:rPr lang="en" sz="1000">
                          <a:latin typeface="Calibri"/>
                          <a:ea typeface="Calibri"/>
                          <a:cs typeface="Calibri"/>
                          <a:sym typeface="Calibri"/>
                        </a:rPr>
                        <a:t>Expected Cash Out (Date)</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List one time recent/ upcoming income or expense items</a:t>
                      </a:r>
                    </a:p>
                    <a:p>
                      <a:pPr lvl="0" rtl="0">
                        <a:spcBef>
                          <a:spcPts val="0"/>
                        </a:spcBef>
                        <a:buNone/>
                      </a:pPr>
                      <a:endParaRPr sz="1000">
                        <a:solidFill>
                          <a:schemeClr val="dk1"/>
                        </a:solidFill>
                        <a:latin typeface="Calibri"/>
                        <a:ea typeface="Calibri"/>
                        <a:cs typeface="Calibri"/>
                        <a:sym typeface="Calibri"/>
                      </a:endParaRP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spcBef>
                          <a:spcPts val="0"/>
                        </a:spcBef>
                        <a:buNone/>
                      </a:pPr>
                      <a:endParaRPr sz="1200">
                        <a:solidFill>
                          <a:schemeClr val="dk1"/>
                        </a:solidFill>
                        <a:latin typeface="Calibri"/>
                        <a:ea typeface="Calibri"/>
                        <a:cs typeface="Calibri"/>
                        <a:sym typeface="Calibri"/>
                      </a:endParaRP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6AA84F"/>
                    </a:solidFill>
                  </a:tcPr>
                </a:tc>
                <a:extLst>
                  <a:ext uri="{0D108BD9-81ED-4DB2-BD59-A6C34878D82A}">
                    <a16:rowId xmlns:a16="http://schemas.microsoft.com/office/drawing/2014/main" val="10001"/>
                  </a:ext>
                </a:extLst>
              </a:tr>
              <a:tr h="496600">
                <a:tc>
                  <a:txBody>
                    <a:bodyPr/>
                    <a:lstStyle/>
                    <a:p>
                      <a:pPr lvl="0" rtl="0">
                        <a:spcBef>
                          <a:spcPts val="0"/>
                        </a:spcBef>
                        <a:buNone/>
                      </a:pPr>
                      <a:r>
                        <a:rPr lang="en" sz="1100">
                          <a:latin typeface="Calibri"/>
                          <a:ea typeface="Calibri"/>
                          <a:cs typeface="Calibri"/>
                          <a:sym typeface="Calibri"/>
                        </a:rPr>
                        <a:t>R&amp;D / IP</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Update on product development schedule</a:t>
                      </a:r>
                    </a:p>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Status on the patent portfolio</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Describe any technical issues that are causing delay</a:t>
                      </a:r>
                    </a:p>
                    <a:p>
                      <a:pPr lvl="0" rtl="0">
                        <a:spcBef>
                          <a:spcPts val="0"/>
                        </a:spcBef>
                        <a:buNone/>
                      </a:pPr>
                      <a:endParaRPr sz="1000">
                        <a:solidFill>
                          <a:schemeClr val="dk1"/>
                        </a:solidFill>
                        <a:latin typeface="Calibri"/>
                        <a:ea typeface="Calibri"/>
                        <a:cs typeface="Calibri"/>
                        <a:sym typeface="Calibri"/>
                      </a:endParaRP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spcBef>
                          <a:spcPts val="0"/>
                        </a:spcBef>
                        <a:buNone/>
                      </a:pPr>
                      <a:endParaRPr sz="1200">
                        <a:solidFill>
                          <a:schemeClr val="dk1"/>
                        </a:solidFill>
                        <a:latin typeface="Calibri"/>
                        <a:ea typeface="Calibri"/>
                        <a:cs typeface="Calibri"/>
                        <a:sym typeface="Calibri"/>
                      </a:endParaRP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2"/>
                  </a:ext>
                </a:extLst>
              </a:tr>
              <a:tr h="496600">
                <a:tc>
                  <a:txBody>
                    <a:bodyPr/>
                    <a:lstStyle/>
                    <a:p>
                      <a:pPr lvl="0" rtl="0">
                        <a:spcBef>
                          <a:spcPts val="0"/>
                        </a:spcBef>
                        <a:buNone/>
                      </a:pPr>
                      <a:r>
                        <a:rPr lang="en" sz="1100">
                          <a:latin typeface="Calibri"/>
                          <a:ea typeface="Calibri"/>
                          <a:cs typeface="Calibri"/>
                          <a:sym typeface="Calibri"/>
                        </a:rPr>
                        <a:t>Design / Mfg</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Where do things stand with the design and manufacturing of the product</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marL="457200" lvl="0" indent="-292100" rtl="0">
                        <a:spcBef>
                          <a:spcPts val="0"/>
                        </a:spcBef>
                        <a:buClr>
                          <a:schemeClr val="dk1"/>
                        </a:buClr>
                        <a:buSzPts val="1000"/>
                        <a:buFont typeface="Calibri"/>
                        <a:buChar char="●"/>
                      </a:pPr>
                      <a:r>
                        <a:rPr lang="en" sz="1000">
                          <a:latin typeface="Calibri"/>
                          <a:ea typeface="Calibri"/>
                          <a:cs typeface="Calibri"/>
                          <a:sym typeface="Calibri"/>
                        </a:rPr>
                        <a:t>Cover any issues around cost, timing, etc.</a:t>
                      </a:r>
                    </a:p>
                    <a:p>
                      <a:pPr marL="457200" lvl="0" indent="-292100" rtl="0">
                        <a:spcBef>
                          <a:spcPts val="0"/>
                        </a:spcBef>
                        <a:buClr>
                          <a:schemeClr val="dk1"/>
                        </a:buClr>
                        <a:buSzPts val="1000"/>
                        <a:buFont typeface="Calibri"/>
                        <a:buChar char="●"/>
                      </a:pPr>
                      <a:r>
                        <a:rPr lang="en" sz="1000">
                          <a:latin typeface="Calibri"/>
                          <a:ea typeface="Calibri"/>
                          <a:cs typeface="Calibri"/>
                          <a:sym typeface="Calibri"/>
                        </a:rPr>
                        <a:t>Cover any issues with key supply contractors</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spcBef>
                          <a:spcPts val="0"/>
                        </a:spcBef>
                        <a:buNone/>
                      </a:pPr>
                      <a:endParaRPr sz="1200">
                        <a:solidFill>
                          <a:schemeClr val="dk1"/>
                        </a:solidFill>
                        <a:latin typeface="Calibri"/>
                        <a:ea typeface="Calibri"/>
                        <a:cs typeface="Calibri"/>
                        <a:sym typeface="Calibri"/>
                      </a:endParaRP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6AA84F"/>
                    </a:solidFill>
                  </a:tcPr>
                </a:tc>
                <a:extLst>
                  <a:ext uri="{0D108BD9-81ED-4DB2-BD59-A6C34878D82A}">
                    <a16:rowId xmlns:a16="http://schemas.microsoft.com/office/drawing/2014/main" val="10003"/>
                  </a:ext>
                </a:extLst>
              </a:tr>
              <a:tr h="496600">
                <a:tc>
                  <a:txBody>
                    <a:bodyPr/>
                    <a:lstStyle/>
                    <a:p>
                      <a:pPr lvl="0" rtl="0">
                        <a:spcBef>
                          <a:spcPts val="0"/>
                        </a:spcBef>
                        <a:buNone/>
                      </a:pPr>
                      <a:r>
                        <a:rPr lang="en" sz="1100">
                          <a:latin typeface="Calibri"/>
                          <a:ea typeface="Calibri"/>
                          <a:cs typeface="Calibri"/>
                          <a:sym typeface="Calibri"/>
                        </a:rPr>
                        <a:t>Regulatory / Clinical Trials</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marL="457200" lvl="0" indent="-292100" rtl="0">
                        <a:spcBef>
                          <a:spcPts val="0"/>
                        </a:spcBef>
                        <a:buClr>
                          <a:schemeClr val="dk1"/>
                        </a:buClr>
                        <a:buSzPts val="1000"/>
                        <a:buFont typeface="Calibri"/>
                        <a:buChar char="●"/>
                      </a:pPr>
                      <a:r>
                        <a:rPr lang="en" sz="1000">
                          <a:latin typeface="Calibri"/>
                          <a:ea typeface="Calibri"/>
                          <a:cs typeface="Calibri"/>
                          <a:sym typeface="Calibri"/>
                        </a:rPr>
                        <a:t>Status on FDA submissions and any responses from the agency</a:t>
                      </a:r>
                    </a:p>
                    <a:p>
                      <a:pPr marL="457200" lvl="0" indent="-292100" rtl="0">
                        <a:spcBef>
                          <a:spcPts val="0"/>
                        </a:spcBef>
                        <a:buClr>
                          <a:schemeClr val="dk1"/>
                        </a:buClr>
                        <a:buSzPts val="1000"/>
                        <a:buFont typeface="Calibri"/>
                        <a:buChar char="●"/>
                      </a:pPr>
                      <a:r>
                        <a:rPr lang="en" sz="1000">
                          <a:latin typeface="Calibri"/>
                          <a:ea typeface="Calibri"/>
                          <a:cs typeface="Calibri"/>
                          <a:sym typeface="Calibri"/>
                        </a:rPr>
                        <a:t>Update on Clinical Trial enrollment or results from Clinical Trials</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Describe any challenges that might delay the FDA submission process, clinical trials and/or FDA approval</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spcBef>
                          <a:spcPts val="0"/>
                        </a:spcBef>
                        <a:buNone/>
                      </a:pPr>
                      <a:endParaRPr sz="1200">
                        <a:solidFill>
                          <a:schemeClr val="dk1"/>
                        </a:solidFill>
                        <a:latin typeface="Calibri"/>
                        <a:ea typeface="Calibri"/>
                        <a:cs typeface="Calibri"/>
                        <a:sym typeface="Calibri"/>
                      </a:endParaRP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0004"/>
                  </a:ext>
                </a:extLst>
              </a:tr>
              <a:tr h="466050">
                <a:tc>
                  <a:txBody>
                    <a:bodyPr/>
                    <a:lstStyle/>
                    <a:p>
                      <a:pPr lvl="0" rtl="0">
                        <a:spcBef>
                          <a:spcPts val="0"/>
                        </a:spcBef>
                        <a:buNone/>
                      </a:pPr>
                      <a:r>
                        <a:rPr lang="en" sz="1100">
                          <a:latin typeface="Calibri"/>
                          <a:ea typeface="Calibri"/>
                          <a:cs typeface="Calibri"/>
                          <a:sym typeface="Calibri"/>
                        </a:rPr>
                        <a:t>Fund Raising</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Based on expected cash out date, describe plans for Series XX financing or other approaches (e.g. strategic partnership) for raising capital</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List one or two key milestones needed to achieve before getting funds</a:t>
                      </a:r>
                    </a:p>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Key financing partners</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spcBef>
                          <a:spcPts val="0"/>
                        </a:spcBef>
                        <a:buNone/>
                      </a:pPr>
                      <a:endParaRPr sz="1200">
                        <a:solidFill>
                          <a:schemeClr val="dk1"/>
                        </a:solidFill>
                        <a:latin typeface="Calibri"/>
                        <a:ea typeface="Calibri"/>
                        <a:cs typeface="Calibri"/>
                        <a:sym typeface="Calibri"/>
                      </a:endParaRP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6AA84F"/>
                    </a:solidFill>
                  </a:tcPr>
                </a:tc>
                <a:extLst>
                  <a:ext uri="{0D108BD9-81ED-4DB2-BD59-A6C34878D82A}">
                    <a16:rowId xmlns:a16="http://schemas.microsoft.com/office/drawing/2014/main" val="10005"/>
                  </a:ext>
                </a:extLst>
              </a:tr>
              <a:tr h="496600">
                <a:tc>
                  <a:txBody>
                    <a:bodyPr/>
                    <a:lstStyle/>
                    <a:p>
                      <a:pPr lvl="0" rtl="0">
                        <a:spcBef>
                          <a:spcPts val="0"/>
                        </a:spcBef>
                        <a:buNone/>
                      </a:pPr>
                      <a:r>
                        <a:rPr lang="en" sz="1100">
                          <a:latin typeface="Calibri"/>
                          <a:ea typeface="Calibri"/>
                          <a:cs typeface="Calibri"/>
                          <a:sym typeface="Calibri"/>
                        </a:rPr>
                        <a:t>Team / Hiring </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XX FT Employees (up / down xx)</a:t>
                      </a:r>
                    </a:p>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YY Contractors (up / down yy)</a:t>
                      </a:r>
                    </a:p>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ZZ Interns (up / down zz)</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List out key open positions</a:t>
                      </a:r>
                    </a:p>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List any hiring challenges</a:t>
                      </a:r>
                    </a:p>
                    <a:p>
                      <a:pPr marL="457200" lvl="0" indent="-292100" rtl="0">
                        <a:spcBef>
                          <a:spcPts val="0"/>
                        </a:spcBef>
                        <a:buClr>
                          <a:schemeClr val="dk1"/>
                        </a:buClr>
                        <a:buSzPts val="1000"/>
                        <a:buFont typeface="Calibri"/>
                        <a:buChar char="●"/>
                      </a:pPr>
                      <a:r>
                        <a:rPr lang="en" sz="1000">
                          <a:solidFill>
                            <a:schemeClr val="dk1"/>
                          </a:solidFill>
                          <a:latin typeface="Calibri"/>
                          <a:ea typeface="Calibri"/>
                          <a:cs typeface="Calibri"/>
                          <a:sym typeface="Calibri"/>
                        </a:rPr>
                        <a:t>Name any key new hires</a:t>
                      </a: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spcBef>
                          <a:spcPts val="0"/>
                        </a:spcBef>
                        <a:buNone/>
                      </a:pPr>
                      <a:endParaRPr sz="1200">
                        <a:latin typeface="Calibri"/>
                        <a:ea typeface="Calibri"/>
                        <a:cs typeface="Calibri"/>
                        <a:sym typeface="Calibri"/>
                      </a:endParaRPr>
                    </a:p>
                  </a:txBody>
                  <a:tcPr marL="91425" marR="91425" marT="91425" marB="91425">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6"/>
                  </a:ext>
                </a:extLst>
              </a:tr>
            </a:tbl>
          </a:graphicData>
        </a:graphic>
      </p:graphicFrame>
      <p:sp>
        <p:nvSpPr>
          <p:cNvPr id="79" name="Shape 79"/>
          <p:cNvSpPr txBox="1"/>
          <p:nvPr/>
        </p:nvSpPr>
        <p:spPr>
          <a:xfrm>
            <a:off x="1542825" y="0"/>
            <a:ext cx="5163900" cy="458100"/>
          </a:xfrm>
          <a:prstGeom prst="rect">
            <a:avLst/>
          </a:prstGeom>
          <a:noFill/>
          <a:ln>
            <a:noFill/>
          </a:ln>
        </p:spPr>
        <p:txBody>
          <a:bodyPr wrap="square" lIns="91425" tIns="91425" rIns="91425" bIns="91425" anchor="t" anchorCtr="0">
            <a:noAutofit/>
          </a:bodyPr>
          <a:lstStyle/>
          <a:p>
            <a:pPr lvl="0" rtl="0">
              <a:spcBef>
                <a:spcPts val="0"/>
              </a:spcBef>
              <a:buNone/>
            </a:pPr>
            <a:r>
              <a:rPr lang="en" sz="1600" b="1"/>
              <a:t>Life Science Company Board Dashboard - (Date)</a:t>
            </a: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1040</Words>
  <Application>Microsoft Office PowerPoint</Application>
  <PresentationFormat>On-screen Show (16:9)</PresentationFormat>
  <Paragraphs>117</Paragraphs>
  <Slides>4</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Simple Light</vt:lpstr>
      <vt:lpstr>Sample Board Meeting Dashboards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Board Meeting Dashboards</dc:title>
  <dc:creator>Michele Baroni</dc:creator>
  <cp:lastModifiedBy>Michele Baroni</cp:lastModifiedBy>
  <cp:revision>2</cp:revision>
  <dcterms:modified xsi:type="dcterms:W3CDTF">2024-06-13T11:33:57Z</dcterms:modified>
</cp:coreProperties>
</file>