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5768183937341E-2"/>
          <c:y val="0.13191470259968943"/>
          <c:w val="0.89341570681476756"/>
          <c:h val="0.78386727525367428"/>
        </c:manualLayout>
      </c:layout>
      <c:scatterChart>
        <c:scatterStyle val="lineMarker"/>
        <c:varyColors val="0"/>
        <c:ser>
          <c:idx val="0"/>
          <c:order val="0"/>
          <c:tx>
            <c:strRef>
              <c:f>'Graph Data'!$G$11</c:f>
              <c:strCache>
                <c:ptCount val="1"/>
                <c:pt idx="0">
                  <c:v>Batman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2462458916718106"/>
                  <c:y val="-4.04894337243443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879470614944778"/>
                      <c:h val="7.71890564520900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bg1">
                          <a:lumMod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Data'!$E$11</c:f>
              <c:numCache>
                <c:formatCode>0.00</c:formatCode>
                <c:ptCount val="1"/>
                <c:pt idx="0">
                  <c:v>0.2</c:v>
                </c:pt>
              </c:numCache>
            </c:numRef>
          </c:xVal>
          <c:yVal>
            <c:numRef>
              <c:f>'Graph Data'!$F$11</c:f>
              <c:numCache>
                <c:formatCode>0.00</c:formatCode>
                <c:ptCount val="1"/>
                <c:pt idx="0">
                  <c:v>0.4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116-4163-8623-FCEA0AF51468}"/>
            </c:ext>
          </c:extLst>
        </c:ser>
        <c:ser>
          <c:idx val="1"/>
          <c:order val="1"/>
          <c:tx>
            <c:strRef>
              <c:f>'Graph Data'!$G$12</c:f>
              <c:strCache>
                <c:ptCount val="1"/>
                <c:pt idx="0">
                  <c:v>Bender Project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5129806819947856E-2"/>
                  <c:y val="0.12308787852200687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Data'!$E$12</c:f>
              <c:numCache>
                <c:formatCode>0.00</c:formatCode>
                <c:ptCount val="1"/>
                <c:pt idx="0">
                  <c:v>0.45</c:v>
                </c:pt>
              </c:numCache>
            </c:numRef>
          </c:xVal>
          <c:yVal>
            <c:numRef>
              <c:f>'Graph Data'!$F$12</c:f>
              <c:numCache>
                <c:formatCode>0.00</c:formatCode>
                <c:ptCount val="1"/>
                <c:pt idx="0">
                  <c:v>0.38857142857142862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116-4163-8623-FCEA0AF51468}"/>
            </c:ext>
          </c:extLst>
        </c:ser>
        <c:ser>
          <c:idx val="2"/>
          <c:order val="2"/>
          <c:tx>
            <c:strRef>
              <c:f>'Graph Data'!$G$13</c:f>
              <c:strCache>
                <c:ptCount val="1"/>
                <c:pt idx="0">
                  <c:v>Canary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4724329261251907"/>
                  <c:y val="9.717719145393667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0246107560709"/>
                      <c:h val="6.94474767239954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Data'!$E$13</c:f>
              <c:numCache>
                <c:formatCode>0.00</c:formatCode>
                <c:ptCount val="1"/>
                <c:pt idx="0">
                  <c:v>0.25</c:v>
                </c:pt>
              </c:numCache>
            </c:numRef>
          </c:xVal>
          <c:yVal>
            <c:numRef>
              <c:f>'Graph Data'!$F$13</c:f>
              <c:numCache>
                <c:formatCode>0.00</c:formatCode>
                <c:ptCount val="1"/>
                <c:pt idx="0">
                  <c:v>0.6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116-4163-8623-FCEA0AF51468}"/>
            </c:ext>
          </c:extLst>
        </c:ser>
        <c:ser>
          <c:idx val="3"/>
          <c:order val="3"/>
          <c:tx>
            <c:strRef>
              <c:f>'Graph Data'!$G$14</c:f>
              <c:strCache>
                <c:ptCount val="1"/>
                <c:pt idx="0">
                  <c:v>Casanova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2578283602196054E-2"/>
                  <c:y val="3.239282223723058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269572600746459"/>
                      <c:h val="8.69065205459327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Data'!$E$14</c:f>
              <c:numCache>
                <c:formatCode>0.00</c:formatCode>
                <c:ptCount val="1"/>
                <c:pt idx="0">
                  <c:v>0.58000000000000007</c:v>
                </c:pt>
              </c:numCache>
            </c:numRef>
          </c:xVal>
          <c:yVal>
            <c:numRef>
              <c:f>'Graph Data'!$F$14</c:f>
              <c:numCache>
                <c:formatCode>0.00</c:formatCode>
                <c:ptCount val="1"/>
                <c:pt idx="0">
                  <c:v>0.7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F116-4163-8623-FCEA0AF51468}"/>
            </c:ext>
          </c:extLst>
        </c:ser>
        <c:ser>
          <c:idx val="4"/>
          <c:order val="4"/>
          <c:tx>
            <c:strRef>
              <c:f>'Graph Data'!$G$15</c:f>
              <c:strCache>
                <c:ptCount val="1"/>
                <c:pt idx="0">
                  <c:v>Cascade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077594696657282E-2"/>
                  <c:y val="-3.23915469794754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00758736627405"/>
                      <c:h val="7.39499017541425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Data'!$E$15</c:f>
              <c:numCache>
                <c:formatCode>0.00</c:formatCode>
                <c:ptCount val="1"/>
                <c:pt idx="0">
                  <c:v>0.75</c:v>
                </c:pt>
              </c:numCache>
            </c:numRef>
          </c:xVal>
          <c:yVal>
            <c:numRef>
              <c:f>'Graph Data'!$F$15</c:f>
              <c:numCache>
                <c:formatCode>0.00</c:formatCode>
                <c:ptCount val="1"/>
                <c:pt idx="0">
                  <c:v>0.75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F116-4163-8623-FCEA0AF51468}"/>
            </c:ext>
          </c:extLst>
        </c:ser>
        <c:ser>
          <c:idx val="5"/>
          <c:order val="5"/>
          <c:tx>
            <c:strRef>
              <c:f>'Graph Data'!$G$16</c:f>
              <c:strCache>
                <c:ptCount val="1"/>
                <c:pt idx="0">
                  <c:v>Bigfish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8088824681715802"/>
                  <c:y val="5.50655023393328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68140962141016"/>
                      <c:h val="8.69065205459327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Data'!$E$16</c:f>
              <c:numCache>
                <c:formatCode>0.00</c:formatCode>
                <c:ptCount val="1"/>
                <c:pt idx="0">
                  <c:v>0.3</c:v>
                </c:pt>
              </c:numCache>
            </c:numRef>
          </c:xVal>
          <c:yVal>
            <c:numRef>
              <c:f>'Graph Data'!$F$16</c:f>
              <c:numCache>
                <c:formatCode>0.00</c:formatCode>
                <c:ptCount val="1"/>
                <c:pt idx="0">
                  <c:v>0.3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F116-4163-8623-FCEA0AF51468}"/>
            </c:ext>
          </c:extLst>
        </c:ser>
        <c:ser>
          <c:idx val="6"/>
          <c:order val="6"/>
          <c:tx>
            <c:strRef>
              <c:f>'Graph Data'!$G$17</c:f>
              <c:strCache>
                <c:ptCount val="1"/>
                <c:pt idx="0">
                  <c:v>Bigfoot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1944791477655355"/>
                  <c:y val="-5.182647516716080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07177466754989"/>
                      <c:h val="0.104365564367870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Data'!$E$17</c:f>
              <c:numCache>
                <c:formatCode>0.00</c:formatCode>
                <c:ptCount val="1"/>
                <c:pt idx="0">
                  <c:v>0.4</c:v>
                </c:pt>
              </c:numCache>
            </c:numRef>
          </c:xVal>
          <c:yVal>
            <c:numRef>
              <c:f>'Graph Data'!$F$17</c:f>
              <c:numCache>
                <c:formatCode>0.00</c:formatCode>
                <c:ptCount val="1"/>
                <c:pt idx="0">
                  <c:v>0.89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F116-4163-8623-FCEA0AF51468}"/>
            </c:ext>
          </c:extLst>
        </c:ser>
        <c:ser>
          <c:idx val="7"/>
          <c:order val="7"/>
          <c:tx>
            <c:strRef>
              <c:f>'Graph Data'!$G$18</c:f>
              <c:strCache>
                <c:ptCount val="1"/>
                <c:pt idx="0">
                  <c:v>Horned Frogs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3889582955310712"/>
                  <c:y val="-2.267408288563284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54384787530304"/>
                      <c:h val="0.104365564367870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Data'!$E$18</c:f>
              <c:numCache>
                <c:formatCode>0.00</c:formatCode>
                <c:ptCount val="1"/>
                <c:pt idx="0">
                  <c:v>0.42000000000000004</c:v>
                </c:pt>
              </c:numCache>
            </c:numRef>
          </c:xVal>
          <c:yVal>
            <c:numRef>
              <c:f>'Graph Data'!$F$18</c:f>
              <c:numCache>
                <c:formatCode>0.00</c:formatCode>
                <c:ptCount val="1"/>
                <c:pt idx="0">
                  <c:v>0.67285714285714282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F116-4163-8623-FCEA0AF51468}"/>
            </c:ext>
          </c:extLst>
        </c:ser>
        <c:ser>
          <c:idx val="8"/>
          <c:order val="8"/>
          <c:tx>
            <c:strRef>
              <c:f>'Graph Data'!$G$19</c:f>
              <c:strCache>
                <c:ptCount val="1"/>
                <c:pt idx="0">
                  <c:v>Hornets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1684390682512797"/>
                  <c:y val="-4.858732046921323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8944887846294"/>
                      <c:h val="0.104365564367870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Data'!$E$19</c:f>
              <c:numCache>
                <c:formatCode>0.00</c:formatCode>
                <c:ptCount val="1"/>
                <c:pt idx="0">
                  <c:v>0.42749999999999999</c:v>
                </c:pt>
              </c:numCache>
            </c:numRef>
          </c:xVal>
          <c:yVal>
            <c:numRef>
              <c:f>'Graph Data'!$F$19</c:f>
              <c:numCache>
                <c:formatCode>0.00</c:formatCode>
                <c:ptCount val="1"/>
                <c:pt idx="0">
                  <c:v>0.3914285714285714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F116-4163-8623-FCEA0AF51468}"/>
            </c:ext>
          </c:extLst>
        </c:ser>
        <c:ser>
          <c:idx val="9"/>
          <c:order val="9"/>
          <c:tx>
            <c:strRef>
              <c:f>'Graph Data'!$G$20</c:f>
              <c:strCache>
                <c:ptCount val="1"/>
                <c:pt idx="0">
                  <c:v>Husky Cat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9402563637305621E-2"/>
                  <c:y val="7.61202629275429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078768773435593"/>
                      <c:h val="8.36673658479851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Data'!$E$20</c:f>
              <c:numCache>
                <c:formatCode>0.00</c:formatCode>
                <c:ptCount val="1"/>
                <c:pt idx="0">
                  <c:v>0.8</c:v>
                </c:pt>
              </c:numCache>
            </c:numRef>
          </c:xVal>
          <c:yVal>
            <c:numRef>
              <c:f>'Graph Data'!$F$20</c:f>
              <c:numCache>
                <c:formatCode>0.00</c:formatCode>
                <c:ptCount val="1"/>
                <c:pt idx="0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F116-4163-8623-FCEA0AF51468}"/>
            </c:ext>
          </c:extLst>
        </c:ser>
        <c:ser>
          <c:idx val="10"/>
          <c:order val="10"/>
          <c:tx>
            <c:strRef>
              <c:f>'Graph Data'!$G$21</c:f>
              <c:strCache>
                <c:ptCount val="1"/>
                <c:pt idx="0">
                  <c:v>Massive Monkey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7870305176037721"/>
                  <c:y val="-0.106892105032269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68384227839769"/>
                      <c:h val="0.138732995713093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Data'!$E$21</c:f>
              <c:numCache>
                <c:formatCode>0.00</c:formatCode>
                <c:ptCount val="1"/>
                <c:pt idx="0">
                  <c:v>0.5</c:v>
                </c:pt>
              </c:numCache>
            </c:numRef>
          </c:xVal>
          <c:yVal>
            <c:numRef>
              <c:f>'Graph Data'!$F$21</c:f>
              <c:numCache>
                <c:formatCode>0.00</c:formatCode>
                <c:ptCount val="1"/>
                <c:pt idx="0">
                  <c:v>0.65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F116-4163-8623-FCEA0AF51468}"/>
            </c:ext>
          </c:extLst>
        </c:ser>
        <c:ser>
          <c:idx val="11"/>
          <c:order val="11"/>
          <c:tx>
            <c:strRef>
              <c:f>'Graph Data'!$G$22</c:f>
              <c:strCache>
                <c:ptCount val="1"/>
                <c:pt idx="0">
                  <c:v>Matadors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5343924622939609E-2"/>
                  <c:y val="-1.13371689685919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92648346207082"/>
                      <c:h val="8.16914814822371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Data'!$E$22</c:f>
              <c:numCache>
                <c:formatCode>0.00</c:formatCode>
                <c:ptCount val="1"/>
                <c:pt idx="0">
                  <c:v>0.98</c:v>
                </c:pt>
              </c:numCache>
            </c:numRef>
          </c:xVal>
          <c:yVal>
            <c:numRef>
              <c:f>'Graph Data'!$F$22</c:f>
              <c:numCache>
                <c:formatCode>0.00</c:formatCode>
                <c:ptCount val="1"/>
                <c:pt idx="0">
                  <c:v>0.83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F116-4163-8623-FCEA0AF51468}"/>
            </c:ext>
          </c:extLst>
        </c:ser>
        <c:ser>
          <c:idx val="12"/>
          <c:order val="12"/>
          <c:tx>
            <c:strRef>
              <c:f>'Graph Data'!$G$23</c:f>
              <c:strCache>
                <c:ptCount val="1"/>
                <c:pt idx="0">
                  <c:v>Mercury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6275013521995924E-2"/>
                  <c:y val="-2.7532814932554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595244482606043"/>
                      <c:h val="6.22565532945518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Data'!$E$23</c:f>
              <c:numCache>
                <c:formatCode>0.00</c:formatCode>
                <c:ptCount val="1"/>
                <c:pt idx="0">
                  <c:v>0.67</c:v>
                </c:pt>
              </c:numCache>
            </c:numRef>
          </c:xVal>
          <c:yVal>
            <c:numRef>
              <c:f>'Graph Data'!$F$23</c:f>
              <c:numCache>
                <c:formatCode>0.00</c:formatCode>
                <c:ptCount val="1"/>
                <c:pt idx="0">
                  <c:v>0.89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F116-4163-8623-FCEA0AF51468}"/>
            </c:ext>
          </c:extLst>
        </c:ser>
        <c:ser>
          <c:idx val="13"/>
          <c:order val="13"/>
          <c:tx>
            <c:strRef>
              <c:f>'Graph Data'!$G$24</c:f>
              <c:strCache>
                <c:ptCount val="1"/>
                <c:pt idx="0">
                  <c:v>Weekend Warriors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058180901587941"/>
                  <c:y val="-4.37285884222919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66458446740115"/>
                      <c:h val="0.127007255706523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F116-4163-8623-FCEA0AF514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 Data'!$E$24</c:f>
              <c:numCache>
                <c:formatCode>0.00</c:formatCode>
                <c:ptCount val="1"/>
                <c:pt idx="0">
                  <c:v>0.78</c:v>
                </c:pt>
              </c:numCache>
            </c:numRef>
          </c:xVal>
          <c:yVal>
            <c:numRef>
              <c:f>'Graph Data'!$F$24</c:f>
              <c:numCache>
                <c:formatCode>0.00</c:formatCode>
                <c:ptCount val="1"/>
                <c:pt idx="0">
                  <c:v>0.3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F116-4163-8623-FCEA0AF514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7568863"/>
        <c:axId val="977633887"/>
      </c:scatterChart>
      <c:valAx>
        <c:axId val="977568863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crossAx val="977633887"/>
        <c:crosses val="autoZero"/>
        <c:crossBetween val="midCat"/>
      </c:valAx>
      <c:valAx>
        <c:axId val="977633887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crossAx val="97756886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DA57-27D4-D081-BE6B-219B35BD0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025CFF-C4D8-08A3-2304-09D8BCD30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0AEFF-0A0E-EB41-55CA-59342DBC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D91BE-D153-D206-9A75-6496E3A5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70C7F-318A-7BD9-9DC8-809DDC25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4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0FE7-8582-C97C-7E5A-6C9B8FF6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2E2AAC-9139-7955-7479-80BF1977A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11011-758D-8B4D-77B6-7F1B21C2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C683C-39BC-585B-944C-2A296EA43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91F9B-F10F-EB2D-3238-D02340C3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9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32E54A-5A27-38CC-6339-DD6C7E2339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45DA9-6014-C945-DC4E-FCA119653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0DCC3-8D1B-B972-ECEC-E89E4E40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53E99-ADCD-A9E1-914D-A1A05008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19767-7152-81B4-3603-6755B944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6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FDC85-371D-F2FD-64C9-93CFF2B5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A0516-CA25-698A-234F-8F9154206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A4ED1-DA9F-FD31-6B36-B858A128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A1C6F-3A86-8812-8BBC-DDCB837FD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4A07D-0F39-0A8E-8C4E-EA7A3A49C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8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9D91B-8751-AAF6-78D0-BCA06D96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77CB8-3F91-E719-FD1C-BD7E0A6D9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9002B-4A56-76EF-0C15-CE96729E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A84D2-87BD-63E7-FDC2-B9FFB759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DF7C8-BF73-C9D9-56D4-D7E14C8C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0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54AA-F33B-3552-A71B-BDB12ED74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6AD35-38BB-F5DC-BCE9-2E12208D2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17F538-43DC-2B32-404A-2808396FD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1DB3A-211F-E6A0-A20B-B84ACED5D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71EC8-F745-2ED6-498F-513B1DCE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8887E-4D08-5292-A35F-FD2D826E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2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91285-8204-3B27-5644-85235B8B1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DBB13-5154-7B59-4A5C-7FE00A669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FF10E5-AAC2-1387-7944-C40ACB08F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0BC7F-0887-2CC8-5D1B-BFAE037B7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0EACDC-763E-7314-2262-0B1F03009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43EDA6-537E-F5E6-E91D-6A03D675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4EB53-D227-81A1-57E5-7A7F137E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4E6669-6320-922F-946D-2FDDB144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7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388C2-FD64-A872-BF0E-86768BE65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151AC-5A3E-8F39-A02D-8A3BD1C2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818E4-852A-ABB8-6DF5-425D3C3B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3105F-AAFA-BB43-E8A7-C028E95F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0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686543-5794-0351-140A-311B1C3B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48D3D-0FE2-3481-ED6F-AE7F0C4D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1BFE3-D5DF-FBD4-9353-B4F35770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31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9162-BA93-CA3D-19BD-538AC6B64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AA22C-E6BD-60D3-DE02-08AE555DC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46AFB-74D7-912A-3B7B-7C41E8A42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46459-BF7F-FB90-72C2-9F84F97F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6595E-A4FB-A7C9-EB33-313E9A69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62365-81E7-1C57-E708-3F15A4B8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0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4F015-DDFC-42DC-4342-EDFAC4D23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5D4E45-5B8A-D677-6D27-03B0644FB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F17BD-A44C-5F82-1EE4-EFCA3CDEF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089DA-F50D-0ED3-6F74-34381323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D6A4E-E648-4ED0-B6CF-95B8DB9E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FF550-2C5C-6984-C74B-D1925BFF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7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BEA68C-ED99-5BA6-4FE3-0D374734A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1D8BF-B33D-0EAF-EBFD-0D210C1E1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4E799-1331-D59A-4348-1673B28A1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FF0583-BF74-448A-9E57-DC1697D60F8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E4F49-5DCB-08E4-269E-80CCCCA23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5441E-F6D9-02AD-B9C8-50C2BFBCA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13F817-81EA-4EAC-A875-63C0B7D7D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8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8EB9EB4-B57D-A143-7E67-42F29384FB01}"/>
              </a:ext>
            </a:extLst>
          </p:cNvPr>
          <p:cNvGrpSpPr/>
          <p:nvPr/>
        </p:nvGrpSpPr>
        <p:grpSpPr>
          <a:xfrm>
            <a:off x="1342919" y="2378040"/>
            <a:ext cx="3768233" cy="3708223"/>
            <a:chOff x="5624579" y="2166231"/>
            <a:chExt cx="3768233" cy="370822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3F0C3DC-1F33-F302-985D-BF0B48167464}"/>
                </a:ext>
              </a:extLst>
            </p:cNvPr>
            <p:cNvGrpSpPr/>
            <p:nvPr/>
          </p:nvGrpSpPr>
          <p:grpSpPr>
            <a:xfrm>
              <a:off x="6190037" y="5538349"/>
              <a:ext cx="3107172" cy="336105"/>
              <a:chOff x="940721" y="1481480"/>
              <a:chExt cx="3260152" cy="222369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D09543AB-65F8-7687-59EA-055170931E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0721" y="1581226"/>
                <a:ext cx="3260152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6BB3267-C679-44DA-5857-054B204DEE0A}"/>
                  </a:ext>
                </a:extLst>
              </p:cNvPr>
              <p:cNvSpPr txBox="1"/>
              <p:nvPr/>
            </p:nvSpPr>
            <p:spPr>
              <a:xfrm>
                <a:off x="1924387" y="1481480"/>
                <a:ext cx="1266425" cy="2223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950"/>
                  </a:lnSpc>
                </a:pPr>
                <a:r>
                  <a:rPr lang="en-US" sz="1000" b="1" dirty="0"/>
                  <a:t>Price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C93A83-620B-80F8-8AF6-069F39E6F0C9}"/>
                </a:ext>
              </a:extLst>
            </p:cNvPr>
            <p:cNvGrpSpPr/>
            <p:nvPr/>
          </p:nvGrpSpPr>
          <p:grpSpPr>
            <a:xfrm>
              <a:off x="5624579" y="2234550"/>
              <a:ext cx="222369" cy="3076730"/>
              <a:chOff x="495313" y="1726067"/>
              <a:chExt cx="222369" cy="3274205"/>
            </a:xfrm>
          </p:grpSpPr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7A366086-EFFB-720A-5138-E87C5D5630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0926" y="1726067"/>
                <a:ext cx="0" cy="3274205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C54ACD88-02D2-99A8-4B45-FF9A39508114}"/>
                  </a:ext>
                </a:extLst>
              </p:cNvPr>
              <p:cNvSpPr txBox="1"/>
              <p:nvPr/>
            </p:nvSpPr>
            <p:spPr>
              <a:xfrm rot="16200000">
                <a:off x="-546793" y="3267423"/>
                <a:ext cx="2306582" cy="22236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950"/>
                  </a:lnSpc>
                </a:pPr>
                <a:r>
                  <a:rPr lang="en-US" sz="1000" b="1" dirty="0"/>
                  <a:t>Perceived Product/ Services Benefits</a:t>
                </a:r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F1C31A9-C27D-E4CA-0A76-D9C680575CB7}"/>
                </a:ext>
              </a:extLst>
            </p:cNvPr>
            <p:cNvSpPr txBox="1"/>
            <p:nvPr/>
          </p:nvSpPr>
          <p:spPr>
            <a:xfrm rot="16200000">
              <a:off x="5561765" y="2509881"/>
              <a:ext cx="909670" cy="222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>
                <a:lnSpc>
                  <a:spcPts val="950"/>
                </a:lnSpc>
              </a:pPr>
              <a:r>
                <a:rPr lang="en-US" sz="1000" b="1" dirty="0"/>
                <a:t>High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45642D6-B816-EB8C-EDD7-DCA6624D5D5E}"/>
                </a:ext>
              </a:extLst>
            </p:cNvPr>
            <p:cNvSpPr txBox="1"/>
            <p:nvPr/>
          </p:nvSpPr>
          <p:spPr>
            <a:xfrm rot="16200000">
              <a:off x="5561470" y="4845287"/>
              <a:ext cx="909670" cy="222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950"/>
                </a:lnSpc>
              </a:pPr>
              <a:r>
                <a:rPr lang="en-US" sz="1000" b="1" dirty="0"/>
                <a:t>Low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19541BE-5837-FF48-3CB3-1F10209B78FA}"/>
                </a:ext>
              </a:extLst>
            </p:cNvPr>
            <p:cNvSpPr txBox="1"/>
            <p:nvPr/>
          </p:nvSpPr>
          <p:spPr>
            <a:xfrm>
              <a:off x="8462596" y="5385562"/>
              <a:ext cx="909670" cy="222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>
                <a:lnSpc>
                  <a:spcPts val="950"/>
                </a:lnSpc>
              </a:pPr>
              <a:r>
                <a:rPr lang="en-US" sz="1000" b="1" dirty="0"/>
                <a:t>High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9B11F4D-AFC9-9680-25D4-28D956D3BC23}"/>
                </a:ext>
              </a:extLst>
            </p:cNvPr>
            <p:cNvSpPr txBox="1"/>
            <p:nvPr/>
          </p:nvSpPr>
          <p:spPr>
            <a:xfrm>
              <a:off x="6110130" y="5362361"/>
              <a:ext cx="909670" cy="222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950"/>
                </a:lnSpc>
              </a:pPr>
              <a:r>
                <a:rPr lang="en-US" sz="1000" b="1" dirty="0"/>
                <a:t>Low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D67DC39-D357-A18A-2D58-EE9585D4CB91}"/>
                </a:ext>
              </a:extLst>
            </p:cNvPr>
            <p:cNvGrpSpPr/>
            <p:nvPr/>
          </p:nvGrpSpPr>
          <p:grpSpPr>
            <a:xfrm>
              <a:off x="6151335" y="2168726"/>
              <a:ext cx="3241477" cy="3166180"/>
              <a:chOff x="5987646" y="2005037"/>
              <a:chExt cx="3241477" cy="316618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A1BDD59-6AC8-FA34-D11C-AB9188C16308}"/>
                  </a:ext>
                </a:extLst>
              </p:cNvPr>
              <p:cNvSpPr/>
              <p:nvPr/>
            </p:nvSpPr>
            <p:spPr>
              <a:xfrm>
                <a:off x="8250468" y="4263636"/>
                <a:ext cx="888728" cy="90060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FC48D73-F6E7-2008-F973-2ABC58C2BE66}"/>
                  </a:ext>
                </a:extLst>
              </p:cNvPr>
              <p:cNvSpPr/>
              <p:nvPr/>
            </p:nvSpPr>
            <p:spPr>
              <a:xfrm>
                <a:off x="6026348" y="4250305"/>
                <a:ext cx="888728" cy="9006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CCD37EA-5A5C-B32A-0057-4D7924FBB144}"/>
                  </a:ext>
                </a:extLst>
              </p:cNvPr>
              <p:cNvSpPr/>
              <p:nvPr/>
            </p:nvSpPr>
            <p:spPr>
              <a:xfrm>
                <a:off x="6032659" y="2070861"/>
                <a:ext cx="876059" cy="85943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78AF18B-7890-C895-D86D-0C948E064421}"/>
                  </a:ext>
                </a:extLst>
              </p:cNvPr>
              <p:cNvSpPr/>
              <p:nvPr/>
            </p:nvSpPr>
            <p:spPr>
              <a:xfrm>
                <a:off x="8250112" y="2073349"/>
                <a:ext cx="888728" cy="90060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A6D68116-1B70-DBE2-2153-B971939BF4F6}"/>
                  </a:ext>
                </a:extLst>
              </p:cNvPr>
              <p:cNvGrpSpPr/>
              <p:nvPr/>
            </p:nvGrpSpPr>
            <p:grpSpPr>
              <a:xfrm>
                <a:off x="5987646" y="2005037"/>
                <a:ext cx="3241477" cy="3166180"/>
                <a:chOff x="5870779" y="1837954"/>
                <a:chExt cx="3481879" cy="3400998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05B34FEE-CF55-6DFB-9BF3-F1CB6BF6A15D}"/>
                    </a:ext>
                  </a:extLst>
                </p:cNvPr>
                <p:cNvGrpSpPr/>
                <p:nvPr/>
              </p:nvGrpSpPr>
              <p:grpSpPr>
                <a:xfrm>
                  <a:off x="5916501" y="1908660"/>
                  <a:ext cx="3336131" cy="3317583"/>
                  <a:chOff x="5916501" y="1908660"/>
                  <a:chExt cx="3336131" cy="3317583"/>
                </a:xfrm>
              </p:grpSpPr>
              <p:sp>
                <p:nvSpPr>
                  <p:cNvPr id="27" name="Triangle 192">
                    <a:extLst>
                      <a:ext uri="{FF2B5EF4-FFF2-40B4-BE49-F238E27FC236}">
                        <a16:creationId xmlns:a16="http://schemas.microsoft.com/office/drawing/2014/main" id="{4336D1E8-F1BD-6376-9A6E-1AECC35318A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6899273" y="1908660"/>
                    <a:ext cx="1377404" cy="1646155"/>
                  </a:xfrm>
                  <a:prstGeom prst="triangle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Triangle 193">
                    <a:extLst>
                      <a:ext uri="{FF2B5EF4-FFF2-40B4-BE49-F238E27FC236}">
                        <a16:creationId xmlns:a16="http://schemas.microsoft.com/office/drawing/2014/main" id="{08C0CD04-59B0-26E5-343D-30A61EA3E141}"/>
                      </a:ext>
                    </a:extLst>
                  </p:cNvPr>
                  <p:cNvSpPr/>
                  <p:nvPr/>
                </p:nvSpPr>
                <p:spPr>
                  <a:xfrm rot="13556516">
                    <a:off x="7505910" y="2151368"/>
                    <a:ext cx="1324981" cy="1649813"/>
                  </a:xfrm>
                  <a:prstGeom prst="triangle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Triangle 194">
                    <a:extLst>
                      <a:ext uri="{FF2B5EF4-FFF2-40B4-BE49-F238E27FC236}">
                        <a16:creationId xmlns:a16="http://schemas.microsoft.com/office/drawing/2014/main" id="{50083FBC-43BA-78EC-8C5B-FF3F4910AA00}"/>
                      </a:ext>
                    </a:extLst>
                  </p:cNvPr>
                  <p:cNvSpPr/>
                  <p:nvPr/>
                </p:nvSpPr>
                <p:spPr>
                  <a:xfrm rot="16200000">
                    <a:off x="7740912" y="2730821"/>
                    <a:ext cx="1358427" cy="1665012"/>
                  </a:xfrm>
                  <a:prstGeom prst="triangl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Triangle 195">
                    <a:extLst>
                      <a:ext uri="{FF2B5EF4-FFF2-40B4-BE49-F238E27FC236}">
                        <a16:creationId xmlns:a16="http://schemas.microsoft.com/office/drawing/2014/main" id="{63F77B03-4F45-1600-697F-F1E4E4D7210F}"/>
                      </a:ext>
                    </a:extLst>
                  </p:cNvPr>
                  <p:cNvSpPr/>
                  <p:nvPr/>
                </p:nvSpPr>
                <p:spPr>
                  <a:xfrm rot="18867506">
                    <a:off x="7500905" y="3313193"/>
                    <a:ext cx="1358427" cy="1665012"/>
                  </a:xfrm>
                  <a:prstGeom prst="triangl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Triangle 196">
                    <a:extLst>
                      <a:ext uri="{FF2B5EF4-FFF2-40B4-BE49-F238E27FC236}">
                        <a16:creationId xmlns:a16="http://schemas.microsoft.com/office/drawing/2014/main" id="{7C4BBF60-CD04-049B-735F-B58ACA47DBCD}"/>
                      </a:ext>
                    </a:extLst>
                  </p:cNvPr>
                  <p:cNvSpPr/>
                  <p:nvPr/>
                </p:nvSpPr>
                <p:spPr>
                  <a:xfrm>
                    <a:off x="6904664" y="3561231"/>
                    <a:ext cx="1358427" cy="1665012"/>
                  </a:xfrm>
                  <a:prstGeom prst="triangle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Triangle 197">
                    <a:extLst>
                      <a:ext uri="{FF2B5EF4-FFF2-40B4-BE49-F238E27FC236}">
                        <a16:creationId xmlns:a16="http://schemas.microsoft.com/office/drawing/2014/main" id="{2426CFC1-AEBB-625F-DC84-0FCD45837BEC}"/>
                      </a:ext>
                    </a:extLst>
                  </p:cNvPr>
                  <p:cNvSpPr/>
                  <p:nvPr/>
                </p:nvSpPr>
                <p:spPr>
                  <a:xfrm rot="2732494" flipH="1">
                    <a:off x="6311766" y="3300524"/>
                    <a:ext cx="1358427" cy="1665012"/>
                  </a:xfrm>
                  <a:prstGeom prst="triangl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Triangle 198">
                    <a:extLst>
                      <a:ext uri="{FF2B5EF4-FFF2-40B4-BE49-F238E27FC236}">
                        <a16:creationId xmlns:a16="http://schemas.microsoft.com/office/drawing/2014/main" id="{4941D287-46C3-1058-A2B1-DD791D028539}"/>
                      </a:ext>
                    </a:extLst>
                  </p:cNvPr>
                  <p:cNvSpPr/>
                  <p:nvPr/>
                </p:nvSpPr>
                <p:spPr>
                  <a:xfrm rot="5400000" flipH="1">
                    <a:off x="6069793" y="2717327"/>
                    <a:ext cx="1358427" cy="1665012"/>
                  </a:xfrm>
                  <a:prstGeom prst="triangle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Triangle 199">
                    <a:extLst>
                      <a:ext uri="{FF2B5EF4-FFF2-40B4-BE49-F238E27FC236}">
                        <a16:creationId xmlns:a16="http://schemas.microsoft.com/office/drawing/2014/main" id="{0C784AFA-7C28-4BEF-C75B-A10EC7BB45E8}"/>
                      </a:ext>
                    </a:extLst>
                  </p:cNvPr>
                  <p:cNvSpPr/>
                  <p:nvPr/>
                </p:nvSpPr>
                <p:spPr>
                  <a:xfrm rot="8139230" flipH="1">
                    <a:off x="6310684" y="2125901"/>
                    <a:ext cx="1339011" cy="1670584"/>
                  </a:xfrm>
                  <a:prstGeom prst="triangle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105C9CCF-CE04-A3C3-1805-3AFB11B04F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60163" y="1837954"/>
                  <a:ext cx="1432392" cy="3400998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DCFF769B-C99E-5C89-969B-BF27172B35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84161" y="1892878"/>
                  <a:ext cx="1406489" cy="3332739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DBC67456-7A73-2F6E-9D63-F9FEFFD2CF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6882256" y="1890973"/>
                  <a:ext cx="1406489" cy="3332739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839D6CBF-7820-A6E0-AB10-C91DD2E6C3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6880351" y="1889068"/>
                  <a:ext cx="1406489" cy="3332739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26F411CC-37BD-BF9F-4C4B-FB316CC1EC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870779" y="2831490"/>
                  <a:ext cx="3481879" cy="1469429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B6EA7246-35AB-99F9-12C1-0E3632B760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871781" y="2869877"/>
                  <a:ext cx="3413690" cy="1385333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65375F13-F6F7-4B13-2B8B-4C23850226FE}"/>
                    </a:ext>
                  </a:extLst>
                </p:cNvPr>
                <p:cNvGrpSpPr/>
                <p:nvPr/>
              </p:nvGrpSpPr>
              <p:grpSpPr>
                <a:xfrm>
                  <a:off x="7201239" y="3191850"/>
                  <a:ext cx="773473" cy="742954"/>
                  <a:chOff x="7201239" y="3191850"/>
                  <a:chExt cx="773473" cy="742954"/>
                </a:xfrm>
              </p:grpSpPr>
              <p:sp>
                <p:nvSpPr>
                  <p:cNvPr id="25" name="Oval 24">
                    <a:extLst>
                      <a:ext uri="{FF2B5EF4-FFF2-40B4-BE49-F238E27FC236}">
                        <a16:creationId xmlns:a16="http://schemas.microsoft.com/office/drawing/2014/main" id="{B07969FE-5E9D-92C7-B3DA-DD39714605DB}"/>
                      </a:ext>
                    </a:extLst>
                  </p:cNvPr>
                  <p:cNvSpPr/>
                  <p:nvPr/>
                </p:nvSpPr>
                <p:spPr>
                  <a:xfrm>
                    <a:off x="7207409" y="3191850"/>
                    <a:ext cx="742954" cy="742954"/>
                  </a:xfrm>
                  <a:prstGeom prst="ellipse">
                    <a:avLst/>
                  </a:prstGeom>
                  <a:solidFill>
                    <a:schemeClr val="accent4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54C3943A-8FD7-4E15-97EB-ABB63AE375B7}"/>
                      </a:ext>
                    </a:extLst>
                  </p:cNvPr>
                  <p:cNvSpPr txBox="1"/>
                  <p:nvPr/>
                </p:nvSpPr>
                <p:spPr>
                  <a:xfrm>
                    <a:off x="7201239" y="3364979"/>
                    <a:ext cx="773473" cy="42978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sz="1000" b="1" dirty="0"/>
                      <a:t>Reference</a:t>
                    </a:r>
                  </a:p>
                  <a:p>
                    <a:pPr algn="ctr"/>
                    <a:r>
                      <a:rPr lang="en-US" sz="1000" b="1" dirty="0"/>
                      <a:t>Offer</a:t>
                    </a:r>
                  </a:p>
                </p:txBody>
              </p:sp>
            </p:grpSp>
          </p:grp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A1BAB44-9C89-76ED-B8F5-38093A5FD0B5}"/>
              </a:ext>
            </a:extLst>
          </p:cNvPr>
          <p:cNvCxnSpPr/>
          <p:nvPr/>
        </p:nvCxnSpPr>
        <p:spPr>
          <a:xfrm>
            <a:off x="5891182" y="1612296"/>
            <a:ext cx="0" cy="474133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93D9FF9-0196-9C2C-8457-0F23DE8B549A}"/>
              </a:ext>
            </a:extLst>
          </p:cNvPr>
          <p:cNvSpPr txBox="1"/>
          <p:nvPr/>
        </p:nvSpPr>
        <p:spPr>
          <a:xfrm>
            <a:off x="6443554" y="1611963"/>
            <a:ext cx="32011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Corresponding Strategies on Matrix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173B538-8714-5D75-B4E2-BC20E0F1B084}"/>
              </a:ext>
            </a:extLst>
          </p:cNvPr>
          <p:cNvSpPr txBox="1"/>
          <p:nvPr/>
        </p:nvSpPr>
        <p:spPr>
          <a:xfrm>
            <a:off x="1302504" y="1603171"/>
            <a:ext cx="398872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Strategy Clock Matrix Template – Company X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F5DC29-8B5F-FE49-C180-54ADC228D591}"/>
              </a:ext>
            </a:extLst>
          </p:cNvPr>
          <p:cNvSpPr/>
          <p:nvPr/>
        </p:nvSpPr>
        <p:spPr>
          <a:xfrm>
            <a:off x="1313589" y="1864336"/>
            <a:ext cx="342112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Product/Service positions in the “Strategy Clock” matrix.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C1CCFF-AB64-4BF8-56C2-A87254CBA82B}"/>
              </a:ext>
            </a:extLst>
          </p:cNvPr>
          <p:cNvSpPr/>
          <p:nvPr/>
        </p:nvSpPr>
        <p:spPr>
          <a:xfrm>
            <a:off x="6468229" y="1874243"/>
            <a:ext cx="26693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6 Strategies of Product/Services positioning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C955C4C-7212-36A2-BC93-3B0E78AB7171}"/>
              </a:ext>
            </a:extLst>
          </p:cNvPr>
          <p:cNvGrpSpPr/>
          <p:nvPr/>
        </p:nvGrpSpPr>
        <p:grpSpPr>
          <a:xfrm>
            <a:off x="6995580" y="5745178"/>
            <a:ext cx="3107172" cy="336105"/>
            <a:chOff x="940721" y="1481480"/>
            <a:chExt cx="3260152" cy="222369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6B2D46B0-17F2-A699-52D4-9565F955CA97}"/>
                </a:ext>
              </a:extLst>
            </p:cNvPr>
            <p:cNvCxnSpPr>
              <a:cxnSpLocks/>
            </p:cNvCxnSpPr>
            <p:nvPr/>
          </p:nvCxnSpPr>
          <p:spPr>
            <a:xfrm>
              <a:off x="940721" y="1581226"/>
              <a:ext cx="3260152" cy="0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BD8C6DD-8B1C-50D0-2B8E-9C2E6F0EDD9F}"/>
                </a:ext>
              </a:extLst>
            </p:cNvPr>
            <p:cNvSpPr txBox="1"/>
            <p:nvPr/>
          </p:nvSpPr>
          <p:spPr>
            <a:xfrm>
              <a:off x="1924387" y="1481480"/>
              <a:ext cx="1266425" cy="222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50"/>
                </a:lnSpc>
              </a:pPr>
              <a:r>
                <a:rPr lang="en-US" sz="1000" b="1" dirty="0"/>
                <a:t>Price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FF2F0B1-EB0F-C7C9-0D9B-24366ABFCD31}"/>
              </a:ext>
            </a:extLst>
          </p:cNvPr>
          <p:cNvGrpSpPr/>
          <p:nvPr/>
        </p:nvGrpSpPr>
        <p:grpSpPr>
          <a:xfrm>
            <a:off x="6430122" y="2441379"/>
            <a:ext cx="222369" cy="3076730"/>
            <a:chOff x="495313" y="1726067"/>
            <a:chExt cx="222369" cy="3274205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DE3C5197-5639-84C5-93EA-53A2FA9F17F2}"/>
                </a:ext>
              </a:extLst>
            </p:cNvPr>
            <p:cNvCxnSpPr>
              <a:cxnSpLocks/>
            </p:cNvCxnSpPr>
            <p:nvPr/>
          </p:nvCxnSpPr>
          <p:spPr>
            <a:xfrm>
              <a:off x="590926" y="1726067"/>
              <a:ext cx="0" cy="327420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2F90558-2BD7-44AC-1DAB-CAAB7866DFF7}"/>
                </a:ext>
              </a:extLst>
            </p:cNvPr>
            <p:cNvSpPr txBox="1"/>
            <p:nvPr/>
          </p:nvSpPr>
          <p:spPr>
            <a:xfrm rot="16200000">
              <a:off x="-546793" y="3267423"/>
              <a:ext cx="2306582" cy="2223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50"/>
                </a:lnSpc>
              </a:pPr>
              <a:r>
                <a:rPr lang="en-US" sz="1000" b="1" dirty="0"/>
                <a:t>Perceived Product/ Services Benefits</a:t>
              </a:r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CC37C285-22CF-65EB-41EC-89CDC8088C12}"/>
              </a:ext>
            </a:extLst>
          </p:cNvPr>
          <p:cNvSpPr txBox="1"/>
          <p:nvPr/>
        </p:nvSpPr>
        <p:spPr>
          <a:xfrm rot="16200000">
            <a:off x="6367308" y="2716710"/>
            <a:ext cx="909670" cy="2223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950"/>
              </a:lnSpc>
            </a:pPr>
            <a:r>
              <a:rPr lang="en-US" sz="1000" b="1" dirty="0"/>
              <a:t>High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3D1A6B5-09E6-A861-5A87-16FF7B93BA69}"/>
              </a:ext>
            </a:extLst>
          </p:cNvPr>
          <p:cNvSpPr txBox="1"/>
          <p:nvPr/>
        </p:nvSpPr>
        <p:spPr>
          <a:xfrm rot="16200000">
            <a:off x="6367013" y="5052116"/>
            <a:ext cx="909670" cy="2223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950"/>
              </a:lnSpc>
            </a:pPr>
            <a:r>
              <a:rPr lang="en-US" sz="1000" b="1" dirty="0"/>
              <a:t>Low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9F3F06E-D4F5-7924-4118-504775A6A76A}"/>
              </a:ext>
            </a:extLst>
          </p:cNvPr>
          <p:cNvSpPr txBox="1"/>
          <p:nvPr/>
        </p:nvSpPr>
        <p:spPr>
          <a:xfrm>
            <a:off x="9268139" y="5592391"/>
            <a:ext cx="909670" cy="2223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950"/>
              </a:lnSpc>
            </a:pPr>
            <a:r>
              <a:rPr lang="en-US" sz="1000" b="1" dirty="0"/>
              <a:t>High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365B8DE-C7D1-B1C1-EB69-B50AE4A77E3A}"/>
              </a:ext>
            </a:extLst>
          </p:cNvPr>
          <p:cNvSpPr txBox="1"/>
          <p:nvPr/>
        </p:nvSpPr>
        <p:spPr>
          <a:xfrm>
            <a:off x="6915673" y="5569190"/>
            <a:ext cx="909670" cy="2223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950"/>
              </a:lnSpc>
            </a:pPr>
            <a:r>
              <a:rPr lang="en-US" sz="1000" b="1" dirty="0"/>
              <a:t>Low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CA8BEC5-9C52-5D11-45D9-377D6239C118}"/>
              </a:ext>
            </a:extLst>
          </p:cNvPr>
          <p:cNvGrpSpPr/>
          <p:nvPr/>
        </p:nvGrpSpPr>
        <p:grpSpPr>
          <a:xfrm>
            <a:off x="6956878" y="2375555"/>
            <a:ext cx="3241477" cy="3166180"/>
            <a:chOff x="5987646" y="2005037"/>
            <a:chExt cx="3241477" cy="3166180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EBD7473-DA92-E63B-938A-C4AEC2E85E4B}"/>
                </a:ext>
              </a:extLst>
            </p:cNvPr>
            <p:cNvSpPr/>
            <p:nvPr/>
          </p:nvSpPr>
          <p:spPr>
            <a:xfrm>
              <a:off x="8250468" y="4263636"/>
              <a:ext cx="888728" cy="90060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C75A924-F43E-2472-1EEC-F0997858069B}"/>
                </a:ext>
              </a:extLst>
            </p:cNvPr>
            <p:cNvSpPr/>
            <p:nvPr/>
          </p:nvSpPr>
          <p:spPr>
            <a:xfrm>
              <a:off x="6026348" y="4250305"/>
              <a:ext cx="888728" cy="90060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758519D-08DF-C2A7-F591-4661F482D880}"/>
                </a:ext>
              </a:extLst>
            </p:cNvPr>
            <p:cNvSpPr/>
            <p:nvPr/>
          </p:nvSpPr>
          <p:spPr>
            <a:xfrm>
              <a:off x="6032659" y="2070861"/>
              <a:ext cx="876059" cy="85943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D09F6D7-97AA-01A1-E63D-C4F36D9021AF}"/>
                </a:ext>
              </a:extLst>
            </p:cNvPr>
            <p:cNvSpPr/>
            <p:nvPr/>
          </p:nvSpPr>
          <p:spPr>
            <a:xfrm>
              <a:off x="8250112" y="2073349"/>
              <a:ext cx="888728" cy="900609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3646CB27-1634-F35E-4F19-B2EDA09ACB45}"/>
                </a:ext>
              </a:extLst>
            </p:cNvPr>
            <p:cNvGrpSpPr/>
            <p:nvPr/>
          </p:nvGrpSpPr>
          <p:grpSpPr>
            <a:xfrm>
              <a:off x="5987646" y="2005037"/>
              <a:ext cx="3241477" cy="3166180"/>
              <a:chOff x="5870779" y="1837954"/>
              <a:chExt cx="3481879" cy="3400998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CA00E989-D952-D5BF-874E-904A140846F4}"/>
                  </a:ext>
                </a:extLst>
              </p:cNvPr>
              <p:cNvGrpSpPr/>
              <p:nvPr/>
            </p:nvGrpSpPr>
            <p:grpSpPr>
              <a:xfrm>
                <a:off x="5916501" y="1908660"/>
                <a:ext cx="3336131" cy="3317583"/>
                <a:chOff x="5916501" y="1908660"/>
                <a:chExt cx="3336131" cy="3317583"/>
              </a:xfrm>
            </p:grpSpPr>
            <p:sp>
              <p:nvSpPr>
                <p:cNvPr id="70" name="Triangle 22">
                  <a:extLst>
                    <a:ext uri="{FF2B5EF4-FFF2-40B4-BE49-F238E27FC236}">
                      <a16:creationId xmlns:a16="http://schemas.microsoft.com/office/drawing/2014/main" id="{ECD0F7A5-FE5E-AB27-E9A2-A4DD640F844F}"/>
                    </a:ext>
                  </a:extLst>
                </p:cNvPr>
                <p:cNvSpPr/>
                <p:nvPr/>
              </p:nvSpPr>
              <p:spPr>
                <a:xfrm rot="10800000">
                  <a:off x="6899273" y="1908660"/>
                  <a:ext cx="1377404" cy="1646155"/>
                </a:xfrm>
                <a:prstGeom prst="triangl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iangle 107">
                  <a:extLst>
                    <a:ext uri="{FF2B5EF4-FFF2-40B4-BE49-F238E27FC236}">
                      <a16:creationId xmlns:a16="http://schemas.microsoft.com/office/drawing/2014/main" id="{6F7DB382-B703-D1F2-5493-BFDBA72DCAF1}"/>
                    </a:ext>
                  </a:extLst>
                </p:cNvPr>
                <p:cNvSpPr/>
                <p:nvPr/>
              </p:nvSpPr>
              <p:spPr>
                <a:xfrm rot="13556516">
                  <a:off x="7505910" y="2151368"/>
                  <a:ext cx="1324981" cy="1649813"/>
                </a:xfrm>
                <a:prstGeom prst="triangl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Triangle 108">
                  <a:extLst>
                    <a:ext uri="{FF2B5EF4-FFF2-40B4-BE49-F238E27FC236}">
                      <a16:creationId xmlns:a16="http://schemas.microsoft.com/office/drawing/2014/main" id="{52814047-67FE-852F-D8D9-07B6F38FD353}"/>
                    </a:ext>
                  </a:extLst>
                </p:cNvPr>
                <p:cNvSpPr/>
                <p:nvPr/>
              </p:nvSpPr>
              <p:spPr>
                <a:xfrm rot="16200000">
                  <a:off x="7740912" y="2730821"/>
                  <a:ext cx="1358427" cy="1665012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riangle 109">
                  <a:extLst>
                    <a:ext uri="{FF2B5EF4-FFF2-40B4-BE49-F238E27FC236}">
                      <a16:creationId xmlns:a16="http://schemas.microsoft.com/office/drawing/2014/main" id="{FD876954-FE80-9B08-0F02-8E080FF2540A}"/>
                    </a:ext>
                  </a:extLst>
                </p:cNvPr>
                <p:cNvSpPr/>
                <p:nvPr/>
              </p:nvSpPr>
              <p:spPr>
                <a:xfrm rot="18867506">
                  <a:off x="7500905" y="3313193"/>
                  <a:ext cx="1358427" cy="1665012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Triangle 110">
                  <a:extLst>
                    <a:ext uri="{FF2B5EF4-FFF2-40B4-BE49-F238E27FC236}">
                      <a16:creationId xmlns:a16="http://schemas.microsoft.com/office/drawing/2014/main" id="{1A30D809-DF23-3A33-624D-A877BAD45DCB}"/>
                    </a:ext>
                  </a:extLst>
                </p:cNvPr>
                <p:cNvSpPr/>
                <p:nvPr/>
              </p:nvSpPr>
              <p:spPr>
                <a:xfrm>
                  <a:off x="6904664" y="3561231"/>
                  <a:ext cx="1358427" cy="1665012"/>
                </a:xfrm>
                <a:prstGeom prst="triangl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Triangle 112">
                  <a:extLst>
                    <a:ext uri="{FF2B5EF4-FFF2-40B4-BE49-F238E27FC236}">
                      <a16:creationId xmlns:a16="http://schemas.microsoft.com/office/drawing/2014/main" id="{FED9025A-9255-4FE6-6076-DC5CE4C7D711}"/>
                    </a:ext>
                  </a:extLst>
                </p:cNvPr>
                <p:cNvSpPr/>
                <p:nvPr/>
              </p:nvSpPr>
              <p:spPr>
                <a:xfrm rot="2732494" flipH="1">
                  <a:off x="6311766" y="3300524"/>
                  <a:ext cx="1358427" cy="1665012"/>
                </a:xfrm>
                <a:prstGeom prst="triangl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Triangle 114">
                  <a:extLst>
                    <a:ext uri="{FF2B5EF4-FFF2-40B4-BE49-F238E27FC236}">
                      <a16:creationId xmlns:a16="http://schemas.microsoft.com/office/drawing/2014/main" id="{3BB227E5-AA98-9071-56B3-C62E20BD395A}"/>
                    </a:ext>
                  </a:extLst>
                </p:cNvPr>
                <p:cNvSpPr/>
                <p:nvPr/>
              </p:nvSpPr>
              <p:spPr>
                <a:xfrm rot="5400000" flipH="1">
                  <a:off x="6069793" y="2717327"/>
                  <a:ext cx="1358427" cy="1665012"/>
                </a:xfrm>
                <a:prstGeom prst="triangl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Triangle 116">
                  <a:extLst>
                    <a:ext uri="{FF2B5EF4-FFF2-40B4-BE49-F238E27FC236}">
                      <a16:creationId xmlns:a16="http://schemas.microsoft.com/office/drawing/2014/main" id="{585C7123-7E5A-D62E-E68D-01E8DA561008}"/>
                    </a:ext>
                  </a:extLst>
                </p:cNvPr>
                <p:cNvSpPr/>
                <p:nvPr/>
              </p:nvSpPr>
              <p:spPr>
                <a:xfrm rot="8139230" flipH="1">
                  <a:off x="6310684" y="2125901"/>
                  <a:ext cx="1339011" cy="1670584"/>
                </a:xfrm>
                <a:prstGeom prst="triangl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5093BBC-64BF-5528-FE00-FA6E7514B2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60163" y="1837954"/>
                <a:ext cx="1432392" cy="3400998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F9E35EB7-E406-9231-9F92-4E3E481DF2A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84161" y="1892878"/>
                <a:ext cx="1406489" cy="333273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34C9042-1259-5A94-EB7C-7B411166D89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882256" y="1890973"/>
                <a:ext cx="1406489" cy="333273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04126DCD-C50F-50A5-8A09-9B6E884B7F8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880351" y="1889068"/>
                <a:ext cx="1406489" cy="333273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2C6F7EB1-0727-2589-5C20-4262F003C9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70779" y="2831490"/>
                <a:ext cx="3481879" cy="146942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879522B-EA1F-B782-A24F-04858CAEA1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71781" y="2869877"/>
                <a:ext cx="3413690" cy="138533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7F049EC7-87C7-FFF5-7CE8-091A3C204155}"/>
                  </a:ext>
                </a:extLst>
              </p:cNvPr>
              <p:cNvGrpSpPr/>
              <p:nvPr/>
            </p:nvGrpSpPr>
            <p:grpSpPr>
              <a:xfrm>
                <a:off x="7201239" y="3191850"/>
                <a:ext cx="773473" cy="742954"/>
                <a:chOff x="7201239" y="3191850"/>
                <a:chExt cx="773473" cy="742954"/>
              </a:xfrm>
            </p:grpSpPr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7D2303AB-1B9E-2F71-B5C0-5A2B8C41F7A1}"/>
                    </a:ext>
                  </a:extLst>
                </p:cNvPr>
                <p:cNvSpPr/>
                <p:nvPr/>
              </p:nvSpPr>
              <p:spPr>
                <a:xfrm>
                  <a:off x="7207409" y="3191850"/>
                  <a:ext cx="742954" cy="742954"/>
                </a:xfrm>
                <a:prstGeom prst="ellips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DEA75229-3384-C795-23AE-999093C70107}"/>
                    </a:ext>
                  </a:extLst>
                </p:cNvPr>
                <p:cNvSpPr txBox="1"/>
                <p:nvPr/>
              </p:nvSpPr>
              <p:spPr>
                <a:xfrm>
                  <a:off x="7201239" y="3364979"/>
                  <a:ext cx="773473" cy="42978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1000" b="1" dirty="0"/>
                    <a:t>Reference</a:t>
                  </a:r>
                </a:p>
                <a:p>
                  <a:pPr algn="ctr"/>
                  <a:r>
                    <a:rPr lang="en-US" sz="1000" b="1" dirty="0"/>
                    <a:t>Offer</a:t>
                  </a:r>
                </a:p>
              </p:txBody>
            </p:sp>
          </p:grpSp>
        </p:grp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3F1AAF5F-553F-0B44-4772-1B5159BDC772}"/>
              </a:ext>
            </a:extLst>
          </p:cNvPr>
          <p:cNvSpPr txBox="1"/>
          <p:nvPr/>
        </p:nvSpPr>
        <p:spPr>
          <a:xfrm>
            <a:off x="9039240" y="2763971"/>
            <a:ext cx="962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Focused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</a:rPr>
              <a:t>differentiation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5F2A1B8-47AD-29ED-9B75-D07220E49CC7}"/>
              </a:ext>
            </a:extLst>
          </p:cNvPr>
          <p:cNvSpPr txBox="1"/>
          <p:nvPr/>
        </p:nvSpPr>
        <p:spPr>
          <a:xfrm>
            <a:off x="8054404" y="2579898"/>
            <a:ext cx="9733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Differentiation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43A8140-1ADB-1557-DFAD-E6C89AE7151F}"/>
              </a:ext>
            </a:extLst>
          </p:cNvPr>
          <p:cNvSpPr txBox="1"/>
          <p:nvPr/>
        </p:nvSpPr>
        <p:spPr>
          <a:xfrm>
            <a:off x="7224667" y="4811107"/>
            <a:ext cx="731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/>
              <a:t>”No Frills”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FF41216-69CD-5FD4-0AD1-80293EBA1AF8}"/>
              </a:ext>
            </a:extLst>
          </p:cNvPr>
          <p:cNvSpPr txBox="1"/>
          <p:nvPr/>
        </p:nvSpPr>
        <p:spPr>
          <a:xfrm>
            <a:off x="7136879" y="385796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Low Price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CCC5B8C-D7F6-FABA-F1FC-6E552CC9B979}"/>
              </a:ext>
            </a:extLst>
          </p:cNvPr>
          <p:cNvSpPr txBox="1"/>
          <p:nvPr/>
        </p:nvSpPr>
        <p:spPr>
          <a:xfrm>
            <a:off x="7262165" y="2813698"/>
            <a:ext cx="5405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Hybrid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530836-50DB-66C1-4D45-279746B929C5}"/>
              </a:ext>
            </a:extLst>
          </p:cNvPr>
          <p:cNvSpPr/>
          <p:nvPr/>
        </p:nvSpPr>
        <p:spPr>
          <a:xfrm>
            <a:off x="1966621" y="6238249"/>
            <a:ext cx="237274" cy="16053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4" name="Chart 83">
            <a:extLst>
              <a:ext uri="{FF2B5EF4-FFF2-40B4-BE49-F238E27FC236}">
                <a16:creationId xmlns:a16="http://schemas.microsoft.com/office/drawing/2014/main" id="{E8787529-62BB-B579-6C47-4F1A7E2C38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0041596"/>
              </p:ext>
            </p:extLst>
          </p:nvPr>
        </p:nvGraphicFramePr>
        <p:xfrm>
          <a:off x="1700187" y="1934870"/>
          <a:ext cx="3455481" cy="3920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5" name="TextBox 84">
            <a:extLst>
              <a:ext uri="{FF2B5EF4-FFF2-40B4-BE49-F238E27FC236}">
                <a16:creationId xmlns:a16="http://schemas.microsoft.com/office/drawing/2014/main" id="{82E24468-ED27-6F89-F9E8-B593F680C357}"/>
              </a:ext>
            </a:extLst>
          </p:cNvPr>
          <p:cNvSpPr txBox="1"/>
          <p:nvPr/>
        </p:nvSpPr>
        <p:spPr>
          <a:xfrm>
            <a:off x="2239773" y="6193897"/>
            <a:ext cx="716308" cy="25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Planned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9A02FE8-92BB-AA0E-3ABB-4A31C19597BA}"/>
              </a:ext>
            </a:extLst>
          </p:cNvPr>
          <p:cNvSpPr/>
          <p:nvPr/>
        </p:nvSpPr>
        <p:spPr>
          <a:xfrm>
            <a:off x="3171493" y="6236468"/>
            <a:ext cx="237274" cy="1605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DBE61AD-57B3-106B-3BA2-E58026D12529}"/>
              </a:ext>
            </a:extLst>
          </p:cNvPr>
          <p:cNvSpPr txBox="1"/>
          <p:nvPr/>
        </p:nvSpPr>
        <p:spPr>
          <a:xfrm>
            <a:off x="3447585" y="6194898"/>
            <a:ext cx="6216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Existing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47ABF90-0B93-C1A5-035C-82E4BE5FEBCF}"/>
              </a:ext>
            </a:extLst>
          </p:cNvPr>
          <p:cNvSpPr/>
          <p:nvPr/>
        </p:nvSpPr>
        <p:spPr>
          <a:xfrm>
            <a:off x="4284599" y="6243565"/>
            <a:ext cx="237274" cy="16053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D6A5CB1-B1D0-CFDD-13FB-15EB91D5CBAE}"/>
              </a:ext>
            </a:extLst>
          </p:cNvPr>
          <p:cNvSpPr txBox="1"/>
          <p:nvPr/>
        </p:nvSpPr>
        <p:spPr>
          <a:xfrm>
            <a:off x="4521873" y="6197769"/>
            <a:ext cx="6216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To Kill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84A5A8E-2536-0942-9412-3E540CD5812B}"/>
              </a:ext>
            </a:extLst>
          </p:cNvPr>
          <p:cNvSpPr txBox="1"/>
          <p:nvPr/>
        </p:nvSpPr>
        <p:spPr>
          <a:xfrm>
            <a:off x="9119484" y="3781189"/>
            <a:ext cx="943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Risky High Margins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DCC35AB-C476-D5C2-7A6D-4C0D1D6AF6FB}"/>
              </a:ext>
            </a:extLst>
          </p:cNvPr>
          <p:cNvSpPr txBox="1"/>
          <p:nvPr/>
        </p:nvSpPr>
        <p:spPr>
          <a:xfrm>
            <a:off x="8996508" y="4640604"/>
            <a:ext cx="943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Monopoly</a:t>
            </a:r>
          </a:p>
          <a:p>
            <a:pPr algn="ctr"/>
            <a:r>
              <a:rPr lang="en-US" sz="1000" b="1" dirty="0"/>
              <a:t>Pricing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218E322-10AF-F864-D912-D747866E384B}"/>
              </a:ext>
            </a:extLst>
          </p:cNvPr>
          <p:cNvSpPr txBox="1"/>
          <p:nvPr/>
        </p:nvSpPr>
        <p:spPr>
          <a:xfrm>
            <a:off x="8072157" y="4878431"/>
            <a:ext cx="943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Loss of Market Share</a:t>
            </a:r>
          </a:p>
        </p:txBody>
      </p:sp>
      <p:sp>
        <p:nvSpPr>
          <p:cNvPr id="93" name="ZoneTexte 55">
            <a:extLst>
              <a:ext uri="{FF2B5EF4-FFF2-40B4-BE49-F238E27FC236}">
                <a16:creationId xmlns:a16="http://schemas.microsoft.com/office/drawing/2014/main" id="{98E65B99-F93F-A124-F145-F7D23FB99FF4}"/>
              </a:ext>
            </a:extLst>
          </p:cNvPr>
          <p:cNvSpPr txBox="1"/>
          <p:nvPr/>
        </p:nvSpPr>
        <p:spPr>
          <a:xfrm>
            <a:off x="563386" y="574799"/>
            <a:ext cx="91601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Helvetica Neue Thin" charset="0"/>
                <a:ea typeface="Helvetica Neue Thin" charset="0"/>
                <a:cs typeface="Helvetica Neue Thin" charset="0"/>
              </a:rPr>
              <a:t>Bowman’s Strategy Clock Matrix Template</a:t>
            </a:r>
          </a:p>
        </p:txBody>
      </p:sp>
    </p:spTree>
    <p:extLst>
      <p:ext uri="{BB962C8B-B14F-4D97-AF65-F5344CB8AC3E}">
        <p14:creationId xmlns:p14="http://schemas.microsoft.com/office/powerpoint/2010/main" val="2903069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 Neue Thin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Michele Baroni</dc:creator>
  <cp:lastModifiedBy>Michele Baroni</cp:lastModifiedBy>
  <cp:revision>1</cp:revision>
  <dcterms:created xsi:type="dcterms:W3CDTF">2024-06-13T10:03:57Z</dcterms:created>
  <dcterms:modified xsi:type="dcterms:W3CDTF">2024-06-13T10:05:46Z</dcterms:modified>
</cp:coreProperties>
</file>