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0"/>
  </p:notesMasterIdLst>
  <p:handoutMasterIdLst>
    <p:handoutMasterId r:id="rId21"/>
  </p:handoutMasterIdLst>
  <p:sldIdLst>
    <p:sldId id="256" r:id="rId2"/>
    <p:sldId id="801" r:id="rId3"/>
    <p:sldId id="787" r:id="rId4"/>
    <p:sldId id="786" r:id="rId5"/>
    <p:sldId id="789" r:id="rId6"/>
    <p:sldId id="790" r:id="rId7"/>
    <p:sldId id="791" r:id="rId8"/>
    <p:sldId id="792" r:id="rId9"/>
    <p:sldId id="793" r:id="rId10"/>
    <p:sldId id="795" r:id="rId11"/>
    <p:sldId id="803" r:id="rId12"/>
    <p:sldId id="794" r:id="rId13"/>
    <p:sldId id="804" r:id="rId14"/>
    <p:sldId id="805" r:id="rId15"/>
    <p:sldId id="802" r:id="rId16"/>
    <p:sldId id="797" r:id="rId17"/>
    <p:sldId id="798" r:id="rId18"/>
    <p:sldId id="79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584" userDrawn="1">
          <p15:clr>
            <a:srgbClr val="A4A3A4"/>
          </p15:clr>
        </p15:guide>
        <p15:guide id="2" orient="horz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664"/>
    <a:srgbClr val="4A4E5C"/>
    <a:srgbClr val="383B4A"/>
    <a:srgbClr val="282B47"/>
    <a:srgbClr val="2B2B40"/>
    <a:srgbClr val="000000"/>
    <a:srgbClr val="1CA4BA"/>
    <a:srgbClr val="FFFFFF"/>
    <a:srgbClr val="242741"/>
    <a:srgbClr val="092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4" autoAdjust="0"/>
    <p:restoredTop sz="97708"/>
  </p:normalViewPr>
  <p:slideViewPr>
    <p:cSldViewPr snapToGrid="0" showGuides="1">
      <p:cViewPr varScale="1">
        <p:scale>
          <a:sx n="61" d="100"/>
          <a:sy n="61" d="100"/>
        </p:scale>
        <p:origin x="1056" y="48"/>
      </p:cViewPr>
      <p:guideLst>
        <p:guide pos="1584"/>
        <p:guide orient="horz" pos="29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1" d="100"/>
        <a:sy n="151" d="100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201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9E3514-45B2-45B1-95F4-46F497958D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59924-6D65-4AA8-8EF3-BC3D715423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1D787-F45A-4E1F-98C1-1C505EDC8C6B}" type="datetimeFigureOut">
              <a:rPr lang="vi-VN" smtClean="0"/>
              <a:t>19/06/2024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D725C-CD3B-44C9-B962-1EBB752B51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1D356-1A87-420F-8DA3-D39B13D9ED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1934E-384B-4AC3-9626-7FBF83901B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1781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281BD-045F-47F1-9725-7A6B07710711}" type="datetimeFigureOut">
              <a:rPr lang="vi-VN" smtClean="0"/>
              <a:t>19/06/2024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74EB0-5391-4259-8057-908B7DCE9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915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554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109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663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217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2771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326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99880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434" algn="l" defTabSz="45710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49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1">
    <p:bg>
      <p:bgPr>
        <a:solidFill>
          <a:srgbClr val="F4F4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83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rgbClr val="525664"/>
            </a:gs>
            <a:gs pos="100000">
              <a:srgbClr val="161828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94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89" userDrawn="1">
          <p15:clr>
            <a:srgbClr val="F26B43"/>
          </p15:clr>
        </p15:guide>
        <p15:guide id="4" pos="268" userDrawn="1">
          <p15:clr>
            <a:srgbClr val="F26B43"/>
          </p15:clr>
        </p15:guide>
        <p15:guide id="5" pos="7412" userDrawn="1">
          <p15:clr>
            <a:srgbClr val="F26B43"/>
          </p15:clr>
        </p15:guide>
        <p15:guide id="6" orient="horz" pos="40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rgbClr val="525664"/>
            </a:gs>
            <a:gs pos="100000">
              <a:srgbClr val="16182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6C5B93DB-9118-DB42-BBEF-CB9F355517DE}"/>
              </a:ext>
            </a:extLst>
          </p:cNvPr>
          <p:cNvSpPr/>
          <p:nvPr/>
        </p:nvSpPr>
        <p:spPr>
          <a:xfrm>
            <a:off x="-1775465" y="-1978416"/>
            <a:ext cx="4556868" cy="4556868"/>
          </a:xfrm>
          <a:prstGeom prst="ellipse">
            <a:avLst/>
          </a:prstGeom>
          <a:noFill/>
          <a:ln w="19050">
            <a:solidFill>
              <a:schemeClr val="bg1">
                <a:alpha val="4877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9D2A9AD-9E33-E241-8C01-AF62404CAC41}"/>
              </a:ext>
            </a:extLst>
          </p:cNvPr>
          <p:cNvSpPr/>
          <p:nvPr/>
        </p:nvSpPr>
        <p:spPr>
          <a:xfrm>
            <a:off x="-1258722" y="-1461673"/>
            <a:ext cx="3523383" cy="3523383"/>
          </a:xfrm>
          <a:prstGeom prst="ellipse">
            <a:avLst/>
          </a:prstGeom>
          <a:noFill/>
          <a:ln w="19050">
            <a:solidFill>
              <a:schemeClr val="bg1">
                <a:alpha val="4877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B5CD09E-513C-5E4E-B673-F9C068B2D749}"/>
              </a:ext>
            </a:extLst>
          </p:cNvPr>
          <p:cNvSpPr/>
          <p:nvPr/>
        </p:nvSpPr>
        <p:spPr>
          <a:xfrm>
            <a:off x="-756425" y="-959376"/>
            <a:ext cx="2518788" cy="2518788"/>
          </a:xfrm>
          <a:prstGeom prst="ellipse">
            <a:avLst/>
          </a:prstGeom>
          <a:noFill/>
          <a:ln w="19050">
            <a:solidFill>
              <a:schemeClr val="bg1">
                <a:alpha val="4877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A3E08EC-43B6-664D-B249-0F98D6B81C9C}"/>
              </a:ext>
            </a:extLst>
          </p:cNvPr>
          <p:cNvSpPr/>
          <p:nvPr/>
        </p:nvSpPr>
        <p:spPr>
          <a:xfrm>
            <a:off x="-346407" y="-549358"/>
            <a:ext cx="1698752" cy="1698752"/>
          </a:xfrm>
          <a:prstGeom prst="ellipse">
            <a:avLst/>
          </a:prstGeom>
          <a:noFill/>
          <a:ln w="19050">
            <a:solidFill>
              <a:schemeClr val="bg1">
                <a:alpha val="4877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B458B17-3358-CC4A-A3C1-93542D9B8A57}"/>
              </a:ext>
            </a:extLst>
          </p:cNvPr>
          <p:cNvSpPr/>
          <p:nvPr/>
        </p:nvSpPr>
        <p:spPr>
          <a:xfrm>
            <a:off x="425450" y="458788"/>
            <a:ext cx="11113737" cy="5917557"/>
          </a:xfrm>
          <a:prstGeom prst="roundRect">
            <a:avLst>
              <a:gd name="adj" fmla="val 4478"/>
            </a:avLst>
          </a:prstGeom>
          <a:solidFill>
            <a:srgbClr val="4A4E5C"/>
          </a:solidFill>
          <a:ln>
            <a:noFill/>
          </a:ln>
          <a:effectLst>
            <a:outerShdw blurRad="304800" dist="50800" dir="5400000" sx="101000" sy="101000" algn="ctr" rotWithShape="0">
              <a:schemeClr val="bg1">
                <a:lumMod val="7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56BF194A-642F-4C44-B953-B2B0A3DDA70D}"/>
              </a:ext>
            </a:extLst>
          </p:cNvPr>
          <p:cNvSpPr/>
          <p:nvPr/>
        </p:nvSpPr>
        <p:spPr>
          <a:xfrm>
            <a:off x="427161" y="458788"/>
            <a:ext cx="3183419" cy="3098899"/>
          </a:xfrm>
          <a:custGeom>
            <a:avLst/>
            <a:gdLst>
              <a:gd name="connsiteX0" fmla="*/ 2205375 w 3183419"/>
              <a:gd name="connsiteY0" fmla="*/ 0 h 3098899"/>
              <a:gd name="connsiteX1" fmla="*/ 3084838 w 3183419"/>
              <a:gd name="connsiteY1" fmla="*/ 0 h 3098899"/>
              <a:gd name="connsiteX2" fmla="*/ 3134271 w 3183419"/>
              <a:gd name="connsiteY2" fmla="*/ 192255 h 3098899"/>
              <a:gd name="connsiteX3" fmla="*/ 3183419 w 3183419"/>
              <a:gd name="connsiteY3" fmla="*/ 679790 h 3098899"/>
              <a:gd name="connsiteX4" fmla="*/ 764310 w 3183419"/>
              <a:gd name="connsiteY4" fmla="*/ 3098899 h 3098899"/>
              <a:gd name="connsiteX5" fmla="*/ 44941 w 3183419"/>
              <a:gd name="connsiteY5" fmla="*/ 2990141 h 3098899"/>
              <a:gd name="connsiteX6" fmla="*/ 0 w 3183419"/>
              <a:gd name="connsiteY6" fmla="*/ 2973692 h 3098899"/>
              <a:gd name="connsiteX7" fmla="*/ 0 w 3183419"/>
              <a:gd name="connsiteY7" fmla="*/ 2079621 h 3098899"/>
              <a:gd name="connsiteX8" fmla="*/ 4123 w 3183419"/>
              <a:gd name="connsiteY8" fmla="*/ 2082126 h 3098899"/>
              <a:gd name="connsiteX9" fmla="*/ 764310 w 3183419"/>
              <a:gd name="connsiteY9" fmla="*/ 2274612 h 3098899"/>
              <a:gd name="connsiteX10" fmla="*/ 2359132 w 3183419"/>
              <a:gd name="connsiteY10" fmla="*/ 679790 h 3098899"/>
              <a:gd name="connsiteX11" fmla="*/ 2233803 w 3183419"/>
              <a:gd name="connsiteY11" fmla="*/ 59014 h 3098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3419" h="3098899">
                <a:moveTo>
                  <a:pt x="2205375" y="0"/>
                </a:moveTo>
                <a:lnTo>
                  <a:pt x="3084838" y="0"/>
                </a:lnTo>
                <a:lnTo>
                  <a:pt x="3134271" y="192255"/>
                </a:lnTo>
                <a:cubicBezTo>
                  <a:pt x="3166496" y="349734"/>
                  <a:pt x="3183419" y="512786"/>
                  <a:pt x="3183419" y="679790"/>
                </a:cubicBezTo>
                <a:cubicBezTo>
                  <a:pt x="3183419" y="2015827"/>
                  <a:pt x="2100347" y="3098899"/>
                  <a:pt x="764310" y="3098899"/>
                </a:cubicBezTo>
                <a:cubicBezTo>
                  <a:pt x="513803" y="3098899"/>
                  <a:pt x="272190" y="3060822"/>
                  <a:pt x="44941" y="2990141"/>
                </a:cubicBezTo>
                <a:lnTo>
                  <a:pt x="0" y="2973692"/>
                </a:lnTo>
                <a:lnTo>
                  <a:pt x="0" y="2079621"/>
                </a:lnTo>
                <a:lnTo>
                  <a:pt x="4123" y="2082126"/>
                </a:lnTo>
                <a:cubicBezTo>
                  <a:pt x="230099" y="2204883"/>
                  <a:pt x="489061" y="2274612"/>
                  <a:pt x="764310" y="2274612"/>
                </a:cubicBezTo>
                <a:cubicBezTo>
                  <a:pt x="1645106" y="2274612"/>
                  <a:pt x="2359132" y="1560586"/>
                  <a:pt x="2359132" y="679790"/>
                </a:cubicBezTo>
                <a:cubicBezTo>
                  <a:pt x="2359132" y="459591"/>
                  <a:pt x="2314506" y="249815"/>
                  <a:pt x="2233803" y="59014"/>
                </a:cubicBezTo>
                <a:close/>
              </a:path>
            </a:pathLst>
          </a:custGeom>
          <a:solidFill>
            <a:schemeClr val="bg1">
              <a:alpha val="238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Donut 16">
            <a:extLst>
              <a:ext uri="{FF2B5EF4-FFF2-40B4-BE49-F238E27FC236}">
                <a16:creationId xmlns:a16="http://schemas.microsoft.com/office/drawing/2014/main" id="{B4BB6397-EC42-BC48-A1B7-702106DBB22C}"/>
              </a:ext>
            </a:extLst>
          </p:cNvPr>
          <p:cNvSpPr/>
          <p:nvPr/>
        </p:nvSpPr>
        <p:spPr>
          <a:xfrm>
            <a:off x="9312515" y="4122277"/>
            <a:ext cx="1714997" cy="1714997"/>
          </a:xfrm>
          <a:prstGeom prst="donut">
            <a:avLst>
              <a:gd name="adj" fmla="val 1622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Donut 8">
            <a:extLst>
              <a:ext uri="{FF2B5EF4-FFF2-40B4-BE49-F238E27FC236}">
                <a16:creationId xmlns:a16="http://schemas.microsoft.com/office/drawing/2014/main" id="{E1F3DD8D-0B61-C642-8C23-104760EA7514}"/>
              </a:ext>
            </a:extLst>
          </p:cNvPr>
          <p:cNvSpPr/>
          <p:nvPr/>
        </p:nvSpPr>
        <p:spPr>
          <a:xfrm>
            <a:off x="8581421" y="1310787"/>
            <a:ext cx="867380" cy="867380"/>
          </a:xfrm>
          <a:prstGeom prst="donut">
            <a:avLst>
              <a:gd name="adj" fmla="val 1400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nut 9">
            <a:extLst>
              <a:ext uri="{FF2B5EF4-FFF2-40B4-BE49-F238E27FC236}">
                <a16:creationId xmlns:a16="http://schemas.microsoft.com/office/drawing/2014/main" id="{ED122850-2D10-E845-9A15-D419911FBDCD}"/>
              </a:ext>
            </a:extLst>
          </p:cNvPr>
          <p:cNvSpPr/>
          <p:nvPr/>
        </p:nvSpPr>
        <p:spPr>
          <a:xfrm>
            <a:off x="3301051" y="4979775"/>
            <a:ext cx="624609" cy="624609"/>
          </a:xfrm>
          <a:prstGeom prst="donut">
            <a:avLst>
              <a:gd name="adj" fmla="val 1400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4F6920D-4C52-1741-B3FB-44C0AB229916}"/>
              </a:ext>
            </a:extLst>
          </p:cNvPr>
          <p:cNvSpPr/>
          <p:nvPr/>
        </p:nvSpPr>
        <p:spPr>
          <a:xfrm>
            <a:off x="10520885" y="1939352"/>
            <a:ext cx="160638" cy="1606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DC0BDA8-D80F-3747-987D-DE4341FF7403}"/>
              </a:ext>
            </a:extLst>
          </p:cNvPr>
          <p:cNvSpPr/>
          <p:nvPr/>
        </p:nvSpPr>
        <p:spPr>
          <a:xfrm>
            <a:off x="1164557" y="4135137"/>
            <a:ext cx="160638" cy="160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4B3FEBD-800E-5948-8C75-E8610352D993}"/>
              </a:ext>
            </a:extLst>
          </p:cNvPr>
          <p:cNvSpPr/>
          <p:nvPr/>
        </p:nvSpPr>
        <p:spPr>
          <a:xfrm>
            <a:off x="5357616" y="975926"/>
            <a:ext cx="160638" cy="160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9618C1C-7E66-C542-BF9A-38D1E227E813}"/>
              </a:ext>
            </a:extLst>
          </p:cNvPr>
          <p:cNvSpPr/>
          <p:nvPr/>
        </p:nvSpPr>
        <p:spPr>
          <a:xfrm>
            <a:off x="9857920" y="4109344"/>
            <a:ext cx="4556868" cy="4556868"/>
          </a:xfrm>
          <a:prstGeom prst="ellipse">
            <a:avLst/>
          </a:prstGeom>
          <a:noFill/>
          <a:ln w="19050">
            <a:solidFill>
              <a:schemeClr val="bg1">
                <a:alpha val="44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25E53E-E618-6341-9F5E-73965687DF23}"/>
              </a:ext>
            </a:extLst>
          </p:cNvPr>
          <p:cNvSpPr/>
          <p:nvPr/>
        </p:nvSpPr>
        <p:spPr>
          <a:xfrm>
            <a:off x="10374663" y="4626087"/>
            <a:ext cx="3523383" cy="3523383"/>
          </a:xfrm>
          <a:prstGeom prst="ellipse">
            <a:avLst/>
          </a:prstGeom>
          <a:noFill/>
          <a:ln w="19050">
            <a:solidFill>
              <a:schemeClr val="bg1">
                <a:alpha val="44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E29FF36-8DCD-AF46-8767-55790EE5CD2C}"/>
              </a:ext>
            </a:extLst>
          </p:cNvPr>
          <p:cNvSpPr/>
          <p:nvPr/>
        </p:nvSpPr>
        <p:spPr>
          <a:xfrm>
            <a:off x="10876960" y="5128384"/>
            <a:ext cx="2518788" cy="2518788"/>
          </a:xfrm>
          <a:prstGeom prst="ellipse">
            <a:avLst/>
          </a:prstGeom>
          <a:noFill/>
          <a:ln w="19050">
            <a:solidFill>
              <a:schemeClr val="bg1">
                <a:alpha val="44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7AF5878-E256-7744-842F-44BB505FBE47}"/>
              </a:ext>
            </a:extLst>
          </p:cNvPr>
          <p:cNvSpPr/>
          <p:nvPr/>
        </p:nvSpPr>
        <p:spPr>
          <a:xfrm>
            <a:off x="11286978" y="5538402"/>
            <a:ext cx="1698752" cy="1698752"/>
          </a:xfrm>
          <a:prstGeom prst="ellipse">
            <a:avLst/>
          </a:prstGeom>
          <a:noFill/>
          <a:ln w="19050">
            <a:solidFill>
              <a:schemeClr val="bg1">
                <a:alpha val="44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49AA58-7F4C-8744-A44F-A3CA029857A7}"/>
              </a:ext>
            </a:extLst>
          </p:cNvPr>
          <p:cNvSpPr txBox="1"/>
          <p:nvPr/>
        </p:nvSpPr>
        <p:spPr>
          <a:xfrm>
            <a:off x="3448479" y="2560126"/>
            <a:ext cx="5295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BRAND POSITIONING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B0DD29-8E15-F342-B6EC-0FF51160BEAC}"/>
              </a:ext>
            </a:extLst>
          </p:cNvPr>
          <p:cNvSpPr txBox="1"/>
          <p:nvPr/>
        </p:nvSpPr>
        <p:spPr>
          <a:xfrm>
            <a:off x="4788471" y="3312933"/>
            <a:ext cx="2727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pc="600" dirty="0">
                <a:solidFill>
                  <a:schemeClr val="bg1"/>
                </a:solidFill>
              </a:rPr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237313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5000" fill="hold"/>
                                        <p:tgtEl>
                                          <p:spTgt spid="1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5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6" dur="5000" fill="hold"/>
                                        <p:tgtEl>
                                          <p:spTgt spid="2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8" dur="5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0" dur="5000" fill="hold"/>
                                        <p:tgtEl>
                                          <p:spTgt spid="21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 animBg="1"/>
      <p:bldP spid="25" grpId="0" animBg="1"/>
      <p:bldP spid="23" grpId="0" animBg="1"/>
      <p:bldP spid="17" grpId="0" animBg="1"/>
      <p:bldP spid="9" grpId="0" animBg="1"/>
      <p:bldP spid="10" grpId="0" animBg="1"/>
      <p:bldP spid="4" grpId="0" animBg="1"/>
      <p:bldP spid="11" grpId="0" animBg="1"/>
      <p:bldP spid="12" grpId="0" animBg="1"/>
      <p:bldP spid="16" grpId="0" animBg="1"/>
      <p:bldP spid="18" grpId="0" animBg="1"/>
      <p:bldP spid="19" grpId="0" animBg="1"/>
      <p:bldP spid="20" grpId="0" animBg="1"/>
      <p:bldP spid="3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1">
            <a:extLst>
              <a:ext uri="{FF2B5EF4-FFF2-40B4-BE49-F238E27FC236}">
                <a16:creationId xmlns:a16="http://schemas.microsoft.com/office/drawing/2014/main" id="{01D8FC77-E126-5D4C-A859-C52DE083CC8F}"/>
              </a:ext>
            </a:extLst>
          </p:cNvPr>
          <p:cNvSpPr/>
          <p:nvPr/>
        </p:nvSpPr>
        <p:spPr>
          <a:xfrm rot="16200000">
            <a:off x="5062358" y="67281"/>
            <a:ext cx="5904081" cy="6723433"/>
          </a:xfrm>
          <a:prstGeom prst="roundRect">
            <a:avLst>
              <a:gd name="adj" fmla="val 3609"/>
            </a:avLst>
          </a:prstGeom>
          <a:solidFill>
            <a:srgbClr val="4A4E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0" name="Picture Placeholder 4">
            <a:extLst>
              <a:ext uri="{FF2B5EF4-FFF2-40B4-BE49-F238E27FC236}">
                <a16:creationId xmlns:a16="http://schemas.microsoft.com/office/drawing/2014/main" id="{893A2677-4283-6E41-A78B-1E3F401B9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>
            <a:off x="7771551" y="476956"/>
            <a:ext cx="5461591" cy="5725688"/>
          </a:xfrm>
          <a:prstGeom prst="rect">
            <a:avLst/>
          </a:prstGeom>
        </p:spPr>
      </p:pic>
      <p:pic>
        <p:nvPicPr>
          <p:cNvPr id="71" name="Picture Placeholder 4">
            <a:extLst>
              <a:ext uri="{FF2B5EF4-FFF2-40B4-BE49-F238E27FC236}">
                <a16:creationId xmlns:a16="http://schemas.microsoft.com/office/drawing/2014/main" id="{A34143E6-D200-2347-A10B-3FC67991E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 rot="10800000">
            <a:off x="4622142" y="2655832"/>
            <a:ext cx="3588455" cy="37619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CEF4B5-071B-6747-B614-42C1EE92AA6C}"/>
              </a:ext>
            </a:extLst>
          </p:cNvPr>
          <p:cNvSpPr txBox="1"/>
          <p:nvPr/>
        </p:nvSpPr>
        <p:spPr>
          <a:xfrm>
            <a:off x="874065" y="904172"/>
            <a:ext cx="3335880" cy="92268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</a:t>
            </a:r>
          </a:p>
          <a:p>
            <a:pPr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STRATEGY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81D2AA9-C230-4946-B75E-FBCA79A9F68E}"/>
              </a:ext>
            </a:extLst>
          </p:cNvPr>
          <p:cNvGrpSpPr/>
          <p:nvPr/>
        </p:nvGrpSpPr>
        <p:grpSpPr>
          <a:xfrm>
            <a:off x="874065" y="2366683"/>
            <a:ext cx="4329384" cy="3587146"/>
            <a:chOff x="659475" y="3097173"/>
            <a:chExt cx="4329384" cy="2856655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4739B1F1-73C1-EB4D-9ED3-970BD9E5FBC6}"/>
                </a:ext>
              </a:extLst>
            </p:cNvPr>
            <p:cNvSpPr/>
            <p:nvPr/>
          </p:nvSpPr>
          <p:spPr>
            <a:xfrm>
              <a:off x="659475" y="3097173"/>
              <a:ext cx="3976527" cy="624536"/>
            </a:xfrm>
            <a:prstGeom prst="roundRect">
              <a:avLst>
                <a:gd name="adj" fmla="val 6190"/>
              </a:avLst>
            </a:prstGeom>
            <a:solidFill>
              <a:schemeClr val="accent1"/>
            </a:solidFill>
            <a:ln w="1270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endParaRPr lang="en-US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71B5B7D4-8772-1B49-BE61-CB0155C60E49}"/>
                </a:ext>
              </a:extLst>
            </p:cNvPr>
            <p:cNvSpPr/>
            <p:nvPr/>
          </p:nvSpPr>
          <p:spPr>
            <a:xfrm>
              <a:off x="659475" y="3839116"/>
              <a:ext cx="3976527" cy="624536"/>
            </a:xfrm>
            <a:prstGeom prst="roundRect">
              <a:avLst>
                <a:gd name="adj" fmla="val 6190"/>
              </a:avLst>
            </a:prstGeom>
            <a:solidFill>
              <a:schemeClr val="accent3"/>
            </a:solidFill>
            <a:ln w="1270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endParaRPr lang="en-US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6D7F19E2-4255-444D-B2FB-07E8BEEBB546}"/>
                </a:ext>
              </a:extLst>
            </p:cNvPr>
            <p:cNvSpPr/>
            <p:nvPr/>
          </p:nvSpPr>
          <p:spPr>
            <a:xfrm>
              <a:off x="659475" y="4581059"/>
              <a:ext cx="3976527" cy="624536"/>
            </a:xfrm>
            <a:prstGeom prst="roundRect">
              <a:avLst>
                <a:gd name="adj" fmla="val 6190"/>
              </a:avLst>
            </a:prstGeom>
            <a:solidFill>
              <a:schemeClr val="accent6"/>
            </a:solidFill>
            <a:ln w="1270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endParaRPr lang="en-US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73A025E0-B1F6-EB45-A572-54D0C639999B}"/>
                </a:ext>
              </a:extLst>
            </p:cNvPr>
            <p:cNvSpPr/>
            <p:nvPr/>
          </p:nvSpPr>
          <p:spPr>
            <a:xfrm>
              <a:off x="659475" y="5329292"/>
              <a:ext cx="3976527" cy="624536"/>
            </a:xfrm>
            <a:prstGeom prst="roundRect">
              <a:avLst>
                <a:gd name="adj" fmla="val 6190"/>
              </a:avLst>
            </a:prstGeom>
            <a:solidFill>
              <a:srgbClr val="282B47"/>
            </a:solidFill>
            <a:ln w="1270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endParaRPr lang="en-US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7A873EA8-1221-5249-B200-9613349DBFD5}"/>
                </a:ext>
              </a:extLst>
            </p:cNvPr>
            <p:cNvSpPr/>
            <p:nvPr/>
          </p:nvSpPr>
          <p:spPr>
            <a:xfrm>
              <a:off x="1012331" y="3097173"/>
              <a:ext cx="3976528" cy="624536"/>
            </a:xfrm>
            <a:prstGeom prst="roundRect">
              <a:avLst>
                <a:gd name="adj" fmla="val 6190"/>
              </a:avLst>
            </a:prstGeom>
            <a:solidFill>
              <a:schemeClr val="bg2"/>
            </a:solidFill>
            <a:ln w="1905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r>
                <a:rPr lang="en-US" sz="11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LOSING ZONE </a:t>
              </a:r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: Competitors meets consumers</a:t>
              </a:r>
            </a:p>
            <a:p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needs better than you</a:t>
              </a:r>
            </a:p>
          </p:txBody>
        </p: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28969903-CFC5-4645-941E-39828500D3A7}"/>
                </a:ext>
              </a:extLst>
            </p:cNvPr>
            <p:cNvSpPr/>
            <p:nvPr/>
          </p:nvSpPr>
          <p:spPr>
            <a:xfrm>
              <a:off x="1012331" y="3839116"/>
              <a:ext cx="3976528" cy="624536"/>
            </a:xfrm>
            <a:prstGeom prst="roundRect">
              <a:avLst>
                <a:gd name="adj" fmla="val 6190"/>
              </a:avLst>
            </a:prstGeom>
            <a:solidFill>
              <a:schemeClr val="bg2"/>
            </a:solidFill>
            <a:ln w="1905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r>
                <a:rPr lang="en-US" sz="11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DUMB ZONE </a:t>
              </a:r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: Competitive battle where</a:t>
              </a:r>
            </a:p>
            <a:p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consumer doesn’t care at all</a:t>
              </a:r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731FC6F7-13CA-7043-BE4B-4707DC6C7D10}"/>
                </a:ext>
              </a:extLst>
            </p:cNvPr>
            <p:cNvSpPr/>
            <p:nvPr/>
          </p:nvSpPr>
          <p:spPr>
            <a:xfrm>
              <a:off x="1012331" y="4581059"/>
              <a:ext cx="3976528" cy="624536"/>
            </a:xfrm>
            <a:prstGeom prst="roundRect">
              <a:avLst>
                <a:gd name="adj" fmla="val 6190"/>
              </a:avLst>
            </a:prstGeom>
            <a:solidFill>
              <a:schemeClr val="bg2"/>
            </a:solidFill>
            <a:ln w="1905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r>
                <a:rPr lang="en-US" sz="11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WINNING ZONE </a:t>
              </a:r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: Your brand’s clear difference</a:t>
              </a:r>
            </a:p>
            <a:p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matters to consumers</a:t>
              </a:r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A509F12D-1AFA-6549-BAFD-985095D63316}"/>
                </a:ext>
              </a:extLst>
            </p:cNvPr>
            <p:cNvSpPr/>
            <p:nvPr/>
          </p:nvSpPr>
          <p:spPr>
            <a:xfrm>
              <a:off x="1012331" y="5329292"/>
              <a:ext cx="3976528" cy="624536"/>
            </a:xfrm>
            <a:prstGeom prst="roundRect">
              <a:avLst>
                <a:gd name="adj" fmla="val 6190"/>
              </a:avLst>
            </a:prstGeom>
            <a:solidFill>
              <a:schemeClr val="bg2"/>
            </a:solidFill>
            <a:ln w="19050">
              <a:solidFill>
                <a:schemeClr val="bg2"/>
              </a:solidFill>
            </a:ln>
            <a:effectLst>
              <a:outerShdw blurRad="1270000" dist="825500" dir="2700000" algn="tl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Ins="108000" rtlCol="0" anchor="ctr"/>
            <a:lstStyle/>
            <a:p>
              <a:r>
                <a:rPr lang="en-US" sz="11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RISKY ZONE </a:t>
              </a:r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: Equally meet consumer needs. You win through speed, innovation &amp; emotional connection</a:t>
              </a:r>
            </a:p>
          </p:txBody>
        </p:sp>
      </p:grpSp>
      <p:sp>
        <p:nvSpPr>
          <p:cNvPr id="67" name="Freeform 66">
            <a:extLst>
              <a:ext uri="{FF2B5EF4-FFF2-40B4-BE49-F238E27FC236}">
                <a16:creationId xmlns:a16="http://schemas.microsoft.com/office/drawing/2014/main" id="{F8B569B1-7CBC-F540-82AF-B43523273368}"/>
              </a:ext>
            </a:extLst>
          </p:cNvPr>
          <p:cNvSpPr/>
          <p:nvPr/>
        </p:nvSpPr>
        <p:spPr>
          <a:xfrm rot="10800000">
            <a:off x="7881394" y="1611914"/>
            <a:ext cx="883144" cy="1350218"/>
          </a:xfrm>
          <a:custGeom>
            <a:avLst/>
            <a:gdLst>
              <a:gd name="connsiteX0" fmla="*/ 441573 w 883144"/>
              <a:gd name="connsiteY0" fmla="*/ 1350218 h 1350218"/>
              <a:gd name="connsiteX1" fmla="*/ 403702 w 883144"/>
              <a:gd name="connsiteY1" fmla="*/ 1315799 h 1350218"/>
              <a:gd name="connsiteX2" fmla="*/ 0 w 883144"/>
              <a:gd name="connsiteY2" fmla="*/ 341177 h 1350218"/>
              <a:gd name="connsiteX3" fmla="*/ 28003 w 883144"/>
              <a:gd name="connsiteY3" fmla="*/ 63397 h 1350218"/>
              <a:gd name="connsiteX4" fmla="*/ 44304 w 883144"/>
              <a:gd name="connsiteY4" fmla="*/ 0 h 1350218"/>
              <a:gd name="connsiteX5" fmla="*/ 46622 w 883144"/>
              <a:gd name="connsiteY5" fmla="*/ 848 h 1350218"/>
              <a:gd name="connsiteX6" fmla="*/ 456493 w 883144"/>
              <a:gd name="connsiteY6" fmla="*/ 62815 h 1350218"/>
              <a:gd name="connsiteX7" fmla="*/ 734273 w 883144"/>
              <a:gd name="connsiteY7" fmla="*/ 34812 h 1350218"/>
              <a:gd name="connsiteX8" fmla="*/ 840751 w 883144"/>
              <a:gd name="connsiteY8" fmla="*/ 7434 h 1350218"/>
              <a:gd name="connsiteX9" fmla="*/ 855141 w 883144"/>
              <a:gd name="connsiteY9" fmla="*/ 63398 h 1350218"/>
              <a:gd name="connsiteX10" fmla="*/ 883144 w 883144"/>
              <a:gd name="connsiteY10" fmla="*/ 341178 h 1350218"/>
              <a:gd name="connsiteX11" fmla="*/ 479442 w 883144"/>
              <a:gd name="connsiteY11" fmla="*/ 1315800 h 1350218"/>
              <a:gd name="connsiteX12" fmla="*/ 441573 w 883144"/>
              <a:gd name="connsiteY12" fmla="*/ 1350218 h 135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3144" h="1350218">
                <a:moveTo>
                  <a:pt x="441573" y="1350218"/>
                </a:moveTo>
                <a:lnTo>
                  <a:pt x="403702" y="1315799"/>
                </a:lnTo>
                <a:cubicBezTo>
                  <a:pt x="154274" y="1066372"/>
                  <a:pt x="0" y="721791"/>
                  <a:pt x="0" y="341177"/>
                </a:cubicBezTo>
                <a:cubicBezTo>
                  <a:pt x="0" y="246024"/>
                  <a:pt x="9642" y="153122"/>
                  <a:pt x="28003" y="63397"/>
                </a:cubicBezTo>
                <a:lnTo>
                  <a:pt x="44304" y="0"/>
                </a:lnTo>
                <a:lnTo>
                  <a:pt x="46622" y="848"/>
                </a:lnTo>
                <a:cubicBezTo>
                  <a:pt x="176100" y="41120"/>
                  <a:pt x="313763" y="62815"/>
                  <a:pt x="456493" y="62815"/>
                </a:cubicBezTo>
                <a:cubicBezTo>
                  <a:pt x="551647" y="62815"/>
                  <a:pt x="644548" y="53173"/>
                  <a:pt x="734273" y="34812"/>
                </a:cubicBezTo>
                <a:lnTo>
                  <a:pt x="840751" y="7434"/>
                </a:lnTo>
                <a:lnTo>
                  <a:pt x="855141" y="63398"/>
                </a:lnTo>
                <a:cubicBezTo>
                  <a:pt x="873502" y="153123"/>
                  <a:pt x="883144" y="246025"/>
                  <a:pt x="883144" y="341178"/>
                </a:cubicBezTo>
                <a:cubicBezTo>
                  <a:pt x="883144" y="721792"/>
                  <a:pt x="728870" y="1066373"/>
                  <a:pt x="479442" y="1315800"/>
                </a:cubicBezTo>
                <a:lnTo>
                  <a:pt x="441573" y="1350218"/>
                </a:lnTo>
                <a:close/>
              </a:path>
            </a:pathLst>
          </a:custGeom>
          <a:solidFill>
            <a:schemeClr val="accent4"/>
          </a:solidFill>
          <a:ln w="222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3DEF7D0B-A335-E649-8C11-FD89F3672BE4}"/>
              </a:ext>
            </a:extLst>
          </p:cNvPr>
          <p:cNvSpPr/>
          <p:nvPr/>
        </p:nvSpPr>
        <p:spPr>
          <a:xfrm rot="10800000">
            <a:off x="6968004" y="2933363"/>
            <a:ext cx="1348941" cy="1044581"/>
          </a:xfrm>
          <a:custGeom>
            <a:avLst/>
            <a:gdLst>
              <a:gd name="connsiteX0" fmla="*/ 399179 w 1348941"/>
              <a:gd name="connsiteY0" fmla="*/ 1044581 h 1044581"/>
              <a:gd name="connsiteX1" fmla="*/ 379605 w 1348941"/>
              <a:gd name="connsiteY1" fmla="*/ 968454 h 1044581"/>
              <a:gd name="connsiteX2" fmla="*/ 37870 w 1348941"/>
              <a:gd name="connsiteY2" fmla="*/ 403703 h 1044581"/>
              <a:gd name="connsiteX3" fmla="*/ 0 w 1348941"/>
              <a:gd name="connsiteY3" fmla="*/ 369284 h 1044581"/>
              <a:gd name="connsiteX4" fmla="*/ 60010 w 1348941"/>
              <a:gd name="connsiteY4" fmla="*/ 314742 h 1044581"/>
              <a:gd name="connsiteX5" fmla="*/ 936752 w 1348941"/>
              <a:gd name="connsiteY5" fmla="*/ 0 h 1044581"/>
              <a:gd name="connsiteX6" fmla="*/ 1346623 w 1348941"/>
              <a:gd name="connsiteY6" fmla="*/ 61967 h 1044581"/>
              <a:gd name="connsiteX7" fmla="*/ 1348941 w 1348941"/>
              <a:gd name="connsiteY7" fmla="*/ 62815 h 1044581"/>
              <a:gd name="connsiteX8" fmla="*/ 1331278 w 1348941"/>
              <a:gd name="connsiteY8" fmla="*/ 131509 h 1044581"/>
              <a:gd name="connsiteX9" fmla="*/ 424792 w 1348941"/>
              <a:gd name="connsiteY9" fmla="*/ 1037995 h 1044581"/>
              <a:gd name="connsiteX10" fmla="*/ 399179 w 1348941"/>
              <a:gd name="connsiteY10" fmla="*/ 1044581 h 1044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48941" h="1044581">
                <a:moveTo>
                  <a:pt x="399179" y="1044581"/>
                </a:moveTo>
                <a:lnTo>
                  <a:pt x="379605" y="968454"/>
                </a:lnTo>
                <a:cubicBezTo>
                  <a:pt x="312485" y="752657"/>
                  <a:pt x="193763" y="559595"/>
                  <a:pt x="37870" y="403703"/>
                </a:cubicBezTo>
                <a:lnTo>
                  <a:pt x="0" y="369284"/>
                </a:lnTo>
                <a:lnTo>
                  <a:pt x="60010" y="314742"/>
                </a:lnTo>
                <a:cubicBezTo>
                  <a:pt x="298266" y="118116"/>
                  <a:pt x="603715" y="0"/>
                  <a:pt x="936752" y="0"/>
                </a:cubicBezTo>
                <a:cubicBezTo>
                  <a:pt x="1079482" y="0"/>
                  <a:pt x="1217145" y="21695"/>
                  <a:pt x="1346623" y="61967"/>
                </a:cubicBezTo>
                <a:lnTo>
                  <a:pt x="1348941" y="62815"/>
                </a:lnTo>
                <a:lnTo>
                  <a:pt x="1331278" y="131509"/>
                </a:lnTo>
                <a:cubicBezTo>
                  <a:pt x="1197039" y="563103"/>
                  <a:pt x="856386" y="903756"/>
                  <a:pt x="424792" y="1037995"/>
                </a:cubicBezTo>
                <a:lnTo>
                  <a:pt x="399179" y="1044581"/>
                </a:lnTo>
                <a:close/>
              </a:path>
            </a:pathLst>
          </a:custGeom>
          <a:solidFill>
            <a:schemeClr val="accent1"/>
          </a:solidFill>
          <a:ln w="222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F3B8F288-A08E-8B48-8D4D-869B10AA7AE1}"/>
              </a:ext>
            </a:extLst>
          </p:cNvPr>
          <p:cNvSpPr/>
          <p:nvPr/>
        </p:nvSpPr>
        <p:spPr>
          <a:xfrm rot="10800000">
            <a:off x="8321480" y="2954246"/>
            <a:ext cx="1321010" cy="1037146"/>
          </a:xfrm>
          <a:custGeom>
            <a:avLst/>
            <a:gdLst>
              <a:gd name="connsiteX0" fmla="*/ 923742 w 1321010"/>
              <a:gd name="connsiteY0" fmla="*/ 1037146 h 1037146"/>
              <a:gd name="connsiteX1" fmla="*/ 799425 w 1321010"/>
              <a:gd name="connsiteY1" fmla="*/ 991645 h 1037146"/>
              <a:gd name="connsiteX2" fmla="*/ 19574 w 1321010"/>
              <a:gd name="connsiteY2" fmla="*/ 131508 h 1037146"/>
              <a:gd name="connsiteX3" fmla="*/ 0 w 1321010"/>
              <a:gd name="connsiteY3" fmla="*/ 55381 h 1037146"/>
              <a:gd name="connsiteX4" fmla="*/ 106478 w 1321010"/>
              <a:gd name="connsiteY4" fmla="*/ 28003 h 1037146"/>
              <a:gd name="connsiteX5" fmla="*/ 384258 w 1321010"/>
              <a:gd name="connsiteY5" fmla="*/ 0 h 1037146"/>
              <a:gd name="connsiteX6" fmla="*/ 1261000 w 1321010"/>
              <a:gd name="connsiteY6" fmla="*/ 314742 h 1037146"/>
              <a:gd name="connsiteX7" fmla="*/ 1321010 w 1321010"/>
              <a:gd name="connsiteY7" fmla="*/ 369283 h 1037146"/>
              <a:gd name="connsiteX8" fmla="*/ 1283140 w 1321010"/>
              <a:gd name="connsiteY8" fmla="*/ 403701 h 1037146"/>
              <a:gd name="connsiteX9" fmla="*/ 941405 w 1321010"/>
              <a:gd name="connsiteY9" fmla="*/ 968452 h 1037146"/>
              <a:gd name="connsiteX10" fmla="*/ 923742 w 1321010"/>
              <a:gd name="connsiteY10" fmla="*/ 1037146 h 103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1010" h="1037146">
                <a:moveTo>
                  <a:pt x="923742" y="1037146"/>
                </a:moveTo>
                <a:lnTo>
                  <a:pt x="799425" y="991645"/>
                </a:lnTo>
                <a:cubicBezTo>
                  <a:pt x="428400" y="834715"/>
                  <a:pt x="140390" y="519943"/>
                  <a:pt x="19574" y="131508"/>
                </a:cubicBezTo>
                <a:lnTo>
                  <a:pt x="0" y="55381"/>
                </a:lnTo>
                <a:lnTo>
                  <a:pt x="106478" y="28003"/>
                </a:lnTo>
                <a:cubicBezTo>
                  <a:pt x="196204" y="9642"/>
                  <a:pt x="289105" y="0"/>
                  <a:pt x="384258" y="0"/>
                </a:cubicBezTo>
                <a:cubicBezTo>
                  <a:pt x="717295" y="0"/>
                  <a:pt x="1022744" y="118116"/>
                  <a:pt x="1261000" y="314742"/>
                </a:cubicBezTo>
                <a:lnTo>
                  <a:pt x="1321010" y="369283"/>
                </a:lnTo>
                <a:lnTo>
                  <a:pt x="1283140" y="403701"/>
                </a:lnTo>
                <a:cubicBezTo>
                  <a:pt x="1127248" y="559593"/>
                  <a:pt x="1008525" y="752655"/>
                  <a:pt x="941405" y="968452"/>
                </a:cubicBezTo>
                <a:lnTo>
                  <a:pt x="923742" y="1037146"/>
                </a:lnTo>
                <a:close/>
              </a:path>
            </a:pathLst>
          </a:custGeom>
          <a:solidFill>
            <a:schemeClr val="accent3"/>
          </a:solidFill>
          <a:ln w="222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FC618321-F238-454B-AE62-56FDD4AED6D2}"/>
              </a:ext>
            </a:extLst>
          </p:cNvPr>
          <p:cNvSpPr/>
          <p:nvPr/>
        </p:nvSpPr>
        <p:spPr>
          <a:xfrm rot="10800000">
            <a:off x="7918722" y="2897036"/>
            <a:ext cx="796447" cy="730678"/>
          </a:xfrm>
          <a:custGeom>
            <a:avLst/>
            <a:gdLst>
              <a:gd name="connsiteX0" fmla="*/ 412189 w 796447"/>
              <a:gd name="connsiteY0" fmla="*/ 730678 h 730678"/>
              <a:gd name="connsiteX1" fmla="*/ 2318 w 796447"/>
              <a:gd name="connsiteY1" fmla="*/ 668711 h 730678"/>
              <a:gd name="connsiteX2" fmla="*/ 0 w 796447"/>
              <a:gd name="connsiteY2" fmla="*/ 667863 h 730678"/>
              <a:gd name="connsiteX3" fmla="*/ 17663 w 796447"/>
              <a:gd name="connsiteY3" fmla="*/ 599169 h 730678"/>
              <a:gd name="connsiteX4" fmla="*/ 359398 w 796447"/>
              <a:gd name="connsiteY4" fmla="*/ 34418 h 730678"/>
              <a:gd name="connsiteX5" fmla="*/ 397268 w 796447"/>
              <a:gd name="connsiteY5" fmla="*/ 0 h 730678"/>
              <a:gd name="connsiteX6" fmla="*/ 435138 w 796447"/>
              <a:gd name="connsiteY6" fmla="*/ 34419 h 730678"/>
              <a:gd name="connsiteX7" fmla="*/ 776873 w 796447"/>
              <a:gd name="connsiteY7" fmla="*/ 599170 h 730678"/>
              <a:gd name="connsiteX8" fmla="*/ 796447 w 796447"/>
              <a:gd name="connsiteY8" fmla="*/ 675297 h 730678"/>
              <a:gd name="connsiteX9" fmla="*/ 689969 w 796447"/>
              <a:gd name="connsiteY9" fmla="*/ 702675 h 730678"/>
              <a:gd name="connsiteX10" fmla="*/ 412189 w 796447"/>
              <a:gd name="connsiteY10" fmla="*/ 730678 h 73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96447" h="730678">
                <a:moveTo>
                  <a:pt x="412189" y="730678"/>
                </a:moveTo>
                <a:cubicBezTo>
                  <a:pt x="269459" y="730678"/>
                  <a:pt x="131796" y="708983"/>
                  <a:pt x="2318" y="668711"/>
                </a:cubicBezTo>
                <a:lnTo>
                  <a:pt x="0" y="667863"/>
                </a:lnTo>
                <a:lnTo>
                  <a:pt x="17663" y="599169"/>
                </a:lnTo>
                <a:cubicBezTo>
                  <a:pt x="84783" y="383372"/>
                  <a:pt x="203506" y="190310"/>
                  <a:pt x="359398" y="34418"/>
                </a:cubicBezTo>
                <a:lnTo>
                  <a:pt x="397268" y="0"/>
                </a:lnTo>
                <a:lnTo>
                  <a:pt x="435138" y="34419"/>
                </a:lnTo>
                <a:cubicBezTo>
                  <a:pt x="591031" y="190311"/>
                  <a:pt x="709753" y="383373"/>
                  <a:pt x="776873" y="599170"/>
                </a:cubicBezTo>
                <a:lnTo>
                  <a:pt x="796447" y="675297"/>
                </a:lnTo>
                <a:lnTo>
                  <a:pt x="689969" y="702675"/>
                </a:lnTo>
                <a:cubicBezTo>
                  <a:pt x="600244" y="721036"/>
                  <a:pt x="507343" y="730678"/>
                  <a:pt x="412189" y="730678"/>
                </a:cubicBezTo>
                <a:close/>
              </a:path>
            </a:pathLst>
          </a:custGeom>
          <a:solidFill>
            <a:srgbClr val="282B47"/>
          </a:solidFill>
          <a:ln w="222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9A9272-029A-1A48-AED9-8BAD8C799381}"/>
              </a:ext>
            </a:extLst>
          </p:cNvPr>
          <p:cNvGrpSpPr/>
          <p:nvPr/>
        </p:nvGrpSpPr>
        <p:grpSpPr>
          <a:xfrm rot="10800000">
            <a:off x="6003345" y="1240349"/>
            <a:ext cx="4630151" cy="4413334"/>
            <a:chOff x="6003345" y="1240349"/>
            <a:chExt cx="4630151" cy="441333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D018EEFE-9D69-E349-A4D8-7F41165048C9}"/>
                </a:ext>
              </a:extLst>
            </p:cNvPr>
            <p:cNvSpPr/>
            <p:nvPr/>
          </p:nvSpPr>
          <p:spPr>
            <a:xfrm>
              <a:off x="6955018" y="1240349"/>
              <a:ext cx="2756647" cy="2756647"/>
            </a:xfrm>
            <a:prstGeom prst="ellipse">
              <a:avLst/>
            </a:prstGeom>
            <a:noFill/>
            <a:ln w="22225">
              <a:solidFill>
                <a:schemeClr val="bg2"/>
              </a:solidFill>
            </a:ln>
            <a:effectLst>
              <a:outerShdw blurRad="99367" dist="38100" dir="2700000" algn="tl" rotWithShape="0">
                <a:prstClr val="black">
                  <a:alpha val="84766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128EFD9-535E-3C43-8C5A-CA5F55D9644D}"/>
                </a:ext>
              </a:extLst>
            </p:cNvPr>
            <p:cNvSpPr/>
            <p:nvPr/>
          </p:nvSpPr>
          <p:spPr>
            <a:xfrm>
              <a:off x="6003345" y="2897036"/>
              <a:ext cx="2756647" cy="2756647"/>
            </a:xfrm>
            <a:prstGeom prst="ellipse">
              <a:avLst/>
            </a:prstGeom>
            <a:noFill/>
            <a:ln w="22225">
              <a:solidFill>
                <a:schemeClr val="bg2"/>
              </a:solidFill>
            </a:ln>
            <a:effectLst>
              <a:outerShdw blurRad="99367" dist="38100" dir="2700000" algn="tl" rotWithShape="0">
                <a:prstClr val="black">
                  <a:alpha val="84766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D9F134A-A175-9443-8B25-E47ED6E747E7}"/>
                </a:ext>
              </a:extLst>
            </p:cNvPr>
            <p:cNvSpPr/>
            <p:nvPr/>
          </p:nvSpPr>
          <p:spPr>
            <a:xfrm>
              <a:off x="7876849" y="2897035"/>
              <a:ext cx="2756647" cy="2756647"/>
            </a:xfrm>
            <a:prstGeom prst="ellipse">
              <a:avLst/>
            </a:prstGeom>
            <a:noFill/>
            <a:ln w="22225">
              <a:solidFill>
                <a:schemeClr val="bg2"/>
              </a:solidFill>
            </a:ln>
            <a:effectLst>
              <a:outerShdw blurRad="99367" dist="38100" dir="2700000" algn="tl" rotWithShape="0">
                <a:prstClr val="black">
                  <a:alpha val="84766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5D5F5D2-2B9F-F641-A663-5708C4E9D306}"/>
              </a:ext>
            </a:extLst>
          </p:cNvPr>
          <p:cNvSpPr txBox="1"/>
          <p:nvPr/>
        </p:nvSpPr>
        <p:spPr>
          <a:xfrm>
            <a:off x="6265924" y="2116172"/>
            <a:ext cx="15302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What consumers want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6AFF5ED-E3E7-5B43-9B43-2CF9A083E26A}"/>
              </a:ext>
            </a:extLst>
          </p:cNvPr>
          <p:cNvSpPr txBox="1"/>
          <p:nvPr/>
        </p:nvSpPr>
        <p:spPr>
          <a:xfrm>
            <a:off x="9078868" y="2116172"/>
            <a:ext cx="11272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What your brand does best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1680616-19BA-B54E-B21C-BAB9BB24FD28}"/>
              </a:ext>
            </a:extLst>
          </p:cNvPr>
          <p:cNvSpPr txBox="1"/>
          <p:nvPr/>
        </p:nvSpPr>
        <p:spPr>
          <a:xfrm>
            <a:off x="7656440" y="4289827"/>
            <a:ext cx="13255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What your competitor does best</a:t>
            </a:r>
          </a:p>
        </p:txBody>
      </p:sp>
    </p:spTree>
    <p:extLst>
      <p:ext uri="{BB962C8B-B14F-4D97-AF65-F5344CB8AC3E}">
        <p14:creationId xmlns:p14="http://schemas.microsoft.com/office/powerpoint/2010/main" val="109746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21">
            <a:extLst>
              <a:ext uri="{FF2B5EF4-FFF2-40B4-BE49-F238E27FC236}">
                <a16:creationId xmlns:a16="http://schemas.microsoft.com/office/drawing/2014/main" id="{CF43B0EC-6ED4-4846-9411-C45C42DCB805}"/>
              </a:ext>
            </a:extLst>
          </p:cNvPr>
          <p:cNvSpPr/>
          <p:nvPr/>
        </p:nvSpPr>
        <p:spPr>
          <a:xfrm rot="16200000">
            <a:off x="-3742" y="2622458"/>
            <a:ext cx="4334494" cy="2611660"/>
          </a:xfrm>
          <a:prstGeom prst="round2SameRect">
            <a:avLst>
              <a:gd name="adj1" fmla="val 6881"/>
              <a:gd name="adj2" fmla="val 0"/>
            </a:avLst>
          </a:prstGeom>
          <a:gradFill flip="none" rotWithShape="1">
            <a:gsLst>
              <a:gs pos="200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8100000" scaled="1"/>
            <a:tileRect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94573D9-BC42-CD47-9550-4D25A735841F}"/>
              </a:ext>
            </a:extLst>
          </p:cNvPr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name="adj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7578C3A-882F-F940-976D-91DF7595B31D}"/>
              </a:ext>
            </a:extLst>
          </p:cNvPr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name="adj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ound Same-side Corner of Rectangle 24">
            <a:extLst>
              <a:ext uri="{FF2B5EF4-FFF2-40B4-BE49-F238E27FC236}">
                <a16:creationId xmlns:a16="http://schemas.microsoft.com/office/drawing/2014/main" id="{4AE534A5-98C2-9749-B8EB-56B58067A796}"/>
              </a:ext>
            </a:extLst>
          </p:cNvPr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name="adj1" fmla="val 7236"/>
              <a:gd name="adj2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ound Same Side Corner Rectangle 1">
            <a:extLst>
              <a:ext uri="{FF2B5EF4-FFF2-40B4-BE49-F238E27FC236}">
                <a16:creationId xmlns:a16="http://schemas.microsoft.com/office/drawing/2014/main" id="{84410043-F702-4A4D-93AF-7979E8F9FDC4}"/>
              </a:ext>
            </a:extLst>
          </p:cNvPr>
          <p:cNvSpPr/>
          <p:nvPr/>
        </p:nvSpPr>
        <p:spPr>
          <a:xfrm rot="16200000">
            <a:off x="5958239" y="-1738996"/>
            <a:ext cx="275523" cy="10476651"/>
          </a:xfrm>
          <a:prstGeom prst="roundRect">
            <a:avLst>
              <a:gd name="adj" fmla="val 0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STRATEGIC BRAND MANAGEMENT PROCESS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1EF2E-4207-5943-BB6C-8C9B5111C302}"/>
              </a:ext>
            </a:extLst>
          </p:cNvPr>
          <p:cNvSpPr txBox="1"/>
          <p:nvPr/>
        </p:nvSpPr>
        <p:spPr>
          <a:xfrm>
            <a:off x="1248155" y="2077375"/>
            <a:ext cx="1867184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IDENTIFY AND ESTABLISH BRAND POSITIONING AND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AFA320-15E0-514B-88A5-89039202C618}"/>
              </a:ext>
            </a:extLst>
          </p:cNvPr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(Pre-launch) brand audit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Competitive frame of reference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Points-of-parity and points-of-difference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mantra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Internal brand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7ACA2B-D1D2-7B49-A01A-90C9F5584CCA}"/>
              </a:ext>
            </a:extLst>
          </p:cNvPr>
          <p:cNvSpPr txBox="1"/>
          <p:nvPr/>
        </p:nvSpPr>
        <p:spPr>
          <a:xfrm>
            <a:off x="3698626" y="2077375"/>
            <a:ext cx="2161907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PLAN AND IMPLEMENT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BRAND MARKETING PROGRAMS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4B7A51-7F83-B942-8456-35D1F647F266}"/>
              </a:ext>
            </a:extLst>
          </p:cNvPr>
          <p:cNvSpPr txBox="1"/>
          <p:nvPr/>
        </p:nvSpPr>
        <p:spPr>
          <a:xfrm>
            <a:off x="6471285" y="2077375"/>
            <a:ext cx="1848730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MEASURE 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INTERPRET BRAND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PERFORMANCE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299A1A-9A16-354A-B20F-F320CEF7E2C2}"/>
              </a:ext>
            </a:extLst>
          </p:cNvPr>
          <p:cNvSpPr txBox="1"/>
          <p:nvPr/>
        </p:nvSpPr>
        <p:spPr>
          <a:xfrm>
            <a:off x="9259455" y="2077375"/>
            <a:ext cx="1529249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GROW AND SUSTAIN BRAND EQUITY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5AB9C1-55B2-A64B-9CD7-C33E34F4BF96}"/>
              </a:ext>
            </a:extLst>
          </p:cNvPr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elements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marketing activities and programs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Secondary associations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3B2AAA8-6A3E-A445-ADD7-3A74C8FBB3B7}"/>
              </a:ext>
            </a:extLst>
          </p:cNvPr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value chain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tracking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equity management system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B8F27B8-EE8F-7B43-80CA-C4A6F38EB398}"/>
              </a:ext>
            </a:extLst>
          </p:cNvPr>
          <p:cNvSpPr txBox="1"/>
          <p:nvPr/>
        </p:nvSpPr>
        <p:spPr>
          <a:xfrm>
            <a:off x="8875791" y="4188467"/>
            <a:ext cx="2312302" cy="8912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Brand-product matrix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portfolios and hierarchies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reinforcement and revitalization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expansion</a:t>
            </a:r>
          </a:p>
        </p:txBody>
      </p:sp>
      <p:pic>
        <p:nvPicPr>
          <p:cNvPr id="21" name="Picture Placeholder 4">
            <a:extLst>
              <a:ext uri="{FF2B5EF4-FFF2-40B4-BE49-F238E27FC236}">
                <a16:creationId xmlns:a16="http://schemas.microsoft.com/office/drawing/2014/main" id="{74BC861D-67B7-B047-BBC5-4C1A29B93BFA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 rot="16200000">
            <a:off x="-933438" y="3084292"/>
            <a:ext cx="5708255" cy="2167353"/>
          </a:xfrm>
          <a:prstGeom prst="rect">
            <a:avLst/>
          </a:prstGeom>
        </p:spPr>
      </p:pic>
      <p:sp>
        <p:nvSpPr>
          <p:cNvPr id="22" name="Round Same Side Corner Rectangle 1">
            <a:extLst>
              <a:ext uri="{FF2B5EF4-FFF2-40B4-BE49-F238E27FC236}">
                <a16:creationId xmlns:a16="http://schemas.microsoft.com/office/drawing/2014/main" id="{515A00C0-C358-F34D-84F7-CAFF34B8992A}"/>
              </a:ext>
            </a:extLst>
          </p:cNvPr>
          <p:cNvSpPr/>
          <p:nvPr/>
        </p:nvSpPr>
        <p:spPr>
          <a:xfrm rot="16200000">
            <a:off x="2021328" y="2197990"/>
            <a:ext cx="275523" cy="2602829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D840F0C-D454-F242-9BE5-73FBD7D56E30}"/>
              </a:ext>
            </a:extLst>
          </p:cNvPr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01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B37B249-9400-BB48-AF54-A7616AE60D6C}"/>
              </a:ext>
            </a:extLst>
          </p:cNvPr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FDF448A-AB94-EF46-BE19-5F2CA6D453C8}"/>
              </a:ext>
            </a:extLst>
          </p:cNvPr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03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AA73E7A-54B7-CC4A-8FAA-2143EB54200D}"/>
              </a:ext>
            </a:extLst>
          </p:cNvPr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274499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94573D9-BC42-CD47-9550-4D25A735841F}"/>
              </a:ext>
            </a:extLst>
          </p:cNvPr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4"/>
              </a:gs>
              <a:gs pos="99000">
                <a:schemeClr val="accent4">
                  <a:lumMod val="50000"/>
                </a:schemeClr>
              </a:gs>
            </a:gsLst>
            <a:lin ang="2700000" scaled="1"/>
            <a:tileRect/>
          </a:gra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Placeholder 4">
            <a:extLst>
              <a:ext uri="{FF2B5EF4-FFF2-40B4-BE49-F238E27FC236}">
                <a16:creationId xmlns:a16="http://schemas.microsoft.com/office/drawing/2014/main" id="{74BC861D-67B7-B047-BBC5-4C1A29B93BFA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 rot="16200000">
            <a:off x="1714615" y="3084292"/>
            <a:ext cx="5708255" cy="2167353"/>
          </a:xfrm>
          <a:prstGeom prst="rect">
            <a:avLst/>
          </a:prstGeom>
        </p:spPr>
      </p:pic>
      <p:sp>
        <p:nvSpPr>
          <p:cNvPr id="4" name="Round Same Side Corner Rectangle 21">
            <a:extLst>
              <a:ext uri="{FF2B5EF4-FFF2-40B4-BE49-F238E27FC236}">
                <a16:creationId xmlns:a16="http://schemas.microsoft.com/office/drawing/2014/main" id="{CF43B0EC-6ED4-4846-9411-C45C42DCB805}"/>
              </a:ext>
            </a:extLst>
          </p:cNvPr>
          <p:cNvSpPr/>
          <p:nvPr/>
        </p:nvSpPr>
        <p:spPr>
          <a:xfrm rot="16200000">
            <a:off x="-3742" y="2622458"/>
            <a:ext cx="4334494" cy="2611660"/>
          </a:xfrm>
          <a:prstGeom prst="round2SameRect">
            <a:avLst>
              <a:gd name="adj1" fmla="val 6881"/>
              <a:gd name="adj2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7578C3A-882F-F940-976D-91DF7595B31D}"/>
              </a:ext>
            </a:extLst>
          </p:cNvPr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name="adj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ound Same-side Corner of Rectangle 24">
            <a:extLst>
              <a:ext uri="{FF2B5EF4-FFF2-40B4-BE49-F238E27FC236}">
                <a16:creationId xmlns:a16="http://schemas.microsoft.com/office/drawing/2014/main" id="{4AE534A5-98C2-9749-B8EB-56B58067A796}"/>
              </a:ext>
            </a:extLst>
          </p:cNvPr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name="adj1" fmla="val 7236"/>
              <a:gd name="adj2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ound Same Side Corner Rectangle 1">
            <a:extLst>
              <a:ext uri="{FF2B5EF4-FFF2-40B4-BE49-F238E27FC236}">
                <a16:creationId xmlns:a16="http://schemas.microsoft.com/office/drawing/2014/main" id="{84410043-F702-4A4D-93AF-7979E8F9FDC4}"/>
              </a:ext>
            </a:extLst>
          </p:cNvPr>
          <p:cNvSpPr/>
          <p:nvPr/>
        </p:nvSpPr>
        <p:spPr>
          <a:xfrm rot="16200000">
            <a:off x="5958239" y="-1738996"/>
            <a:ext cx="275523" cy="10476651"/>
          </a:xfrm>
          <a:prstGeom prst="roundRect">
            <a:avLst>
              <a:gd name="adj" fmla="val 0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STRATEGIC BRAND MANAGEMENT PROCESS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1EF2E-4207-5943-BB6C-8C9B5111C302}"/>
              </a:ext>
            </a:extLst>
          </p:cNvPr>
          <p:cNvSpPr txBox="1"/>
          <p:nvPr/>
        </p:nvSpPr>
        <p:spPr>
          <a:xfrm>
            <a:off x="1248155" y="2077375"/>
            <a:ext cx="1867184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IDENTIFY AND ESTABLISH BRAND POSITIONING AND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AFA320-15E0-514B-88A5-89039202C618}"/>
              </a:ext>
            </a:extLst>
          </p:cNvPr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(Pre-launch) brand audit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Competitive frame of reference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Points-of-parity and points-of-difference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mantra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Internal brand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7ACA2B-D1D2-7B49-A01A-90C9F5584CCA}"/>
              </a:ext>
            </a:extLst>
          </p:cNvPr>
          <p:cNvSpPr txBox="1"/>
          <p:nvPr/>
        </p:nvSpPr>
        <p:spPr>
          <a:xfrm>
            <a:off x="3698626" y="2077375"/>
            <a:ext cx="2161907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PLAN AND IMPLEMENT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BRAND MARKETING PROGRAMS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4B7A51-7F83-B942-8456-35D1F647F266}"/>
              </a:ext>
            </a:extLst>
          </p:cNvPr>
          <p:cNvSpPr txBox="1"/>
          <p:nvPr/>
        </p:nvSpPr>
        <p:spPr>
          <a:xfrm>
            <a:off x="6471285" y="2077375"/>
            <a:ext cx="1848730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MEASURE 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INTERPRET BRAND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PERFORMANCE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299A1A-9A16-354A-B20F-F320CEF7E2C2}"/>
              </a:ext>
            </a:extLst>
          </p:cNvPr>
          <p:cNvSpPr txBox="1"/>
          <p:nvPr/>
        </p:nvSpPr>
        <p:spPr>
          <a:xfrm>
            <a:off x="9259455" y="2077375"/>
            <a:ext cx="1529249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GROW AND SUSTAIN BRAND EQUITY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5AB9C1-55B2-A64B-9CD7-C33E34F4BF96}"/>
              </a:ext>
            </a:extLst>
          </p:cNvPr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elements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marketing activities and programs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Secondary associations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3B2AAA8-6A3E-A445-ADD7-3A74C8FBB3B7}"/>
              </a:ext>
            </a:extLst>
          </p:cNvPr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value chain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tracking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equity management system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B8F27B8-EE8F-7B43-80CA-C4A6F38EB398}"/>
              </a:ext>
            </a:extLst>
          </p:cNvPr>
          <p:cNvSpPr txBox="1"/>
          <p:nvPr/>
        </p:nvSpPr>
        <p:spPr>
          <a:xfrm>
            <a:off x="8875791" y="4188467"/>
            <a:ext cx="2312302" cy="8912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Brand-product matrix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portfolios and hierarchies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reinforcement and revitalization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expansion</a:t>
            </a:r>
          </a:p>
        </p:txBody>
      </p:sp>
      <p:sp>
        <p:nvSpPr>
          <p:cNvPr id="22" name="Round Same Side Corner Rectangle 1">
            <a:extLst>
              <a:ext uri="{FF2B5EF4-FFF2-40B4-BE49-F238E27FC236}">
                <a16:creationId xmlns:a16="http://schemas.microsoft.com/office/drawing/2014/main" id="{515A00C0-C358-F34D-84F7-CAFF34B8992A}"/>
              </a:ext>
            </a:extLst>
          </p:cNvPr>
          <p:cNvSpPr/>
          <p:nvPr/>
        </p:nvSpPr>
        <p:spPr>
          <a:xfrm rot="16200000">
            <a:off x="3331572" y="887745"/>
            <a:ext cx="275523" cy="5223318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D840F0C-D454-F242-9BE5-73FBD7D56E30}"/>
              </a:ext>
            </a:extLst>
          </p:cNvPr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01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B37B249-9400-BB48-AF54-A7616AE60D6C}"/>
              </a:ext>
            </a:extLst>
          </p:cNvPr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FDF448A-AB94-EF46-BE19-5F2CA6D453C8}"/>
              </a:ext>
            </a:extLst>
          </p:cNvPr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03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AA73E7A-54B7-CC4A-8FAA-2143EB54200D}"/>
              </a:ext>
            </a:extLst>
          </p:cNvPr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76106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7578C3A-882F-F940-976D-91DF7595B31D}"/>
              </a:ext>
            </a:extLst>
          </p:cNvPr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4"/>
              </a:gs>
              <a:gs pos="87000">
                <a:schemeClr val="accent4">
                  <a:lumMod val="50000"/>
                </a:schemeClr>
              </a:gs>
            </a:gsLst>
            <a:lin ang="2700000" scaled="1"/>
            <a:tileRect/>
          </a:gra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Placeholder 4">
            <a:extLst>
              <a:ext uri="{FF2B5EF4-FFF2-40B4-BE49-F238E27FC236}">
                <a16:creationId xmlns:a16="http://schemas.microsoft.com/office/drawing/2014/main" id="{74BC861D-67B7-B047-BBC5-4C1A29B93BFA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 rot="16200000">
            <a:off x="4347452" y="3084292"/>
            <a:ext cx="5708255" cy="2167353"/>
          </a:xfrm>
          <a:prstGeom prst="rect">
            <a:avLst/>
          </a:prstGeom>
        </p:spPr>
      </p:pic>
      <p:sp>
        <p:nvSpPr>
          <p:cNvPr id="4" name="Round Same Side Corner Rectangle 21">
            <a:extLst>
              <a:ext uri="{FF2B5EF4-FFF2-40B4-BE49-F238E27FC236}">
                <a16:creationId xmlns:a16="http://schemas.microsoft.com/office/drawing/2014/main" id="{CF43B0EC-6ED4-4846-9411-C45C42DCB805}"/>
              </a:ext>
            </a:extLst>
          </p:cNvPr>
          <p:cNvSpPr/>
          <p:nvPr/>
        </p:nvSpPr>
        <p:spPr>
          <a:xfrm rot="16200000">
            <a:off x="-3742" y="2622458"/>
            <a:ext cx="4334494" cy="2611660"/>
          </a:xfrm>
          <a:prstGeom prst="round2SameRect">
            <a:avLst>
              <a:gd name="adj1" fmla="val 6881"/>
              <a:gd name="adj2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94573D9-BC42-CD47-9550-4D25A735841F}"/>
              </a:ext>
            </a:extLst>
          </p:cNvPr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name="adj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ound Same-side Corner of Rectangle 24">
            <a:extLst>
              <a:ext uri="{FF2B5EF4-FFF2-40B4-BE49-F238E27FC236}">
                <a16:creationId xmlns:a16="http://schemas.microsoft.com/office/drawing/2014/main" id="{4AE534A5-98C2-9749-B8EB-56B58067A796}"/>
              </a:ext>
            </a:extLst>
          </p:cNvPr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name="adj1" fmla="val 7236"/>
              <a:gd name="adj2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ound Same Side Corner Rectangle 1">
            <a:extLst>
              <a:ext uri="{FF2B5EF4-FFF2-40B4-BE49-F238E27FC236}">
                <a16:creationId xmlns:a16="http://schemas.microsoft.com/office/drawing/2014/main" id="{84410043-F702-4A4D-93AF-7979E8F9FDC4}"/>
              </a:ext>
            </a:extLst>
          </p:cNvPr>
          <p:cNvSpPr/>
          <p:nvPr/>
        </p:nvSpPr>
        <p:spPr>
          <a:xfrm rot="16200000">
            <a:off x="5958239" y="-1738996"/>
            <a:ext cx="275523" cy="10476651"/>
          </a:xfrm>
          <a:prstGeom prst="roundRect">
            <a:avLst>
              <a:gd name="adj" fmla="val 0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STRATEGIC BRAND MANAGEMENT PROCESS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1EF2E-4207-5943-BB6C-8C9B5111C302}"/>
              </a:ext>
            </a:extLst>
          </p:cNvPr>
          <p:cNvSpPr txBox="1"/>
          <p:nvPr/>
        </p:nvSpPr>
        <p:spPr>
          <a:xfrm>
            <a:off x="1248155" y="2077375"/>
            <a:ext cx="1867184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IDENTIFY AND ESTABLISH BRAND POSITIONING AND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AFA320-15E0-514B-88A5-89039202C618}"/>
              </a:ext>
            </a:extLst>
          </p:cNvPr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(Pre-launch) brand audit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Competitive frame of reference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Points-of-parity and points-of-difference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mantra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Internal brand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7ACA2B-D1D2-7B49-A01A-90C9F5584CCA}"/>
              </a:ext>
            </a:extLst>
          </p:cNvPr>
          <p:cNvSpPr txBox="1"/>
          <p:nvPr/>
        </p:nvSpPr>
        <p:spPr>
          <a:xfrm>
            <a:off x="3698626" y="2077375"/>
            <a:ext cx="2161907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PLAN AND IMPLEMENT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BRAND MARKETING PROGRAMS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4B7A51-7F83-B942-8456-35D1F647F266}"/>
              </a:ext>
            </a:extLst>
          </p:cNvPr>
          <p:cNvSpPr txBox="1"/>
          <p:nvPr/>
        </p:nvSpPr>
        <p:spPr>
          <a:xfrm>
            <a:off x="6471285" y="2077375"/>
            <a:ext cx="1848730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MEASURE 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INTERPRET BRAND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PERFORMANCE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299A1A-9A16-354A-B20F-F320CEF7E2C2}"/>
              </a:ext>
            </a:extLst>
          </p:cNvPr>
          <p:cNvSpPr txBox="1"/>
          <p:nvPr/>
        </p:nvSpPr>
        <p:spPr>
          <a:xfrm>
            <a:off x="9259455" y="2077375"/>
            <a:ext cx="1529249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GROW AND SUSTAIN BRAND EQUITY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5AB9C1-55B2-A64B-9CD7-C33E34F4BF96}"/>
              </a:ext>
            </a:extLst>
          </p:cNvPr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elements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marketing activities and programs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Secondary associations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3B2AAA8-6A3E-A445-ADD7-3A74C8FBB3B7}"/>
              </a:ext>
            </a:extLst>
          </p:cNvPr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value chain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tracking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equity management system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B8F27B8-EE8F-7B43-80CA-C4A6F38EB398}"/>
              </a:ext>
            </a:extLst>
          </p:cNvPr>
          <p:cNvSpPr txBox="1"/>
          <p:nvPr/>
        </p:nvSpPr>
        <p:spPr>
          <a:xfrm>
            <a:off x="8875791" y="4188467"/>
            <a:ext cx="2312302" cy="8912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Brand-product matrix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portfolios and hierarchies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reinforcement and revitalization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expansion</a:t>
            </a:r>
          </a:p>
        </p:txBody>
      </p:sp>
      <p:sp>
        <p:nvSpPr>
          <p:cNvPr id="22" name="Round Same Side Corner Rectangle 1">
            <a:extLst>
              <a:ext uri="{FF2B5EF4-FFF2-40B4-BE49-F238E27FC236}">
                <a16:creationId xmlns:a16="http://schemas.microsoft.com/office/drawing/2014/main" id="{515A00C0-C358-F34D-84F7-CAFF34B8992A}"/>
              </a:ext>
            </a:extLst>
          </p:cNvPr>
          <p:cNvSpPr/>
          <p:nvPr/>
        </p:nvSpPr>
        <p:spPr>
          <a:xfrm rot="16200000">
            <a:off x="4641815" y="-422498"/>
            <a:ext cx="275523" cy="7843803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D840F0C-D454-F242-9BE5-73FBD7D56E30}"/>
              </a:ext>
            </a:extLst>
          </p:cNvPr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01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B37B249-9400-BB48-AF54-A7616AE60D6C}"/>
              </a:ext>
            </a:extLst>
          </p:cNvPr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FDF448A-AB94-EF46-BE19-5F2CA6D453C8}"/>
              </a:ext>
            </a:extLst>
          </p:cNvPr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03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AA73E7A-54B7-CC4A-8FAA-2143EB54200D}"/>
              </a:ext>
            </a:extLst>
          </p:cNvPr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38365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 Same-side Corner of Rectangle 24">
            <a:extLst>
              <a:ext uri="{FF2B5EF4-FFF2-40B4-BE49-F238E27FC236}">
                <a16:creationId xmlns:a16="http://schemas.microsoft.com/office/drawing/2014/main" id="{4AE534A5-98C2-9749-B8EB-56B58067A796}"/>
              </a:ext>
            </a:extLst>
          </p:cNvPr>
          <p:cNvSpPr/>
          <p:nvPr/>
        </p:nvSpPr>
        <p:spPr>
          <a:xfrm rot="5400000">
            <a:off x="7856834" y="2618043"/>
            <a:ext cx="4334492" cy="2620489"/>
          </a:xfrm>
          <a:prstGeom prst="round2SameRect">
            <a:avLst>
              <a:gd name="adj1" fmla="val 7236"/>
              <a:gd name="adj2" fmla="val 0"/>
            </a:avLst>
          </a:prstGeom>
          <a:gradFill flip="none" rotWithShape="1">
            <a:gsLst>
              <a:gs pos="0">
                <a:schemeClr val="accent4"/>
              </a:gs>
              <a:gs pos="90000">
                <a:schemeClr val="accent4">
                  <a:lumMod val="50000"/>
                </a:schemeClr>
              </a:gs>
            </a:gsLst>
            <a:lin ang="18900000" scaled="1"/>
            <a:tileRect/>
          </a:gra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Placeholder 4">
            <a:extLst>
              <a:ext uri="{FF2B5EF4-FFF2-40B4-BE49-F238E27FC236}">
                <a16:creationId xmlns:a16="http://schemas.microsoft.com/office/drawing/2014/main" id="{74BC861D-67B7-B047-BBC5-4C1A29B93BFA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 rot="16200000">
            <a:off x="6967942" y="3084292"/>
            <a:ext cx="5708255" cy="2167353"/>
          </a:xfrm>
          <a:prstGeom prst="rect">
            <a:avLst/>
          </a:prstGeom>
        </p:spPr>
      </p:pic>
      <p:sp>
        <p:nvSpPr>
          <p:cNvPr id="4" name="Round Same Side Corner Rectangle 21">
            <a:extLst>
              <a:ext uri="{FF2B5EF4-FFF2-40B4-BE49-F238E27FC236}">
                <a16:creationId xmlns:a16="http://schemas.microsoft.com/office/drawing/2014/main" id="{CF43B0EC-6ED4-4846-9411-C45C42DCB805}"/>
              </a:ext>
            </a:extLst>
          </p:cNvPr>
          <p:cNvSpPr/>
          <p:nvPr/>
        </p:nvSpPr>
        <p:spPr>
          <a:xfrm rot="16200000">
            <a:off x="-3742" y="2622458"/>
            <a:ext cx="4334494" cy="2611660"/>
          </a:xfrm>
          <a:prstGeom prst="round2SameRect">
            <a:avLst>
              <a:gd name="adj1" fmla="val 6881"/>
              <a:gd name="adj2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94573D9-BC42-CD47-9550-4D25A735841F}"/>
              </a:ext>
            </a:extLst>
          </p:cNvPr>
          <p:cNvSpPr/>
          <p:nvPr/>
        </p:nvSpPr>
        <p:spPr>
          <a:xfrm>
            <a:off x="3478163" y="1761039"/>
            <a:ext cx="2602830" cy="4334493"/>
          </a:xfrm>
          <a:prstGeom prst="roundRect">
            <a:avLst>
              <a:gd name="adj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7578C3A-882F-F940-976D-91DF7595B31D}"/>
              </a:ext>
            </a:extLst>
          </p:cNvPr>
          <p:cNvSpPr/>
          <p:nvPr/>
        </p:nvSpPr>
        <p:spPr>
          <a:xfrm>
            <a:off x="6089822" y="1761039"/>
            <a:ext cx="2611656" cy="4334493"/>
          </a:xfrm>
          <a:prstGeom prst="roundRect">
            <a:avLst>
              <a:gd name="adj" fmla="val 0"/>
            </a:avLst>
          </a:prstGeom>
          <a:solidFill>
            <a:srgbClr val="525664"/>
          </a:solidFill>
          <a:ln>
            <a:solidFill>
              <a:srgbClr val="000000"/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ound Same Side Corner Rectangle 1">
            <a:extLst>
              <a:ext uri="{FF2B5EF4-FFF2-40B4-BE49-F238E27FC236}">
                <a16:creationId xmlns:a16="http://schemas.microsoft.com/office/drawing/2014/main" id="{84410043-F702-4A4D-93AF-7979E8F9FDC4}"/>
              </a:ext>
            </a:extLst>
          </p:cNvPr>
          <p:cNvSpPr/>
          <p:nvPr/>
        </p:nvSpPr>
        <p:spPr>
          <a:xfrm rot="16200000">
            <a:off x="5958239" y="-1738996"/>
            <a:ext cx="275523" cy="10476651"/>
          </a:xfrm>
          <a:prstGeom prst="roundRect">
            <a:avLst>
              <a:gd name="adj" fmla="val 0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0266" y="734004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STRATEGIC BRAND MANAGEMENT PROCESS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1EF2E-4207-5943-BB6C-8C9B5111C302}"/>
              </a:ext>
            </a:extLst>
          </p:cNvPr>
          <p:cNvSpPr txBox="1"/>
          <p:nvPr/>
        </p:nvSpPr>
        <p:spPr>
          <a:xfrm>
            <a:off x="1248155" y="2077375"/>
            <a:ext cx="1867184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IDENTIFY AND ESTABLISH BRAND POSITIONING AND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AFA320-15E0-514B-88A5-89039202C618}"/>
              </a:ext>
            </a:extLst>
          </p:cNvPr>
          <p:cNvSpPr txBox="1"/>
          <p:nvPr/>
        </p:nvSpPr>
        <p:spPr>
          <a:xfrm>
            <a:off x="1019636" y="4188467"/>
            <a:ext cx="2312302" cy="1355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(Pre-launch) brand audit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Competitive frame of reference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Points-of-parity and points-of-difference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mantra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Internal brand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7ACA2B-D1D2-7B49-A01A-90C9F5584CCA}"/>
              </a:ext>
            </a:extLst>
          </p:cNvPr>
          <p:cNvSpPr txBox="1"/>
          <p:nvPr/>
        </p:nvSpPr>
        <p:spPr>
          <a:xfrm>
            <a:off x="3698626" y="2077375"/>
            <a:ext cx="2161907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PLAN AND IMPLEMENT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BRAND MARKETING PROGRAMS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4B7A51-7F83-B942-8456-35D1F647F266}"/>
              </a:ext>
            </a:extLst>
          </p:cNvPr>
          <p:cNvSpPr txBox="1"/>
          <p:nvPr/>
        </p:nvSpPr>
        <p:spPr>
          <a:xfrm>
            <a:off x="6471285" y="2077375"/>
            <a:ext cx="1848730" cy="82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MEASURE 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INTERPRET BRAND</a:t>
            </a:r>
            <a:b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</a:b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PERFORMANCE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299A1A-9A16-354A-B20F-F320CEF7E2C2}"/>
              </a:ext>
            </a:extLst>
          </p:cNvPr>
          <p:cNvSpPr txBox="1"/>
          <p:nvPr/>
        </p:nvSpPr>
        <p:spPr>
          <a:xfrm>
            <a:off x="9259455" y="2077375"/>
            <a:ext cx="1529249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GROW AND SUSTAIN BRAND EQUITY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5AB9C1-55B2-A64B-9CD7-C33E34F4BF96}"/>
              </a:ext>
            </a:extLst>
          </p:cNvPr>
          <p:cNvSpPr txBox="1"/>
          <p:nvPr/>
        </p:nvSpPr>
        <p:spPr>
          <a:xfrm>
            <a:off x="3631298" y="4188467"/>
            <a:ext cx="2312302" cy="894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elements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marketing activities and programs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Secondary associations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3B2AAA8-6A3E-A445-ADD7-3A74C8FBB3B7}"/>
              </a:ext>
            </a:extLst>
          </p:cNvPr>
          <p:cNvSpPr txBox="1"/>
          <p:nvPr/>
        </p:nvSpPr>
        <p:spPr>
          <a:xfrm>
            <a:off x="6264135" y="4188467"/>
            <a:ext cx="2312302" cy="6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value chain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tracking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equity management system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B8F27B8-EE8F-7B43-80CA-C4A6F38EB398}"/>
              </a:ext>
            </a:extLst>
          </p:cNvPr>
          <p:cNvSpPr txBox="1"/>
          <p:nvPr/>
        </p:nvSpPr>
        <p:spPr>
          <a:xfrm>
            <a:off x="8875791" y="4188467"/>
            <a:ext cx="2312302" cy="8912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Brand-product matrix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portfolios and hierarchies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reinforcement and revitalization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Light" pitchFamily="2" charset="77"/>
              </a:rPr>
              <a:t>Brand expansion</a:t>
            </a:r>
          </a:p>
        </p:txBody>
      </p:sp>
      <p:sp>
        <p:nvSpPr>
          <p:cNvPr id="22" name="Round Same Side Corner Rectangle 1">
            <a:extLst>
              <a:ext uri="{FF2B5EF4-FFF2-40B4-BE49-F238E27FC236}">
                <a16:creationId xmlns:a16="http://schemas.microsoft.com/office/drawing/2014/main" id="{515A00C0-C358-F34D-84F7-CAFF34B8992A}"/>
              </a:ext>
            </a:extLst>
          </p:cNvPr>
          <p:cNvSpPr/>
          <p:nvPr/>
        </p:nvSpPr>
        <p:spPr>
          <a:xfrm rot="16200000">
            <a:off x="5958238" y="-1738921"/>
            <a:ext cx="275523" cy="1047665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D840F0C-D454-F242-9BE5-73FBD7D56E30}"/>
              </a:ext>
            </a:extLst>
          </p:cNvPr>
          <p:cNvSpPr/>
          <p:nvPr/>
        </p:nvSpPr>
        <p:spPr>
          <a:xfrm>
            <a:off x="1814098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01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B37B249-9400-BB48-AF54-A7616AE60D6C}"/>
              </a:ext>
            </a:extLst>
          </p:cNvPr>
          <p:cNvSpPr/>
          <p:nvPr/>
        </p:nvSpPr>
        <p:spPr>
          <a:xfrm>
            <a:off x="4425757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FDF448A-AB94-EF46-BE19-5F2CA6D453C8}"/>
              </a:ext>
            </a:extLst>
          </p:cNvPr>
          <p:cNvSpPr/>
          <p:nvPr/>
        </p:nvSpPr>
        <p:spPr>
          <a:xfrm>
            <a:off x="7037415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03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AA73E7A-54B7-CC4A-8FAA-2143EB54200D}"/>
              </a:ext>
            </a:extLst>
          </p:cNvPr>
          <p:cNvSpPr/>
          <p:nvPr/>
        </p:nvSpPr>
        <p:spPr>
          <a:xfrm>
            <a:off x="9649073" y="3128343"/>
            <a:ext cx="720000" cy="720000"/>
          </a:xfrm>
          <a:prstGeom prst="roundRect">
            <a:avLst>
              <a:gd name="adj" fmla="val 50000"/>
            </a:avLst>
          </a:prstGeom>
          <a:gradFill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1557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01053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ircle: Hollow 36">
            <a:extLst>
              <a:ext uri="{FF2B5EF4-FFF2-40B4-BE49-F238E27FC236}">
                <a16:creationId xmlns:a16="http://schemas.microsoft.com/office/drawing/2014/main" id="{3C3AE464-7696-3D45-AF96-819FEFF7FBA5}"/>
              </a:ext>
            </a:extLst>
          </p:cNvPr>
          <p:cNvSpPr/>
          <p:nvPr/>
        </p:nvSpPr>
        <p:spPr>
          <a:xfrm>
            <a:off x="10796747" y="5445862"/>
            <a:ext cx="1140118" cy="1140118"/>
          </a:xfrm>
          <a:prstGeom prst="donut">
            <a:avLst>
              <a:gd name="adj" fmla="val 14487"/>
            </a:avLst>
          </a:prstGeom>
          <a:gradFill flip="none" rotWithShape="1">
            <a:gsLst>
              <a:gs pos="2000">
                <a:schemeClr val="bg2">
                  <a:alpha val="20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D86CA77-DDCE-9549-93DE-BD06650E9D47}"/>
              </a:ext>
            </a:extLst>
          </p:cNvPr>
          <p:cNvGrpSpPr/>
          <p:nvPr/>
        </p:nvGrpSpPr>
        <p:grpSpPr>
          <a:xfrm>
            <a:off x="8789332" y="-2019224"/>
            <a:ext cx="5628612" cy="5628612"/>
            <a:chOff x="577953" y="535259"/>
            <a:chExt cx="5628612" cy="5628612"/>
          </a:xfrm>
        </p:grpSpPr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46FEE22A-0219-D94F-927C-41575E4B8E45}"/>
                </a:ext>
              </a:extLst>
            </p:cNvPr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w="19050">
              <a:solidFill>
                <a:schemeClr val="bg1">
                  <a:alpha val="833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BDC333C-6F2E-0940-987F-F68FBBF5E367}"/>
                </a:ext>
              </a:extLst>
            </p:cNvPr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w="19050">
              <a:solidFill>
                <a:schemeClr val="bg1">
                  <a:alpha val="833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84E25959-42D9-0D4F-96E8-51FF92FDD7EA}"/>
                </a:ext>
              </a:extLst>
            </p:cNvPr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w="19050">
              <a:solidFill>
                <a:schemeClr val="bg1">
                  <a:alpha val="833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27035E2E-36E9-894A-BD8B-3077AA213AB0}"/>
                </a:ext>
              </a:extLst>
            </p:cNvPr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w="19050">
              <a:solidFill>
                <a:schemeClr val="bg1">
                  <a:alpha val="833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411CCB3-3DF6-584E-A58A-EBF782704E62}"/>
              </a:ext>
            </a:extLst>
          </p:cNvPr>
          <p:cNvGrpSpPr/>
          <p:nvPr/>
        </p:nvGrpSpPr>
        <p:grpSpPr>
          <a:xfrm>
            <a:off x="-2225944" y="3261420"/>
            <a:ext cx="5628612" cy="5628612"/>
            <a:chOff x="577953" y="535259"/>
            <a:chExt cx="5628612" cy="5628612"/>
          </a:xfrm>
        </p:grpSpPr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475C9CCE-D79D-7E4D-AEB4-9135E4FACD6C}"/>
                </a:ext>
              </a:extLst>
            </p:cNvPr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w="19050">
              <a:solidFill>
                <a:schemeClr val="bg1">
                  <a:alpha val="13078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CCEBFB06-4C09-E54B-9180-C9F1CEBD9D2E}"/>
                </a:ext>
              </a:extLst>
            </p:cNvPr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w="19050">
              <a:solidFill>
                <a:schemeClr val="bg1">
                  <a:alpha val="13078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297A2DB-7316-E54D-A619-6397F5930D7D}"/>
                </a:ext>
              </a:extLst>
            </p:cNvPr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w="19050">
              <a:solidFill>
                <a:schemeClr val="bg1">
                  <a:alpha val="13078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AA7BDA5-FE5A-D744-B006-4E35A656B4CD}"/>
                </a:ext>
              </a:extLst>
            </p:cNvPr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w="19050">
              <a:solidFill>
                <a:schemeClr val="bg1">
                  <a:alpha val="13078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4CC18C67-20AE-A84E-960C-FB8D8A0DB066}"/>
              </a:ext>
            </a:extLst>
          </p:cNvPr>
          <p:cNvSpPr txBox="1"/>
          <p:nvPr/>
        </p:nvSpPr>
        <p:spPr>
          <a:xfrm>
            <a:off x="3042971" y="519733"/>
            <a:ext cx="6106057" cy="4617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EXAMPLE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12A9E28-5791-AA41-961C-B3BBB61C62C1}"/>
              </a:ext>
            </a:extLst>
          </p:cNvPr>
          <p:cNvGrpSpPr/>
          <p:nvPr/>
        </p:nvGrpSpPr>
        <p:grpSpPr>
          <a:xfrm>
            <a:off x="825194" y="1529961"/>
            <a:ext cx="10541613" cy="4602675"/>
            <a:chOff x="120186" y="1252025"/>
            <a:chExt cx="11474914" cy="5118100"/>
          </a:xfrm>
        </p:grpSpPr>
        <p:sp>
          <p:nvSpPr>
            <p:cNvPr id="119" name="Freeform 76">
              <a:extLst>
                <a:ext uri="{FF2B5EF4-FFF2-40B4-BE49-F238E27FC236}">
                  <a16:creationId xmlns:a16="http://schemas.microsoft.com/office/drawing/2014/main" id="{1A7E4B97-895B-A542-B966-9552905FE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86" y="1252025"/>
              <a:ext cx="11474914" cy="5118100"/>
            </a:xfrm>
            <a:prstGeom prst="roundRect">
              <a:avLst>
                <a:gd name="adj" fmla="val 4756"/>
              </a:avLst>
            </a:prstGeom>
            <a:solidFill>
              <a:srgbClr val="383B4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99" name="Freeform 21">
              <a:extLst>
                <a:ext uri="{FF2B5EF4-FFF2-40B4-BE49-F238E27FC236}">
                  <a16:creationId xmlns:a16="http://schemas.microsoft.com/office/drawing/2014/main" id="{484C49FE-B7BD-BB45-BF90-73C8B5556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" y="2587226"/>
              <a:ext cx="3145307" cy="661907"/>
            </a:xfrm>
            <a:prstGeom prst="roundRect">
              <a:avLst>
                <a:gd name="adj" fmla="val 50000"/>
              </a:avLst>
            </a:prstGeom>
            <a:solidFill>
              <a:srgbClr val="383B4A"/>
            </a:solidFill>
            <a:ln w="19050"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innerShdw blurRad="196205" dist="50800" dir="13500000">
                <a:schemeClr val="accent4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0" name="Freeform 27">
              <a:extLst>
                <a:ext uri="{FF2B5EF4-FFF2-40B4-BE49-F238E27FC236}">
                  <a16:creationId xmlns:a16="http://schemas.microsoft.com/office/drawing/2014/main" id="{C0CC0F5C-7A08-4241-81B1-A6876818F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" y="1692178"/>
              <a:ext cx="3145307" cy="661907"/>
            </a:xfrm>
            <a:prstGeom prst="roundRect">
              <a:avLst>
                <a:gd name="adj" fmla="val 50000"/>
              </a:avLst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8C5009CC-F732-3045-8A17-3BD8E21FE3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" y="3480122"/>
              <a:ext cx="3145307" cy="661907"/>
            </a:xfrm>
            <a:prstGeom prst="roundRect">
              <a:avLst>
                <a:gd name="adj" fmla="val 50000"/>
              </a:avLst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2" name="Freeform 21">
              <a:extLst>
                <a:ext uri="{FF2B5EF4-FFF2-40B4-BE49-F238E27FC236}">
                  <a16:creationId xmlns:a16="http://schemas.microsoft.com/office/drawing/2014/main" id="{F4B26E69-DE2C-644B-848D-50898BDF8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" y="4373018"/>
              <a:ext cx="3145307" cy="661907"/>
            </a:xfrm>
            <a:prstGeom prst="roundRect">
              <a:avLst>
                <a:gd name="adj" fmla="val 50000"/>
              </a:avLst>
            </a:prstGeom>
            <a:solidFill>
              <a:srgbClr val="383B4A"/>
            </a:solidFill>
            <a:ln w="19050"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innerShdw blurRad="196205" dist="50800" dir="13500000">
                <a:schemeClr val="accent4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3" name="Freeform 27">
              <a:extLst>
                <a:ext uri="{FF2B5EF4-FFF2-40B4-BE49-F238E27FC236}">
                  <a16:creationId xmlns:a16="http://schemas.microsoft.com/office/drawing/2014/main" id="{EA443E9F-5CDF-E642-987D-7DF693F16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" y="5265914"/>
              <a:ext cx="3145307" cy="661907"/>
            </a:xfrm>
            <a:prstGeom prst="roundRect">
              <a:avLst>
                <a:gd name="adj" fmla="val 50000"/>
              </a:avLst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cxnSp>
          <p:nvCxnSpPr>
            <p:cNvPr id="104" name="Straight Arrow Connector 38">
              <a:extLst>
                <a:ext uri="{FF2B5EF4-FFF2-40B4-BE49-F238E27FC236}">
                  <a16:creationId xmlns:a16="http://schemas.microsoft.com/office/drawing/2014/main" id="{81D6E384-870D-874E-8123-DD81543DF37D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48" y="2457574"/>
              <a:ext cx="10104704" cy="0"/>
            </a:xfrm>
            <a:prstGeom prst="straightConnector1">
              <a:avLst/>
            </a:prstGeom>
            <a:ln w="19050" cap="rnd">
              <a:solidFill>
                <a:srgbClr val="525664"/>
              </a:solidFill>
              <a:prstDash val="sysDash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38">
              <a:extLst>
                <a:ext uri="{FF2B5EF4-FFF2-40B4-BE49-F238E27FC236}">
                  <a16:creationId xmlns:a16="http://schemas.microsoft.com/office/drawing/2014/main" id="{026A8F8E-627C-2D45-B487-3ED904012FDC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48" y="3359274"/>
              <a:ext cx="10104704" cy="0"/>
            </a:xfrm>
            <a:prstGeom prst="straightConnector1">
              <a:avLst/>
            </a:prstGeom>
            <a:ln w="19050" cap="rnd">
              <a:solidFill>
                <a:srgbClr val="525664"/>
              </a:solidFill>
              <a:prstDash val="sysDash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38">
              <a:extLst>
                <a:ext uri="{FF2B5EF4-FFF2-40B4-BE49-F238E27FC236}">
                  <a16:creationId xmlns:a16="http://schemas.microsoft.com/office/drawing/2014/main" id="{66F057CF-846C-F649-BCB5-FA6592CCC936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48" y="4248274"/>
              <a:ext cx="10104704" cy="0"/>
            </a:xfrm>
            <a:prstGeom prst="straightConnector1">
              <a:avLst/>
            </a:prstGeom>
            <a:ln w="19050" cap="rnd">
              <a:solidFill>
                <a:srgbClr val="525664"/>
              </a:solidFill>
              <a:prstDash val="sysDash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38">
              <a:extLst>
                <a:ext uri="{FF2B5EF4-FFF2-40B4-BE49-F238E27FC236}">
                  <a16:creationId xmlns:a16="http://schemas.microsoft.com/office/drawing/2014/main" id="{0717F514-7F28-F749-91CD-4EBFB9BB58FF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48" y="5149974"/>
              <a:ext cx="10104704" cy="0"/>
            </a:xfrm>
            <a:prstGeom prst="straightConnector1">
              <a:avLst/>
            </a:prstGeom>
            <a:ln w="19050" cap="rnd">
              <a:solidFill>
                <a:srgbClr val="525664"/>
              </a:solidFill>
              <a:prstDash val="sysDash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07C91D7D-1F48-5F48-8023-8FCDDBAE7E47}"/>
                </a:ext>
              </a:extLst>
            </p:cNvPr>
            <p:cNvSpPr txBox="1"/>
            <p:nvPr/>
          </p:nvSpPr>
          <p:spPr>
            <a:xfrm flipH="1">
              <a:off x="1648598" y="1911902"/>
              <a:ext cx="1041910" cy="22245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accent3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TARGET</a:t>
              </a:r>
              <a:endParaRPr lang="vi-VN" sz="1300" b="1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D6998B2E-FD3D-CE42-907E-9572CD24A77F}"/>
                </a:ext>
              </a:extLst>
            </p:cNvPr>
            <p:cNvSpPr txBox="1"/>
            <p:nvPr/>
          </p:nvSpPr>
          <p:spPr>
            <a:xfrm flipH="1">
              <a:off x="1284987" y="2806950"/>
              <a:ext cx="1769132" cy="22245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UNMET NEED</a:t>
              </a:r>
              <a:endParaRPr lang="vi-VN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1D1C2730-E78E-B24F-95F8-B0435BD49019}"/>
                </a:ext>
              </a:extLst>
            </p:cNvPr>
            <p:cNvSpPr txBox="1"/>
            <p:nvPr/>
          </p:nvSpPr>
          <p:spPr>
            <a:xfrm flipH="1">
              <a:off x="994098" y="3699846"/>
              <a:ext cx="2350911" cy="22245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accent3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COMPETITIVE SET</a:t>
              </a:r>
              <a:endParaRPr lang="vi-VN" sz="1300" b="1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0A1C4640-4CFF-B342-A016-9AEE3F4A1D49}"/>
                </a:ext>
              </a:extLst>
            </p:cNvPr>
            <p:cNvSpPr txBox="1"/>
            <p:nvPr/>
          </p:nvSpPr>
          <p:spPr>
            <a:xfrm flipH="1">
              <a:off x="1165986" y="4592742"/>
              <a:ext cx="2007134" cy="22245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UNIQUE POINT</a:t>
              </a:r>
              <a:endParaRPr lang="vi-VN" sz="1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4B831A26-0B1C-514C-B84D-A16A92D83860}"/>
                </a:ext>
              </a:extLst>
            </p:cNvPr>
            <p:cNvSpPr txBox="1"/>
            <p:nvPr/>
          </p:nvSpPr>
          <p:spPr>
            <a:xfrm flipH="1">
              <a:off x="793120" y="5485638"/>
              <a:ext cx="2752867" cy="22245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accent3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REASON TO BELIEVE</a:t>
              </a:r>
              <a:endParaRPr lang="vi-VN" sz="1300" b="1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38A830FB-8123-0947-AE33-CF590973A723}"/>
                </a:ext>
              </a:extLst>
            </p:cNvPr>
            <p:cNvSpPr txBox="1"/>
            <p:nvPr/>
          </p:nvSpPr>
          <p:spPr>
            <a:xfrm>
              <a:off x="4254325" y="1928153"/>
              <a:ext cx="5232571" cy="20534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Retail investors with little to no investing experience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4199068-EC2E-CF49-8580-428EB1834C1A}"/>
                </a:ext>
              </a:extLst>
            </p:cNvPr>
            <p:cNvSpPr txBox="1"/>
            <p:nvPr/>
          </p:nvSpPr>
          <p:spPr>
            <a:xfrm>
              <a:off x="4254325" y="2720529"/>
              <a:ext cx="5742997" cy="41069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A reliable and easy-to-understand platform that allows retail investors to achieve financial gains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4961DF33-2C0A-434E-83C9-C7D36936838C}"/>
                </a:ext>
              </a:extLst>
            </p:cNvPr>
            <p:cNvSpPr txBox="1"/>
            <p:nvPr/>
          </p:nvSpPr>
          <p:spPr>
            <a:xfrm>
              <a:off x="4254325" y="3716097"/>
              <a:ext cx="5232571" cy="20534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Traditional financial services agencies and brokers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76825469-7838-0547-AFBF-20EFE7A43B59}"/>
                </a:ext>
              </a:extLst>
            </p:cNvPr>
            <p:cNvSpPr txBox="1"/>
            <p:nvPr/>
          </p:nvSpPr>
          <p:spPr>
            <a:xfrm>
              <a:off x="4254325" y="4608993"/>
              <a:ext cx="5232571" cy="20534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Ease of use and low barrier of entry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AEE2F36B-6D37-7648-9AE9-5EECD42E8B23}"/>
                </a:ext>
              </a:extLst>
            </p:cNvPr>
            <p:cNvSpPr txBox="1"/>
            <p:nvPr/>
          </p:nvSpPr>
          <p:spPr>
            <a:xfrm>
              <a:off x="4254325" y="5501889"/>
              <a:ext cx="5232571" cy="20534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Transparent UI, language, context, and guidance</a:t>
              </a:r>
            </a:p>
          </p:txBody>
        </p:sp>
      </p:grpSp>
      <p:sp>
        <p:nvSpPr>
          <p:cNvPr id="130" name="Circle: Hollow 36">
            <a:extLst>
              <a:ext uri="{FF2B5EF4-FFF2-40B4-BE49-F238E27FC236}">
                <a16:creationId xmlns:a16="http://schemas.microsoft.com/office/drawing/2014/main" id="{D3ABAEB0-DC6D-1E48-A39D-BDA1DB0F274C}"/>
              </a:ext>
            </a:extLst>
          </p:cNvPr>
          <p:cNvSpPr/>
          <p:nvPr/>
        </p:nvSpPr>
        <p:spPr>
          <a:xfrm>
            <a:off x="11129975" y="-337779"/>
            <a:ext cx="1715025" cy="1715025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20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87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Placeholder 4">
            <a:extLst>
              <a:ext uri="{FF2B5EF4-FFF2-40B4-BE49-F238E27FC236}">
                <a16:creationId xmlns:a16="http://schemas.microsoft.com/office/drawing/2014/main" id="{B7B827DB-D93F-A447-A7EB-CB84BD9E5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>
            <a:off x="-470969" y="2623633"/>
            <a:ext cx="5461591" cy="5725688"/>
          </a:xfrm>
          <a:prstGeom prst="rect">
            <a:avLst/>
          </a:prstGeom>
        </p:spPr>
      </p:pic>
      <p:pic>
        <p:nvPicPr>
          <p:cNvPr id="44" name="Picture Placeholder 4">
            <a:extLst>
              <a:ext uri="{FF2B5EF4-FFF2-40B4-BE49-F238E27FC236}">
                <a16:creationId xmlns:a16="http://schemas.microsoft.com/office/drawing/2014/main" id="{3E455893-C014-1B43-A8EE-9C63190EE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>
            <a:off x="6457247" y="2623127"/>
            <a:ext cx="5461591" cy="57256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6444" y="453228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CANVAS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F00A7-99B4-C446-9955-2E40C5BD5558}"/>
              </a:ext>
            </a:extLst>
          </p:cNvPr>
          <p:cNvSpPr txBox="1"/>
          <p:nvPr/>
        </p:nvSpPr>
        <p:spPr>
          <a:xfrm>
            <a:off x="1941030" y="3109143"/>
            <a:ext cx="15629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Century Gothic" panose="020B0502020202020204" pitchFamily="34" charset="0"/>
                <a:cs typeface="Poppins Medium" pitchFamily="2" charset="77"/>
              </a:rPr>
              <a:t>TARGET AUDIENCE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1DA7F-4F8A-1A4B-972B-16DE3AD8CB03}"/>
              </a:ext>
            </a:extLst>
          </p:cNvPr>
          <p:cNvSpPr txBox="1"/>
          <p:nvPr/>
        </p:nvSpPr>
        <p:spPr>
          <a:xfrm>
            <a:off x="1673743" y="3500811"/>
            <a:ext cx="2097498" cy="557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Who can you help? Identify 3 to 4 user personas you envision turning to you for solutions.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314491-BACC-094E-AF4A-E8790CBFCE28}"/>
              </a:ext>
            </a:extLst>
          </p:cNvPr>
          <p:cNvSpPr txBox="1"/>
          <p:nvPr/>
        </p:nvSpPr>
        <p:spPr>
          <a:xfrm>
            <a:off x="5626325" y="3109139"/>
            <a:ext cx="93936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Century Gothic" panose="020B0502020202020204" pitchFamily="34" charset="0"/>
                <a:cs typeface="Poppins Medium" pitchFamily="2" charset="77"/>
              </a:rPr>
              <a:t>SOLUTIONS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E79F4D-25A8-B342-B788-37106A3A70F5}"/>
              </a:ext>
            </a:extLst>
          </p:cNvPr>
          <p:cNvSpPr txBox="1"/>
          <p:nvPr/>
        </p:nvSpPr>
        <p:spPr>
          <a:xfrm>
            <a:off x="4886123" y="3500805"/>
            <a:ext cx="2435842" cy="5573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What is your solution to your consumers’ problems? Present the defining elements of your service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8C27BB-BABE-874A-B491-15D7CF4031AC}"/>
              </a:ext>
            </a:extLst>
          </p:cNvPr>
          <p:cNvSpPr txBox="1"/>
          <p:nvPr/>
        </p:nvSpPr>
        <p:spPr>
          <a:xfrm>
            <a:off x="8583053" y="3109142"/>
            <a:ext cx="177292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Century Gothic" panose="020B0502020202020204" pitchFamily="34" charset="0"/>
                <a:cs typeface="Poppins Medium" pitchFamily="2" charset="77"/>
              </a:rPr>
              <a:t>UNFAIR ADVANTAGE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83FEE9-9516-B54E-A1FB-E71CEC2B19E8}"/>
              </a:ext>
            </a:extLst>
          </p:cNvPr>
          <p:cNvSpPr txBox="1"/>
          <p:nvPr/>
        </p:nvSpPr>
        <p:spPr>
          <a:xfrm>
            <a:off x="8302570" y="3500805"/>
            <a:ext cx="2333878" cy="7497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How do you stand out from your competitors? Why should consumers have confidence in your service above others?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8EA909-7E98-7D4D-B149-92159FDD8816}"/>
              </a:ext>
            </a:extLst>
          </p:cNvPr>
          <p:cNvSpPr txBox="1"/>
          <p:nvPr/>
        </p:nvSpPr>
        <p:spPr>
          <a:xfrm>
            <a:off x="2325750" y="4996465"/>
            <a:ext cx="79348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Century Gothic" panose="020B0502020202020204" pitchFamily="34" charset="0"/>
                <a:cs typeface="Poppins Medium" pitchFamily="2" charset="77"/>
              </a:rPr>
              <a:t>PROBLEM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B9899BC-D6FF-B54A-A3C9-BB3D7F29E171}"/>
              </a:ext>
            </a:extLst>
          </p:cNvPr>
          <p:cNvSpPr txBox="1"/>
          <p:nvPr/>
        </p:nvSpPr>
        <p:spPr>
          <a:xfrm>
            <a:off x="1621807" y="5388130"/>
            <a:ext cx="2201370" cy="557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What is the crucial problem your consumers face? Succinctly </a:t>
            </a:r>
            <a:r>
              <a:rPr lang="en-ID" sz="1000" spc="40" dirty="0" err="1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capturetheir</a:t>
            </a: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 frustration.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D4A60C-7889-F044-B614-9A5810755E5C}"/>
              </a:ext>
            </a:extLst>
          </p:cNvPr>
          <p:cNvSpPr txBox="1"/>
          <p:nvPr/>
        </p:nvSpPr>
        <p:spPr>
          <a:xfrm>
            <a:off x="5261641" y="4996464"/>
            <a:ext cx="16687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Century Gothic" panose="020B0502020202020204" pitchFamily="34" charset="0"/>
                <a:cs typeface="Poppins Medium" pitchFamily="2" charset="77"/>
              </a:rPr>
              <a:t>REASON TO BELIEVE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498F5F-DE22-5A42-8BE4-3BE4001158C4}"/>
              </a:ext>
            </a:extLst>
          </p:cNvPr>
          <p:cNvSpPr txBox="1"/>
          <p:nvPr/>
        </p:nvSpPr>
        <p:spPr>
          <a:xfrm>
            <a:off x="4859272" y="5388133"/>
            <a:ext cx="2487778" cy="7497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How will you deliver on your advantage for consumers? Hone in</a:t>
            </a:r>
          </a:p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on the most compelling evidence</a:t>
            </a:r>
          </a:p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to support this message.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581B564-C247-6A42-B920-9EA55AFBD75B}"/>
              </a:ext>
            </a:extLst>
          </p:cNvPr>
          <p:cNvSpPr txBox="1"/>
          <p:nvPr/>
        </p:nvSpPr>
        <p:spPr>
          <a:xfrm>
            <a:off x="8591066" y="4996461"/>
            <a:ext cx="1756892" cy="215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/>
                </a:solidFill>
                <a:latin typeface="Century Gothic" panose="020B0502020202020204" pitchFamily="34" charset="0"/>
                <a:cs typeface="Poppins Medium" pitchFamily="2" charset="77"/>
              </a:rPr>
              <a:t>MARKET LANDSCAPE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F3D15CE-1CC3-1841-BF48-D46F0D5545F8}"/>
              </a:ext>
            </a:extLst>
          </p:cNvPr>
          <p:cNvSpPr txBox="1"/>
          <p:nvPr/>
        </p:nvSpPr>
        <p:spPr>
          <a:xfrm>
            <a:off x="8382282" y="5388129"/>
            <a:ext cx="2275763" cy="7497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ID" sz="1000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How would you evaluate the market for your brand product or service? Consider the alternatives customers may have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54EA6D2-E1EB-984D-A97C-2748A8B76B83}"/>
              </a:ext>
            </a:extLst>
          </p:cNvPr>
          <p:cNvSpPr/>
          <p:nvPr/>
        </p:nvSpPr>
        <p:spPr>
          <a:xfrm rot="10800000" flipV="1">
            <a:off x="696000" y="4698942"/>
            <a:ext cx="10800000" cy="2285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6831B36-73F6-9A4C-A896-280BB1459AA2}"/>
              </a:ext>
            </a:extLst>
          </p:cNvPr>
          <p:cNvSpPr/>
          <p:nvPr/>
        </p:nvSpPr>
        <p:spPr>
          <a:xfrm rot="5400000" flipV="1">
            <a:off x="2619281" y="4710372"/>
            <a:ext cx="3600000" cy="2285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793B252-07E0-1D49-A0F5-00831410683C}"/>
              </a:ext>
            </a:extLst>
          </p:cNvPr>
          <p:cNvSpPr/>
          <p:nvPr/>
        </p:nvSpPr>
        <p:spPr>
          <a:xfrm rot="5400000" flipV="1">
            <a:off x="5972719" y="4687514"/>
            <a:ext cx="3600000" cy="2285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sp>
        <p:nvSpPr>
          <p:cNvPr id="4" name="Freeform 76">
            <a:extLst>
              <a:ext uri="{FF2B5EF4-FFF2-40B4-BE49-F238E27FC236}">
                <a16:creationId xmlns:a16="http://schemas.microsoft.com/office/drawing/2014/main" id="{7E5A9C46-0AF2-2942-91E9-3155867DF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28395"/>
            <a:ext cx="12192000" cy="132557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DC6A24-DFF8-1D45-BD95-FD4890BFC236}"/>
              </a:ext>
            </a:extLst>
          </p:cNvPr>
          <p:cNvSpPr txBox="1"/>
          <p:nvPr/>
        </p:nvSpPr>
        <p:spPr>
          <a:xfrm>
            <a:off x="872218" y="1565325"/>
            <a:ext cx="688876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For the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B03F5485-10DE-6240-8EC5-4907F2205BA1}"/>
              </a:ext>
            </a:extLst>
          </p:cNvPr>
          <p:cNvSpPr/>
          <p:nvPr/>
        </p:nvSpPr>
        <p:spPr>
          <a:xfrm>
            <a:off x="1529916" y="1495657"/>
            <a:ext cx="2066563" cy="32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TARGET AUDIENCE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EFF2EF-1304-3040-864C-893CBC968001}"/>
              </a:ext>
            </a:extLst>
          </p:cNvPr>
          <p:cNvSpPr txBox="1"/>
          <p:nvPr/>
        </p:nvSpPr>
        <p:spPr>
          <a:xfrm>
            <a:off x="3724860" y="1565325"/>
            <a:ext cx="1151007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who has this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5E96165E-8619-4B4C-A30A-243810EAD547}"/>
              </a:ext>
            </a:extLst>
          </p:cNvPr>
          <p:cNvSpPr/>
          <p:nvPr/>
        </p:nvSpPr>
        <p:spPr>
          <a:xfrm>
            <a:off x="4730501" y="1495657"/>
            <a:ext cx="2306759" cy="32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PROBLEM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BAB97C-2EB6-5B4A-9260-4081353EE174}"/>
              </a:ext>
            </a:extLst>
          </p:cNvPr>
          <p:cNvSpPr txBox="1"/>
          <p:nvPr/>
        </p:nvSpPr>
        <p:spPr>
          <a:xfrm>
            <a:off x="7178920" y="1565325"/>
            <a:ext cx="235963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, your company provides this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C0DBA35-C90E-0340-8BA3-59E15E056F4A}"/>
              </a:ext>
            </a:extLst>
          </p:cNvPr>
          <p:cNvSpPr/>
          <p:nvPr/>
        </p:nvSpPr>
        <p:spPr>
          <a:xfrm>
            <a:off x="9390066" y="1495657"/>
            <a:ext cx="1944570" cy="32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SOLUTION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D428198-BECE-7649-888A-AF9DF9E826CE}"/>
              </a:ext>
            </a:extLst>
          </p:cNvPr>
          <p:cNvSpPr txBox="1"/>
          <p:nvPr/>
        </p:nvSpPr>
        <p:spPr>
          <a:xfrm>
            <a:off x="596770" y="2032371"/>
            <a:ext cx="1438799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Different from the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7D3993E3-65E4-4F4C-AF15-670E2889EF32}"/>
              </a:ext>
            </a:extLst>
          </p:cNvPr>
          <p:cNvSpPr/>
          <p:nvPr/>
        </p:nvSpPr>
        <p:spPr>
          <a:xfrm>
            <a:off x="2046643" y="1962703"/>
            <a:ext cx="2337092" cy="32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MARKET COMPETITORS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8029E1-3CFE-534B-BBD6-4B640AA538CC}"/>
              </a:ext>
            </a:extLst>
          </p:cNvPr>
          <p:cNvSpPr txBox="1"/>
          <p:nvPr/>
        </p:nvSpPr>
        <p:spPr>
          <a:xfrm>
            <a:off x="4509284" y="2032371"/>
            <a:ext cx="1438799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, you have this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4E32F934-684A-2349-B145-DF1E3A94BD7A}"/>
              </a:ext>
            </a:extLst>
          </p:cNvPr>
          <p:cNvSpPr/>
          <p:nvPr/>
        </p:nvSpPr>
        <p:spPr>
          <a:xfrm>
            <a:off x="5680952" y="1962703"/>
            <a:ext cx="2280416" cy="32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ADVANTAGE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454D9A5-AAC3-004B-8AD8-18FEED212BB9}"/>
              </a:ext>
            </a:extLst>
          </p:cNvPr>
          <p:cNvSpPr txBox="1"/>
          <p:nvPr/>
        </p:nvSpPr>
        <p:spPr>
          <a:xfrm>
            <a:off x="8086702" y="2032371"/>
            <a:ext cx="1438799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by providing this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4E7D8677-BC50-D54D-825D-6335782207AE}"/>
              </a:ext>
            </a:extLst>
          </p:cNvPr>
          <p:cNvSpPr/>
          <p:nvPr/>
        </p:nvSpPr>
        <p:spPr>
          <a:xfrm>
            <a:off x="9437101" y="1962703"/>
            <a:ext cx="2170394" cy="32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REASON TO BELIEVE</a:t>
            </a:r>
          </a:p>
        </p:txBody>
      </p:sp>
    </p:spTree>
    <p:extLst>
      <p:ext uri="{BB962C8B-B14F-4D97-AF65-F5344CB8AC3E}">
        <p14:creationId xmlns:p14="http://schemas.microsoft.com/office/powerpoint/2010/main" val="37611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4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6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0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8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2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7" grpId="0"/>
      <p:bldP spid="18" grpId="0"/>
      <p:bldP spid="24" grpId="0"/>
      <p:bldP spid="25" grpId="0"/>
      <p:bldP spid="31" grpId="0"/>
      <p:bldP spid="32" grpId="0"/>
      <p:bldP spid="38" grpId="0"/>
      <p:bldP spid="39" grpId="0"/>
      <p:bldP spid="45" grpId="0"/>
      <p:bldP spid="46" grpId="0"/>
      <p:bldP spid="50" grpId="0" animBg="1"/>
      <p:bldP spid="51" grpId="0" animBg="1"/>
      <p:bldP spid="52" grpId="0" animBg="1"/>
      <p:bldP spid="4" grpId="0" animBg="1"/>
      <p:bldP spid="53" grpId="0"/>
      <p:bldP spid="54" grpId="0" animBg="1"/>
      <p:bldP spid="55" grpId="0"/>
      <p:bldP spid="56" grpId="0" animBg="1"/>
      <p:bldP spid="57" grpId="0"/>
      <p:bldP spid="58" grpId="0" animBg="1"/>
      <p:bldP spid="60" grpId="0"/>
      <p:bldP spid="61" grpId="0" animBg="1"/>
      <p:bldP spid="62" grpId="0"/>
      <p:bldP spid="63" grpId="0" animBg="1"/>
      <p:bldP spid="64" grpId="0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834C00-BD4C-2443-BF27-C27E3A9D39BC}"/>
              </a:ext>
            </a:extLst>
          </p:cNvPr>
          <p:cNvSpPr/>
          <p:nvPr/>
        </p:nvSpPr>
        <p:spPr>
          <a:xfrm rot="5400000" flipV="1">
            <a:off x="-2537694" y="3228570"/>
            <a:ext cx="6480000" cy="2285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78584F-9149-D045-9D53-16676A352377}"/>
              </a:ext>
            </a:extLst>
          </p:cNvPr>
          <p:cNvSpPr/>
          <p:nvPr/>
        </p:nvSpPr>
        <p:spPr>
          <a:xfrm rot="5400000" flipV="1">
            <a:off x="-1973194" y="2329692"/>
            <a:ext cx="5040000" cy="2285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DC7791-A12C-2547-B5C5-DCFDEA8671AA}"/>
              </a:ext>
            </a:extLst>
          </p:cNvPr>
          <p:cNvSpPr/>
          <p:nvPr/>
        </p:nvSpPr>
        <p:spPr>
          <a:xfrm rot="5400000" flipV="1">
            <a:off x="-1228694" y="1429692"/>
            <a:ext cx="3240000" cy="2285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91502A2-A760-3D49-B7A8-3D13B7791196}"/>
              </a:ext>
            </a:extLst>
          </p:cNvPr>
          <p:cNvSpPr>
            <a:spLocks noChangeAspect="1"/>
          </p:cNvSpPr>
          <p:nvPr/>
        </p:nvSpPr>
        <p:spPr>
          <a:xfrm>
            <a:off x="645449" y="5181782"/>
            <a:ext cx="108000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80"/>
              </a:lnSpc>
            </a:pPr>
            <a:endParaRPr lang="en-US" sz="1400" b="1" dirty="0">
              <a:latin typeface="Century Gothic" panose="020B0502020202020204" pitchFamily="34" charset="0"/>
              <a:cs typeface="Poppins SemiBold" pitchFamily="2" charset="77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EF2D027-0B93-054B-A2C7-E6A526BD8BD7}"/>
              </a:ext>
            </a:extLst>
          </p:cNvPr>
          <p:cNvSpPr>
            <a:spLocks noChangeAspect="1"/>
          </p:cNvSpPr>
          <p:nvPr/>
        </p:nvSpPr>
        <p:spPr>
          <a:xfrm>
            <a:off x="489464" y="3091950"/>
            <a:ext cx="108000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80"/>
              </a:lnSpc>
            </a:pPr>
            <a:endParaRPr lang="en-US" sz="1400" b="1" dirty="0">
              <a:latin typeface="Century Gothic" panose="020B0502020202020204" pitchFamily="34" charset="0"/>
              <a:cs typeface="Poppins SemiBold" pitchFamily="2" charset="77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B25186C-2ED2-FB45-B80C-DAC1F5848C14}"/>
              </a:ext>
            </a:extLst>
          </p:cNvPr>
          <p:cNvSpPr>
            <a:spLocks noChangeAspect="1"/>
          </p:cNvSpPr>
          <p:nvPr/>
        </p:nvSpPr>
        <p:spPr>
          <a:xfrm>
            <a:off x="338660" y="875363"/>
            <a:ext cx="108000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80"/>
              </a:lnSpc>
            </a:pPr>
            <a:endParaRPr lang="en-US" sz="1400" b="1" dirty="0">
              <a:latin typeface="Century Gothic" panose="020B0502020202020204" pitchFamily="34" charset="0"/>
              <a:cs typeface="Poppins SemiBold" pitchFamily="2" charset="77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B7B3D28-C4BD-9B49-B046-8049ADE52D19}"/>
              </a:ext>
            </a:extLst>
          </p:cNvPr>
          <p:cNvGrpSpPr/>
          <p:nvPr/>
        </p:nvGrpSpPr>
        <p:grpSpPr>
          <a:xfrm>
            <a:off x="954375" y="702631"/>
            <a:ext cx="6186945" cy="5498144"/>
            <a:chOff x="954376" y="702631"/>
            <a:chExt cx="5047781" cy="4485805"/>
          </a:xfrm>
        </p:grpSpPr>
        <p:sp>
          <p:nvSpPr>
            <p:cNvPr id="4" name="Freeform 27">
              <a:extLst>
                <a:ext uri="{FF2B5EF4-FFF2-40B4-BE49-F238E27FC236}">
                  <a16:creationId xmlns:a16="http://schemas.microsoft.com/office/drawing/2014/main" id="{5BE6B2D8-9BBE-6647-A837-C051C4F19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376" y="702631"/>
              <a:ext cx="1040679" cy="369332"/>
            </a:xfrm>
            <a:prstGeom prst="roundRect">
              <a:avLst/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AT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BAB43C-35E5-5643-9B13-1FA1A136FC05}"/>
                </a:ext>
              </a:extLst>
            </p:cNvPr>
            <p:cNvSpPr txBox="1"/>
            <p:nvPr/>
          </p:nvSpPr>
          <p:spPr>
            <a:xfrm>
              <a:off x="2304724" y="823697"/>
              <a:ext cx="3697433" cy="1381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Company XYZ</a:t>
              </a:r>
            </a:p>
          </p:txBody>
        </p:sp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9FE1E5B4-3F7B-684E-8CD4-4A53A73F2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376" y="1250273"/>
              <a:ext cx="1040679" cy="369332"/>
            </a:xfrm>
            <a:prstGeom prst="roundRect">
              <a:avLst/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8B2FED3-FA79-5D49-B536-BC31D5F3EED3}"/>
                </a:ext>
              </a:extLst>
            </p:cNvPr>
            <p:cNvSpPr txBox="1"/>
            <p:nvPr/>
          </p:nvSpPr>
          <p:spPr>
            <a:xfrm>
              <a:off x="2304724" y="1371339"/>
              <a:ext cx="3697433" cy="1381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Financial technology application</a:t>
              </a:r>
            </a:p>
          </p:txBody>
        </p:sp>
        <p:sp>
          <p:nvSpPr>
            <p:cNvPr id="16" name="Freeform 27">
              <a:extLst>
                <a:ext uri="{FF2B5EF4-FFF2-40B4-BE49-F238E27FC236}">
                  <a16:creationId xmlns:a16="http://schemas.microsoft.com/office/drawing/2014/main" id="{ECA53D13-E1A7-4E46-8A49-12BC48F92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376" y="1789769"/>
              <a:ext cx="1040679" cy="535194"/>
            </a:xfrm>
            <a:prstGeom prst="roundRect">
              <a:avLst/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WE HELP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FBC19D-302F-DB4D-8559-6C740D9123AE}"/>
                </a:ext>
              </a:extLst>
            </p:cNvPr>
            <p:cNvSpPr txBox="1"/>
            <p:nvPr/>
          </p:nvSpPr>
          <p:spPr>
            <a:xfrm>
              <a:off x="2304724" y="1958417"/>
              <a:ext cx="3697433" cy="18247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ts val="2020"/>
                </a:lnSpc>
              </a:pPr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Retail investors generate wealth and achieve financial gains</a:t>
              </a:r>
            </a:p>
          </p:txBody>
        </p:sp>
        <p:sp>
          <p:nvSpPr>
            <p:cNvPr id="18" name="Freeform 27">
              <a:extLst>
                <a:ext uri="{FF2B5EF4-FFF2-40B4-BE49-F238E27FC236}">
                  <a16:creationId xmlns:a16="http://schemas.microsoft.com/office/drawing/2014/main" id="{582C6066-EB09-674E-9099-E33A2F952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376" y="2495127"/>
              <a:ext cx="1040679" cy="369332"/>
            </a:xfrm>
            <a:prstGeom prst="roundRect">
              <a:avLst/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AS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A67C4CB-6F08-E34D-8180-D19011D43577}"/>
                </a:ext>
              </a:extLst>
            </p:cNvPr>
            <p:cNvSpPr txBox="1"/>
            <p:nvPr/>
          </p:nvSpPr>
          <p:spPr>
            <a:xfrm>
              <a:off x="2304723" y="2616193"/>
              <a:ext cx="3697433" cy="1381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A service provider that charges no fee</a:t>
              </a: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D939C1A7-AD0D-544B-9A8F-1C12976AE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376" y="3030489"/>
              <a:ext cx="1040679" cy="369332"/>
            </a:xfrm>
            <a:prstGeom prst="roundRect">
              <a:avLst/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WE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F7C91-B026-6E4B-9547-353102316BC5}"/>
                </a:ext>
              </a:extLst>
            </p:cNvPr>
            <p:cNvSpPr txBox="1"/>
            <p:nvPr/>
          </p:nvSpPr>
          <p:spPr>
            <a:xfrm>
              <a:off x="2304723" y="3151555"/>
              <a:ext cx="3697433" cy="1381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Have developed a system that is trusted and transparent</a:t>
              </a:r>
            </a:p>
          </p:txBody>
        </p:sp>
        <p:sp>
          <p:nvSpPr>
            <p:cNvPr id="22" name="Freeform 27">
              <a:extLst>
                <a:ext uri="{FF2B5EF4-FFF2-40B4-BE49-F238E27FC236}">
                  <a16:creationId xmlns:a16="http://schemas.microsoft.com/office/drawing/2014/main" id="{22A9F502-6949-3C47-BE3D-8A912325D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376" y="3581240"/>
              <a:ext cx="1040679" cy="1607196"/>
            </a:xfrm>
            <a:prstGeom prst="roundRect">
              <a:avLst>
                <a:gd name="adj" fmla="val 6480"/>
              </a:avLst>
            </a:pr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840"/>
                </a:lnSpc>
              </a:pPr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CLIENTS</a:t>
              </a:r>
            </a:p>
            <a:p>
              <a:pPr algn="ctr">
                <a:lnSpc>
                  <a:spcPts val="1840"/>
                </a:lnSpc>
              </a:pPr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USE US</a:t>
              </a:r>
            </a:p>
            <a:p>
              <a:pPr algn="ctr">
                <a:lnSpc>
                  <a:spcPts val="1840"/>
                </a:lnSpc>
              </a:pPr>
              <a:r>
                <a:rPr lang="en-US" sz="1200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BECAUSE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39BA4AE-93F8-5942-ACB4-6B05D3912ABB}"/>
                </a:ext>
              </a:extLst>
            </p:cNvPr>
            <p:cNvSpPr txBox="1"/>
            <p:nvPr/>
          </p:nvSpPr>
          <p:spPr>
            <a:xfrm>
              <a:off x="2304723" y="3775692"/>
              <a:ext cx="3697433" cy="121829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marL="171450" indent="-171450">
                <a:lnSpc>
                  <a:spcPts val="242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Our simple, uncluttered UI allows them to find critical information and be informed enough to make financial decisions</a:t>
              </a:r>
            </a:p>
            <a:p>
              <a:pPr marL="171450" indent="-171450">
                <a:lnSpc>
                  <a:spcPts val="242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We do not push financial products to make commissions</a:t>
              </a:r>
            </a:p>
            <a:p>
              <a:pPr marL="171450" indent="-171450">
                <a:lnSpc>
                  <a:spcPts val="242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We provide instant feedback and trading confirmation</a:t>
              </a:r>
            </a:p>
            <a:p>
              <a:pPr marL="171450" indent="-171450">
                <a:lnSpc>
                  <a:spcPts val="242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latin typeface="Century Gothic" panose="020B0502020202020204" pitchFamily="34" charset="0"/>
                  <a:ea typeface="Lato Medium" panose="020F0502020204030203" pitchFamily="34" charset="0"/>
                  <a:cs typeface="Poppins Medium" panose="00000600000000000000" pitchFamily="2" charset="0"/>
                </a:rPr>
                <a:t>We are easy-to-use and have a low barrier to entry</a:t>
              </a:r>
            </a:p>
          </p:txBody>
        </p:sp>
      </p:grpSp>
      <p:sp>
        <p:nvSpPr>
          <p:cNvPr id="24" name="Round Same Side Corner Rectangle 21">
            <a:extLst>
              <a:ext uri="{FF2B5EF4-FFF2-40B4-BE49-F238E27FC236}">
                <a16:creationId xmlns:a16="http://schemas.microsoft.com/office/drawing/2014/main" id="{30CF1D78-77F1-E541-92D7-4EA0BC0F629E}"/>
              </a:ext>
            </a:extLst>
          </p:cNvPr>
          <p:cNvSpPr/>
          <p:nvPr/>
        </p:nvSpPr>
        <p:spPr>
          <a:xfrm rot="16200000">
            <a:off x="7116546" y="1680535"/>
            <a:ext cx="4745229" cy="3496930"/>
          </a:xfrm>
          <a:prstGeom prst="roundRect">
            <a:avLst>
              <a:gd name="adj" fmla="val 5504"/>
            </a:avLst>
          </a:prstGeom>
          <a:gradFill flip="none" rotWithShape="1">
            <a:gsLst>
              <a:gs pos="2000">
                <a:schemeClr val="accent4"/>
              </a:gs>
              <a:gs pos="84000">
                <a:schemeClr val="accent4">
                  <a:lumMod val="5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Circle: Hollow 36">
            <a:extLst>
              <a:ext uri="{FF2B5EF4-FFF2-40B4-BE49-F238E27FC236}">
                <a16:creationId xmlns:a16="http://schemas.microsoft.com/office/drawing/2014/main" id="{6146A3C3-2F6C-624D-A167-F0D69AF24D12}"/>
              </a:ext>
            </a:extLst>
          </p:cNvPr>
          <p:cNvSpPr/>
          <p:nvPr/>
        </p:nvSpPr>
        <p:spPr>
          <a:xfrm>
            <a:off x="10138315" y="485096"/>
            <a:ext cx="1715025" cy="1715025"/>
          </a:xfrm>
          <a:prstGeom prst="donut">
            <a:avLst>
              <a:gd name="adj" fmla="val 12914"/>
            </a:avLst>
          </a:prstGeom>
          <a:gradFill flip="none" rotWithShape="1">
            <a:gsLst>
              <a:gs pos="25000">
                <a:schemeClr val="bg2">
                  <a:alpha val="40152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27" name="Circle: Hollow 35">
            <a:extLst>
              <a:ext uri="{FF2B5EF4-FFF2-40B4-BE49-F238E27FC236}">
                <a16:creationId xmlns:a16="http://schemas.microsoft.com/office/drawing/2014/main" id="{504D50DF-9A0C-3849-97A5-08C34D9405FC}"/>
              </a:ext>
            </a:extLst>
          </p:cNvPr>
          <p:cNvSpPr/>
          <p:nvPr/>
        </p:nvSpPr>
        <p:spPr>
          <a:xfrm>
            <a:off x="10098601" y="1600203"/>
            <a:ext cx="737190" cy="737190"/>
          </a:xfrm>
          <a:prstGeom prst="donut">
            <a:avLst>
              <a:gd name="adj" fmla="val 2561"/>
            </a:avLst>
          </a:prstGeom>
          <a:gradFill flip="none" rotWithShape="1">
            <a:gsLst>
              <a:gs pos="2000">
                <a:schemeClr val="bg2"/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pic>
        <p:nvPicPr>
          <p:cNvPr id="28" name="Picture Placeholder 4">
            <a:extLst>
              <a:ext uri="{FF2B5EF4-FFF2-40B4-BE49-F238E27FC236}">
                <a16:creationId xmlns:a16="http://schemas.microsoft.com/office/drawing/2014/main" id="{CCC821D1-6BBB-5246-ACBF-85FA2575F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>
            <a:off x="8815755" y="1056385"/>
            <a:ext cx="5461591" cy="572568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42D561A-C38B-0743-B13D-720A70CECAA7}"/>
              </a:ext>
            </a:extLst>
          </p:cNvPr>
          <p:cNvSpPr txBox="1"/>
          <p:nvPr/>
        </p:nvSpPr>
        <p:spPr>
          <a:xfrm>
            <a:off x="8187194" y="2733233"/>
            <a:ext cx="2603931" cy="139153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STATEMENT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14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896000AE-4989-FE46-B3BB-9164C6BDBCC0}"/>
              </a:ext>
            </a:extLst>
          </p:cNvPr>
          <p:cNvGrpSpPr/>
          <p:nvPr/>
        </p:nvGrpSpPr>
        <p:grpSpPr>
          <a:xfrm>
            <a:off x="4711091" y="2275505"/>
            <a:ext cx="2769818" cy="2752821"/>
            <a:chOff x="4711091" y="2275505"/>
            <a:chExt cx="2769818" cy="275282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6F62087-7DEE-E848-856E-A520D7F995EA}"/>
                </a:ext>
              </a:extLst>
            </p:cNvPr>
            <p:cNvGrpSpPr/>
            <p:nvPr/>
          </p:nvGrpSpPr>
          <p:grpSpPr>
            <a:xfrm>
              <a:off x="4711091" y="2275505"/>
              <a:ext cx="2769818" cy="2752821"/>
              <a:chOff x="3711786" y="1041416"/>
              <a:chExt cx="4768427" cy="4739166"/>
            </a:xfrm>
            <a:noFill/>
            <a:effectLst/>
          </p:grpSpPr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A7A1487A-1ACC-F346-861D-7557A31724F2}"/>
                  </a:ext>
                </a:extLst>
              </p:cNvPr>
              <p:cNvSpPr/>
              <p:nvPr/>
            </p:nvSpPr>
            <p:spPr>
              <a:xfrm>
                <a:off x="3874346" y="1041416"/>
                <a:ext cx="4551680" cy="4551680"/>
              </a:xfrm>
              <a:custGeom>
                <a:avLst/>
                <a:gdLst>
                  <a:gd name="connsiteX0" fmla="*/ 2275840 w 4551680"/>
                  <a:gd name="connsiteY0" fmla="*/ 0 h 4551680"/>
                  <a:gd name="connsiteX1" fmla="*/ 4246775 w 4551680"/>
                  <a:gd name="connsiteY1" fmla="*/ 1137920 h 4551680"/>
                  <a:gd name="connsiteX2" fmla="*/ 2275840 w 4551680"/>
                  <a:gd name="connsiteY2" fmla="*/ 2275840 h 4551680"/>
                  <a:gd name="connsiteX3" fmla="*/ 2275840 w 4551680"/>
                  <a:gd name="connsiteY3" fmla="*/ 0 h 455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1680" h="4551680">
                    <a:moveTo>
                      <a:pt x="2275840" y="0"/>
                    </a:moveTo>
                    <a:cubicBezTo>
                      <a:pt x="3088919" y="0"/>
                      <a:pt x="3840236" y="433773"/>
                      <a:pt x="4246775" y="1137920"/>
                    </a:cubicBezTo>
                    <a:lnTo>
                      <a:pt x="2275840" y="2275840"/>
                    </a:lnTo>
                    <a:lnTo>
                      <a:pt x="2275840" y="0"/>
                    </a:lnTo>
                    <a:close/>
                  </a:path>
                </a:pathLst>
              </a:custGeom>
              <a:solidFill>
                <a:srgbClr val="383B4A"/>
              </a:solidFill>
              <a:ln w="19050">
                <a:solidFill>
                  <a:schemeClr val="accent3"/>
                </a:solidFill>
              </a:ln>
              <a:effectLst>
                <a:innerShdw blurRad="190500" dist="50800" dir="13500000">
                  <a:schemeClr val="accent3">
                    <a:alpha val="30000"/>
                  </a:schemeClr>
                </a:inn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2474" tIns="629683" rIns="1023620" bIns="3097344" numCol="1" spcCol="1270" anchor="ctr" anchorCtr="0">
                <a:noAutofit/>
              </a:bodyPr>
              <a:lstStyle/>
              <a:p>
                <a:pPr marL="0" lvl="0" indent="0" algn="ctr" defTabSz="1689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3800" kern="1200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B72A5041-58F2-E34E-8487-5A97202E0CD8}"/>
                  </a:ext>
                </a:extLst>
              </p:cNvPr>
              <p:cNvSpPr/>
              <p:nvPr/>
            </p:nvSpPr>
            <p:spPr>
              <a:xfrm>
                <a:off x="3928533" y="1135159"/>
                <a:ext cx="4551680" cy="4551680"/>
              </a:xfrm>
              <a:custGeom>
                <a:avLst/>
                <a:gdLst>
                  <a:gd name="connsiteX0" fmla="*/ 4246775 w 4551680"/>
                  <a:gd name="connsiteY0" fmla="*/ 1137920 h 4551680"/>
                  <a:gd name="connsiteX1" fmla="*/ 4246775 w 4551680"/>
                  <a:gd name="connsiteY1" fmla="*/ 3413760 h 4551680"/>
                  <a:gd name="connsiteX2" fmla="*/ 2275840 w 4551680"/>
                  <a:gd name="connsiteY2" fmla="*/ 2275840 h 4551680"/>
                  <a:gd name="connsiteX3" fmla="*/ 4246775 w 4551680"/>
                  <a:gd name="connsiteY3" fmla="*/ 1137920 h 455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1680" h="4551680">
                    <a:moveTo>
                      <a:pt x="4246775" y="1137920"/>
                    </a:moveTo>
                    <a:cubicBezTo>
                      <a:pt x="4653315" y="1842067"/>
                      <a:pt x="4653315" y="2709613"/>
                      <a:pt x="4246775" y="3413760"/>
                    </a:cubicBezTo>
                    <a:lnTo>
                      <a:pt x="2275840" y="2275840"/>
                    </a:lnTo>
                    <a:lnTo>
                      <a:pt x="4246775" y="1137920"/>
                    </a:lnTo>
                    <a:close/>
                  </a:path>
                </a:pathLst>
              </a:custGeom>
              <a:solidFill>
                <a:srgbClr val="383B4A"/>
              </a:solidFill>
              <a:ln w="19050">
                <a:solidFill>
                  <a:schemeClr val="accent3"/>
                </a:solidFill>
              </a:ln>
              <a:effectLst>
                <a:innerShdw blurRad="190500" dist="50800" dir="13500000">
                  <a:schemeClr val="accent3">
                    <a:alpha val="30000"/>
                  </a:schemeClr>
                </a:inn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138170" tIns="1891877" rIns="266277" bIns="1864783" numCol="1" spcCol="1270" anchor="ctr" anchorCtr="0">
                <a:noAutofit/>
              </a:bodyPr>
              <a:lstStyle/>
              <a:p>
                <a:pPr marL="0" lvl="0" indent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3900" kern="1200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4E8A30D4-24FB-5F45-B6B1-ED05E1FF0E00}"/>
                  </a:ext>
                </a:extLst>
              </p:cNvPr>
              <p:cNvSpPr/>
              <p:nvPr/>
            </p:nvSpPr>
            <p:spPr>
              <a:xfrm>
                <a:off x="3874346" y="1228902"/>
                <a:ext cx="4551680" cy="4551680"/>
              </a:xfrm>
              <a:custGeom>
                <a:avLst/>
                <a:gdLst>
                  <a:gd name="connsiteX0" fmla="*/ 4246775 w 4551680"/>
                  <a:gd name="connsiteY0" fmla="*/ 3413760 h 4551680"/>
                  <a:gd name="connsiteX1" fmla="*/ 2275840 w 4551680"/>
                  <a:gd name="connsiteY1" fmla="*/ 4551680 h 4551680"/>
                  <a:gd name="connsiteX2" fmla="*/ 2275840 w 4551680"/>
                  <a:gd name="connsiteY2" fmla="*/ 2275840 h 4551680"/>
                  <a:gd name="connsiteX3" fmla="*/ 4246775 w 4551680"/>
                  <a:gd name="connsiteY3" fmla="*/ 3413760 h 455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1680" h="4551680">
                    <a:moveTo>
                      <a:pt x="4246775" y="3413760"/>
                    </a:moveTo>
                    <a:cubicBezTo>
                      <a:pt x="3840235" y="4117907"/>
                      <a:pt x="3088919" y="4551680"/>
                      <a:pt x="2275840" y="4551680"/>
                    </a:cubicBezTo>
                    <a:lnTo>
                      <a:pt x="2275840" y="2275840"/>
                    </a:lnTo>
                    <a:lnTo>
                      <a:pt x="4246775" y="3413760"/>
                    </a:lnTo>
                    <a:close/>
                  </a:path>
                </a:pathLst>
              </a:custGeom>
              <a:solidFill>
                <a:srgbClr val="383B4A"/>
              </a:solidFill>
              <a:ln w="19050">
                <a:solidFill>
                  <a:schemeClr val="accent3"/>
                </a:solidFill>
              </a:ln>
              <a:effectLst>
                <a:innerShdw blurRad="190500" dist="50800" dir="13500000">
                  <a:schemeClr val="accent3">
                    <a:alpha val="30000"/>
                  </a:schemeClr>
                </a:inn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2474" tIns="3124437" rIns="1023620" bIns="602590" numCol="1" spcCol="1270" anchor="ctr" anchorCtr="0">
                <a:noAutofit/>
              </a:bodyPr>
              <a:lstStyle/>
              <a:p>
                <a:pPr marL="0" lvl="0" indent="0" algn="ctr" defTabSz="1689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3800" kern="1200" dirty="0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CE7ADDFA-40A0-9840-B6B8-9BFD27945585}"/>
                  </a:ext>
                </a:extLst>
              </p:cNvPr>
              <p:cNvSpPr/>
              <p:nvPr/>
            </p:nvSpPr>
            <p:spPr>
              <a:xfrm>
                <a:off x="3765973" y="1228902"/>
                <a:ext cx="4551680" cy="4551680"/>
              </a:xfrm>
              <a:custGeom>
                <a:avLst/>
                <a:gdLst>
                  <a:gd name="connsiteX0" fmla="*/ 2275840 w 4551680"/>
                  <a:gd name="connsiteY0" fmla="*/ 4551680 h 4551680"/>
                  <a:gd name="connsiteX1" fmla="*/ 304905 w 4551680"/>
                  <a:gd name="connsiteY1" fmla="*/ 3413760 h 4551680"/>
                  <a:gd name="connsiteX2" fmla="*/ 2275840 w 4551680"/>
                  <a:gd name="connsiteY2" fmla="*/ 2275840 h 4551680"/>
                  <a:gd name="connsiteX3" fmla="*/ 2275840 w 4551680"/>
                  <a:gd name="connsiteY3" fmla="*/ 4551680 h 455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1680" h="4551680">
                    <a:moveTo>
                      <a:pt x="2275840" y="4551680"/>
                    </a:moveTo>
                    <a:cubicBezTo>
                      <a:pt x="1462761" y="4551680"/>
                      <a:pt x="711444" y="4117907"/>
                      <a:pt x="304905" y="3413760"/>
                    </a:cubicBezTo>
                    <a:lnTo>
                      <a:pt x="2275840" y="2275840"/>
                    </a:lnTo>
                    <a:lnTo>
                      <a:pt x="2275840" y="4551680"/>
                    </a:lnTo>
                    <a:close/>
                  </a:path>
                </a:pathLst>
              </a:custGeom>
              <a:solidFill>
                <a:srgbClr val="383B4A"/>
              </a:solidFill>
              <a:ln w="19050">
                <a:solidFill>
                  <a:schemeClr val="accent3"/>
                </a:solidFill>
              </a:ln>
              <a:effectLst>
                <a:innerShdw blurRad="190500" dist="50800" dir="13500000">
                  <a:schemeClr val="accent3">
                    <a:alpha val="30000"/>
                  </a:schemeClr>
                </a:inn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45210" tIns="3146027" rIns="2454064" bIns="624180" numCol="1" spcCol="1270" anchor="ctr" anchorCtr="0">
                <a:noAutofit/>
              </a:bodyPr>
              <a:lstStyle/>
              <a:p>
                <a:pPr marL="0" lvl="0" indent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5500" kern="1200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33C689D5-04B6-D740-A68F-7474BE747208}"/>
                  </a:ext>
                </a:extLst>
              </p:cNvPr>
              <p:cNvSpPr/>
              <p:nvPr/>
            </p:nvSpPr>
            <p:spPr>
              <a:xfrm>
                <a:off x="3711786" y="1135159"/>
                <a:ext cx="4551680" cy="4551680"/>
              </a:xfrm>
              <a:custGeom>
                <a:avLst/>
                <a:gdLst>
                  <a:gd name="connsiteX0" fmla="*/ 304905 w 4551680"/>
                  <a:gd name="connsiteY0" fmla="*/ 3413760 h 4551680"/>
                  <a:gd name="connsiteX1" fmla="*/ 304905 w 4551680"/>
                  <a:gd name="connsiteY1" fmla="*/ 1137920 h 4551680"/>
                  <a:gd name="connsiteX2" fmla="*/ 2275840 w 4551680"/>
                  <a:gd name="connsiteY2" fmla="*/ 2275840 h 4551680"/>
                  <a:gd name="connsiteX3" fmla="*/ 304905 w 4551680"/>
                  <a:gd name="connsiteY3" fmla="*/ 3413760 h 455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1680" h="4551680">
                    <a:moveTo>
                      <a:pt x="304905" y="3413760"/>
                    </a:moveTo>
                    <a:cubicBezTo>
                      <a:pt x="-101635" y="2709613"/>
                      <a:pt x="-101635" y="1842067"/>
                      <a:pt x="304905" y="1137920"/>
                    </a:cubicBezTo>
                    <a:lnTo>
                      <a:pt x="2275840" y="2275840"/>
                    </a:lnTo>
                    <a:lnTo>
                      <a:pt x="304905" y="3413760"/>
                    </a:lnTo>
                    <a:close/>
                  </a:path>
                </a:pathLst>
              </a:custGeom>
              <a:solidFill>
                <a:srgbClr val="383B4A"/>
              </a:solidFill>
              <a:ln w="19050">
                <a:solidFill>
                  <a:schemeClr val="accent3"/>
                </a:solidFill>
              </a:ln>
              <a:effectLst>
                <a:innerShdw blurRad="190500" dist="50800" dir="13500000">
                  <a:schemeClr val="accent3">
                    <a:alpha val="30000"/>
                  </a:schemeClr>
                </a:inn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85327" tIns="1910927" rIns="3157220" bIns="1883833" numCol="1" spcCol="1270" anchor="ctr" anchorCtr="0">
                <a:noAutofit/>
              </a:bodyPr>
              <a:lstStyle/>
              <a:p>
                <a:pPr marL="0" lvl="0" indent="0" algn="ctr" defTabSz="2400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5400" kern="1200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DA44C4EB-A392-5C4F-B54A-50CB65606790}"/>
                  </a:ext>
                </a:extLst>
              </p:cNvPr>
              <p:cNvSpPr/>
              <p:nvPr/>
            </p:nvSpPr>
            <p:spPr>
              <a:xfrm>
                <a:off x="3765973" y="1041416"/>
                <a:ext cx="4551680" cy="4551680"/>
              </a:xfrm>
              <a:custGeom>
                <a:avLst/>
                <a:gdLst>
                  <a:gd name="connsiteX0" fmla="*/ 304905 w 4551680"/>
                  <a:gd name="connsiteY0" fmla="*/ 1137920 h 4551680"/>
                  <a:gd name="connsiteX1" fmla="*/ 2275840 w 4551680"/>
                  <a:gd name="connsiteY1" fmla="*/ 0 h 4551680"/>
                  <a:gd name="connsiteX2" fmla="*/ 2275840 w 4551680"/>
                  <a:gd name="connsiteY2" fmla="*/ 2275840 h 4551680"/>
                  <a:gd name="connsiteX3" fmla="*/ 304905 w 4551680"/>
                  <a:gd name="connsiteY3" fmla="*/ 1137920 h 455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1680" h="4551680">
                    <a:moveTo>
                      <a:pt x="304905" y="1137920"/>
                    </a:moveTo>
                    <a:cubicBezTo>
                      <a:pt x="711445" y="433773"/>
                      <a:pt x="1462761" y="0"/>
                      <a:pt x="2275840" y="0"/>
                    </a:cubicBezTo>
                    <a:lnTo>
                      <a:pt x="2275840" y="2275840"/>
                    </a:lnTo>
                    <a:lnTo>
                      <a:pt x="304905" y="1137920"/>
                    </a:lnTo>
                    <a:close/>
                  </a:path>
                </a:pathLst>
              </a:custGeom>
              <a:solidFill>
                <a:srgbClr val="383B4A"/>
              </a:solidFill>
              <a:ln w="19050">
                <a:solidFill>
                  <a:schemeClr val="accent3"/>
                </a:solidFill>
              </a:ln>
              <a:effectLst>
                <a:innerShdw blurRad="190500" dist="50800" dir="13500000">
                  <a:schemeClr val="accent3">
                    <a:alpha val="30000"/>
                  </a:schemeClr>
                </a:inn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45210" tIns="651273" rIns="2454064" bIns="3118934" numCol="1" spcCol="1270" anchor="ctr" anchorCtr="0">
                <a:noAutofit/>
              </a:bodyPr>
              <a:lstStyle/>
              <a:p>
                <a:pPr marL="0" lvl="0" indent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5500" kern="1200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097F003-831F-5147-8930-1EEB7781C256}"/>
                </a:ext>
              </a:extLst>
            </p:cNvPr>
            <p:cNvSpPr txBox="1"/>
            <p:nvPr/>
          </p:nvSpPr>
          <p:spPr>
            <a:xfrm rot="5594982">
              <a:off x="4991583" y="3458514"/>
              <a:ext cx="681386" cy="3867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9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Awareness</a:t>
              </a:r>
            </a:p>
            <a:p>
              <a:pPr algn="ctr">
                <a:lnSpc>
                  <a:spcPts val="1400"/>
                </a:lnSpc>
              </a:pPr>
              <a:r>
                <a:rPr lang="en-US" sz="900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(90%)</a:t>
              </a:r>
              <a:endParaRPr lang="vi-VN" sz="900" dirty="0">
                <a:solidFill>
                  <a:schemeClr val="bg1"/>
                </a:solidFill>
                <a:latin typeface="Poppins" panose="00000500000000000000" pitchFamily="2" charset="0"/>
                <a:cs typeface="Poppins SemiBold" panose="00000700000000000000" pitchFamily="2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6CD2583-9A7F-084F-864A-E49CC3A6A4DB}"/>
                </a:ext>
              </a:extLst>
            </p:cNvPr>
            <p:cNvSpPr txBox="1"/>
            <p:nvPr/>
          </p:nvSpPr>
          <p:spPr>
            <a:xfrm rot="16200000">
              <a:off x="6415882" y="3458515"/>
              <a:ext cx="966680" cy="3867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9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Differentiated</a:t>
              </a:r>
            </a:p>
            <a:p>
              <a:pPr algn="ctr">
                <a:lnSpc>
                  <a:spcPts val="1400"/>
                </a:lnSpc>
              </a:pPr>
              <a:r>
                <a:rPr lang="en-US" sz="900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(66%)</a:t>
              </a:r>
              <a:endParaRPr lang="vi-VN" sz="900" dirty="0">
                <a:solidFill>
                  <a:schemeClr val="bg1"/>
                </a:solidFill>
                <a:latin typeface="Poppins" panose="00000500000000000000" pitchFamily="2" charset="0"/>
                <a:cs typeface="Poppins SemiBold" panose="00000700000000000000" pitchFamily="2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D64B6A1-447E-1A41-BD64-525FE4E670C4}"/>
                </a:ext>
              </a:extLst>
            </p:cNvPr>
            <p:cNvSpPr txBox="1"/>
            <p:nvPr/>
          </p:nvSpPr>
          <p:spPr>
            <a:xfrm rot="1841007">
              <a:off x="5348061" y="4131685"/>
              <a:ext cx="681386" cy="3867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9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Satisfaction</a:t>
              </a:r>
            </a:p>
            <a:p>
              <a:pPr algn="ctr">
                <a:lnSpc>
                  <a:spcPts val="1400"/>
                </a:lnSpc>
              </a:pPr>
              <a:r>
                <a:rPr lang="en-US" sz="900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(80%)</a:t>
              </a:r>
              <a:endParaRPr lang="vi-VN" sz="900" dirty="0">
                <a:solidFill>
                  <a:schemeClr val="bg1"/>
                </a:solidFill>
                <a:latin typeface="Poppins" panose="00000500000000000000" pitchFamily="2" charset="0"/>
                <a:cs typeface="Poppins SemiBold" panose="00000700000000000000" pitchFamily="2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8D458EB-D12A-6046-B6CA-EAAFC5755E2D}"/>
                </a:ext>
              </a:extLst>
            </p:cNvPr>
            <p:cNvSpPr txBox="1"/>
            <p:nvPr/>
          </p:nvSpPr>
          <p:spPr>
            <a:xfrm rot="19509414">
              <a:off x="6140507" y="4144388"/>
              <a:ext cx="681386" cy="3867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9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Advocacy</a:t>
              </a:r>
            </a:p>
            <a:p>
              <a:pPr algn="ctr">
                <a:lnSpc>
                  <a:spcPts val="1400"/>
                </a:lnSpc>
              </a:pPr>
              <a:r>
                <a:rPr lang="en-US" sz="900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(80%)</a:t>
              </a:r>
              <a:endParaRPr lang="vi-VN" sz="900" dirty="0">
                <a:solidFill>
                  <a:schemeClr val="bg1"/>
                </a:solidFill>
                <a:latin typeface="Poppins" panose="00000500000000000000" pitchFamily="2" charset="0"/>
                <a:cs typeface="Poppins SemiBold" panose="00000700000000000000" pitchFamily="2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B361666-095E-754D-B1E9-741557A519B0}"/>
                </a:ext>
              </a:extLst>
            </p:cNvPr>
            <p:cNvSpPr txBox="1"/>
            <p:nvPr/>
          </p:nvSpPr>
          <p:spPr>
            <a:xfrm rot="1978465">
              <a:off x="6026604" y="2982785"/>
              <a:ext cx="681386" cy="3867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Up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9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Association with</a:t>
              </a:r>
            </a:p>
            <a:p>
              <a:pPr algn="ctr">
                <a:lnSpc>
                  <a:spcPts val="1400"/>
                </a:lnSpc>
              </a:pPr>
              <a:r>
                <a:rPr lang="en-US" sz="9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Values</a:t>
              </a:r>
            </a:p>
            <a:p>
              <a:pPr algn="ctr">
                <a:lnSpc>
                  <a:spcPts val="1400"/>
                </a:lnSpc>
              </a:pPr>
              <a:r>
                <a:rPr lang="en-US" sz="900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(60%)</a:t>
              </a:r>
              <a:endParaRPr lang="vi-VN" sz="900" dirty="0">
                <a:solidFill>
                  <a:schemeClr val="bg1"/>
                </a:solidFill>
                <a:latin typeface="Poppins" panose="00000500000000000000" pitchFamily="2" charset="0"/>
                <a:cs typeface="Poppins SemiBold" panose="000007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6444" y="702455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EVALUATION OF BRAND HEALTH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CA17986-DBD9-6A43-B82D-AC681C65B6CF}"/>
              </a:ext>
            </a:extLst>
          </p:cNvPr>
          <p:cNvSpPr>
            <a:spLocks noChangeAspect="1"/>
          </p:cNvSpPr>
          <p:nvPr/>
        </p:nvSpPr>
        <p:spPr>
          <a:xfrm>
            <a:off x="5523803" y="3079719"/>
            <a:ext cx="1144393" cy="1144393"/>
          </a:xfrm>
          <a:prstGeom prst="ellipse">
            <a:avLst/>
          </a:prstGeom>
          <a:gradFill>
            <a:gsLst>
              <a:gs pos="60000">
                <a:srgbClr val="9C9AA0"/>
              </a:gs>
              <a:gs pos="17000">
                <a:schemeClr val="bg1">
                  <a:lumMod val="95000"/>
                </a:schemeClr>
              </a:gs>
              <a:gs pos="99000">
                <a:srgbClr val="525664"/>
              </a:gs>
            </a:gsLst>
            <a:lin ang="3000000" scaled="0"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Century Gothic" panose="020B0502020202020204" pitchFamily="34" charset="0"/>
              </a:rPr>
              <a:t>73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E134E28-7DC7-8F4F-B476-F96CFF868331}"/>
              </a:ext>
            </a:extLst>
          </p:cNvPr>
          <p:cNvGrpSpPr/>
          <p:nvPr/>
        </p:nvGrpSpPr>
        <p:grpSpPr>
          <a:xfrm>
            <a:off x="4286665" y="1842584"/>
            <a:ext cx="3618669" cy="3618668"/>
            <a:chOff x="4286665" y="1842584"/>
            <a:chExt cx="3618669" cy="3618668"/>
          </a:xfrm>
        </p:grpSpPr>
        <p:sp>
          <p:nvSpPr>
            <p:cNvPr id="49" name="Arc 48">
              <a:extLst>
                <a:ext uri="{FF2B5EF4-FFF2-40B4-BE49-F238E27FC236}">
                  <a16:creationId xmlns:a16="http://schemas.microsoft.com/office/drawing/2014/main" id="{4E889B7D-B388-2949-A9D1-BB28EED85714}"/>
                </a:ext>
              </a:extLst>
            </p:cNvPr>
            <p:cNvSpPr/>
            <p:nvPr/>
          </p:nvSpPr>
          <p:spPr>
            <a:xfrm rot="14400761">
              <a:off x="4286666" y="1842583"/>
              <a:ext cx="3618668" cy="3618669"/>
            </a:xfrm>
            <a:prstGeom prst="arc">
              <a:avLst>
                <a:gd name="adj1" fmla="val 16231256"/>
                <a:gd name="adj2" fmla="val 1730778"/>
              </a:avLst>
            </a:prstGeom>
            <a:ln w="508000">
              <a:gradFill>
                <a:gsLst>
                  <a:gs pos="0">
                    <a:schemeClr val="accent4"/>
                  </a:gs>
                  <a:gs pos="84000">
                    <a:schemeClr val="accent4">
                      <a:lumMod val="75000"/>
                    </a:schemeClr>
                  </a:gs>
                </a:gsLst>
                <a:lin ang="5400000" scaled="1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0AD1F1C-8784-6C44-9BA3-93AAC3224D82}"/>
                </a:ext>
              </a:extLst>
            </p:cNvPr>
            <p:cNvSpPr txBox="1"/>
            <p:nvPr/>
          </p:nvSpPr>
          <p:spPr>
            <a:xfrm rot="17662640">
              <a:off x="3900128" y="2630857"/>
              <a:ext cx="2026138" cy="95311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Up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Awareness &amp; Usage (75%)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6244586-0A0B-774A-8115-2744E49608E6}"/>
              </a:ext>
            </a:extLst>
          </p:cNvPr>
          <p:cNvGrpSpPr/>
          <p:nvPr/>
        </p:nvGrpSpPr>
        <p:grpSpPr>
          <a:xfrm>
            <a:off x="4286667" y="1842582"/>
            <a:ext cx="3618669" cy="3618668"/>
            <a:chOff x="4286667" y="1842582"/>
            <a:chExt cx="3618669" cy="3618668"/>
          </a:xfrm>
        </p:grpSpPr>
        <p:sp>
          <p:nvSpPr>
            <p:cNvPr id="9" name="Arc 8">
              <a:extLst>
                <a:ext uri="{FF2B5EF4-FFF2-40B4-BE49-F238E27FC236}">
                  <a16:creationId xmlns:a16="http://schemas.microsoft.com/office/drawing/2014/main" id="{52A05280-524F-4F4A-AA1A-CD291773748E}"/>
                </a:ext>
              </a:extLst>
            </p:cNvPr>
            <p:cNvSpPr/>
            <p:nvPr/>
          </p:nvSpPr>
          <p:spPr>
            <a:xfrm>
              <a:off x="4286667" y="1842582"/>
              <a:ext cx="3618669" cy="3618668"/>
            </a:xfrm>
            <a:prstGeom prst="arc">
              <a:avLst>
                <a:gd name="adj1" fmla="val 16233875"/>
                <a:gd name="adj2" fmla="val 1688771"/>
              </a:avLst>
            </a:prstGeom>
            <a:ln w="508000">
              <a:gradFill>
                <a:gsLst>
                  <a:gs pos="0">
                    <a:schemeClr val="accent4"/>
                  </a:gs>
                  <a:gs pos="84000">
                    <a:schemeClr val="accent4">
                      <a:lumMod val="75000"/>
                    </a:schemeClr>
                  </a:gs>
                </a:gsLst>
                <a:lin ang="5400000" scaled="1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0E72070-BB86-6E40-A217-BD0B000F7371}"/>
                </a:ext>
              </a:extLst>
            </p:cNvPr>
            <p:cNvSpPr txBox="1"/>
            <p:nvPr/>
          </p:nvSpPr>
          <p:spPr>
            <a:xfrm rot="3711317">
              <a:off x="6214906" y="2550180"/>
              <a:ext cx="2026138" cy="95311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Up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Brand Positioning (63%)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EA94EE-4871-A942-8433-7EEAE5AEC62F}"/>
              </a:ext>
            </a:extLst>
          </p:cNvPr>
          <p:cNvGrpSpPr/>
          <p:nvPr/>
        </p:nvGrpSpPr>
        <p:grpSpPr>
          <a:xfrm>
            <a:off x="4286667" y="1842583"/>
            <a:ext cx="3618669" cy="3644997"/>
            <a:chOff x="4286667" y="1842583"/>
            <a:chExt cx="3618669" cy="3644997"/>
          </a:xfrm>
        </p:grpSpPr>
        <p:sp>
          <p:nvSpPr>
            <p:cNvPr id="48" name="Arc 47">
              <a:extLst>
                <a:ext uri="{FF2B5EF4-FFF2-40B4-BE49-F238E27FC236}">
                  <a16:creationId xmlns:a16="http://schemas.microsoft.com/office/drawing/2014/main" id="{18457E7C-4CB8-174E-80DB-B204D0352F1F}"/>
                </a:ext>
              </a:extLst>
            </p:cNvPr>
            <p:cNvSpPr/>
            <p:nvPr/>
          </p:nvSpPr>
          <p:spPr>
            <a:xfrm rot="7201372">
              <a:off x="4286668" y="1842582"/>
              <a:ext cx="3618668" cy="3618669"/>
            </a:xfrm>
            <a:prstGeom prst="arc">
              <a:avLst>
                <a:gd name="adj1" fmla="val 16200000"/>
                <a:gd name="adj2" fmla="val 1727615"/>
              </a:avLst>
            </a:prstGeom>
            <a:ln w="508000">
              <a:gradFill>
                <a:gsLst>
                  <a:gs pos="0">
                    <a:schemeClr val="accent4"/>
                  </a:gs>
                  <a:gs pos="84000">
                    <a:schemeClr val="accent4">
                      <a:lumMod val="75000"/>
                    </a:schemeClr>
                  </a:gs>
                </a:gsLst>
                <a:lin ang="5400000" scaled="1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3DA0D67-29D1-EA40-A1C2-77B3EDB7DB9C}"/>
                </a:ext>
              </a:extLst>
            </p:cNvPr>
            <p:cNvSpPr txBox="1"/>
            <p:nvPr/>
          </p:nvSpPr>
          <p:spPr>
            <a:xfrm>
              <a:off x="5078340" y="4534468"/>
              <a:ext cx="2026137" cy="95311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ArchDown">
                <a:avLst/>
              </a:prstTxWarp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 SemiBold" panose="00000700000000000000" pitchFamily="2" charset="0"/>
                </a:rPr>
                <a:t>Brand Delivery (80%)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4AC93DF7-F6FB-AF48-9B0C-807042A91446}"/>
              </a:ext>
            </a:extLst>
          </p:cNvPr>
          <p:cNvSpPr/>
          <p:nvPr/>
        </p:nvSpPr>
        <p:spPr>
          <a:xfrm>
            <a:off x="2456991" y="-16824"/>
            <a:ext cx="7278018" cy="7278018"/>
          </a:xfrm>
          <a:prstGeom prst="ellipse">
            <a:avLst/>
          </a:prstGeom>
          <a:noFill/>
          <a:ln w="19050">
            <a:solidFill>
              <a:schemeClr val="bg1">
                <a:alpha val="12281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957F73C-1C5D-7F47-9B09-69F8C6B30914}"/>
              </a:ext>
            </a:extLst>
          </p:cNvPr>
          <p:cNvSpPr/>
          <p:nvPr/>
        </p:nvSpPr>
        <p:spPr>
          <a:xfrm>
            <a:off x="3282308" y="808493"/>
            <a:ext cx="5627384" cy="5627384"/>
          </a:xfrm>
          <a:prstGeom prst="ellipse">
            <a:avLst/>
          </a:prstGeom>
          <a:noFill/>
          <a:ln w="19050">
            <a:solidFill>
              <a:schemeClr val="bg1">
                <a:alpha val="12281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E2F30B5-792D-AB4E-8721-75735DF89AD4}"/>
              </a:ext>
            </a:extLst>
          </p:cNvPr>
          <p:cNvSpPr txBox="1"/>
          <p:nvPr/>
        </p:nvSpPr>
        <p:spPr>
          <a:xfrm>
            <a:off x="285206" y="1905483"/>
            <a:ext cx="3039734" cy="48237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Percentage that would consider</a:t>
            </a:r>
            <a:b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</a:b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your brand if re-evaluating</a:t>
            </a:r>
          </a:p>
        </p:txBody>
      </p:sp>
      <p:sp>
        <p:nvSpPr>
          <p:cNvPr id="53" name="Round Same Side Corner Rectangle 1">
            <a:extLst>
              <a:ext uri="{FF2B5EF4-FFF2-40B4-BE49-F238E27FC236}">
                <a16:creationId xmlns:a16="http://schemas.microsoft.com/office/drawing/2014/main" id="{23FF1692-E2EC-C943-8D26-FC7E3FBE5ED3}"/>
              </a:ext>
            </a:extLst>
          </p:cNvPr>
          <p:cNvSpPr/>
          <p:nvPr/>
        </p:nvSpPr>
        <p:spPr>
          <a:xfrm>
            <a:off x="1" y="6094185"/>
            <a:ext cx="12192000" cy="763815"/>
          </a:xfrm>
          <a:prstGeom prst="roundRect">
            <a:avLst>
              <a:gd name="adj" fmla="val 0"/>
            </a:avLst>
          </a:prstGeom>
          <a:solidFill>
            <a:srgbClr val="4A4E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2B74F4A-6E58-C34B-BB1C-DCCD9CF67976}"/>
              </a:ext>
            </a:extLst>
          </p:cNvPr>
          <p:cNvGrpSpPr/>
          <p:nvPr/>
        </p:nvGrpSpPr>
        <p:grpSpPr>
          <a:xfrm>
            <a:off x="1413154" y="6337592"/>
            <a:ext cx="9376209" cy="285864"/>
            <a:chOff x="1493836" y="6337592"/>
            <a:chExt cx="9376209" cy="28586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3A878F6-3657-2149-9762-F6F680D04DC0}"/>
                </a:ext>
              </a:extLst>
            </p:cNvPr>
            <p:cNvSpPr txBox="1"/>
            <p:nvPr/>
          </p:nvSpPr>
          <p:spPr>
            <a:xfrm>
              <a:off x="1493836" y="6346457"/>
              <a:ext cx="19543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80+ </a:t>
              </a:r>
              <a:r>
                <a:rPr lang="en-US" sz="1200" dirty="0">
                  <a:solidFill>
                    <a:schemeClr val="bg1"/>
                  </a:solidFill>
                </a:rPr>
                <a:t>Good brand health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530DB1D-A8FF-7B4A-91D8-4E2261D133A9}"/>
                </a:ext>
              </a:extLst>
            </p:cNvPr>
            <p:cNvSpPr txBox="1"/>
            <p:nvPr/>
          </p:nvSpPr>
          <p:spPr>
            <a:xfrm>
              <a:off x="3782546" y="6340722"/>
              <a:ext cx="23134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70-79 </a:t>
              </a:r>
              <a:r>
                <a:rPr lang="en-US" sz="1200" dirty="0">
                  <a:solidFill>
                    <a:schemeClr val="bg1"/>
                  </a:solidFill>
                </a:rPr>
                <a:t>Average brand health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36FB0EE-8056-4447-A3FB-98EC698036D3}"/>
                </a:ext>
              </a:extLst>
            </p:cNvPr>
            <p:cNvSpPr txBox="1"/>
            <p:nvPr/>
          </p:nvSpPr>
          <p:spPr>
            <a:xfrm>
              <a:off x="6406782" y="6345151"/>
              <a:ext cx="1854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&lt;70 </a:t>
              </a:r>
              <a:r>
                <a:rPr lang="en-US" sz="1200" dirty="0">
                  <a:solidFill>
                    <a:schemeClr val="bg1"/>
                  </a:solidFill>
                </a:rPr>
                <a:t>Poor brand health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8E43EF-FD7E-374F-BF3F-A8F347726FEF}"/>
                </a:ext>
              </a:extLst>
            </p:cNvPr>
            <p:cNvSpPr txBox="1"/>
            <p:nvPr/>
          </p:nvSpPr>
          <p:spPr>
            <a:xfrm>
              <a:off x="8617505" y="6337592"/>
              <a:ext cx="2252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&lt;50 </a:t>
              </a:r>
              <a:r>
                <a:rPr lang="en-US" sz="1200" dirty="0">
                  <a:solidFill>
                    <a:schemeClr val="bg1"/>
                  </a:solidFill>
                </a:rPr>
                <a:t>Very poor brand health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F832D070-204F-B64C-9E45-408D966D7899}"/>
              </a:ext>
            </a:extLst>
          </p:cNvPr>
          <p:cNvSpPr txBox="1"/>
          <p:nvPr/>
        </p:nvSpPr>
        <p:spPr>
          <a:xfrm>
            <a:off x="-184096" y="3428587"/>
            <a:ext cx="3039733" cy="48237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Your unprompted awareness</a:t>
            </a:r>
            <a:b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</a:b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ranking within the market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D8CE4EF-8CD9-0B47-9FDB-B3D0534C7478}"/>
              </a:ext>
            </a:extLst>
          </p:cNvPr>
          <p:cNvSpPr txBox="1"/>
          <p:nvPr/>
        </p:nvSpPr>
        <p:spPr>
          <a:xfrm>
            <a:off x="104598" y="4951692"/>
            <a:ext cx="3220342" cy="48237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Overall satisfaction with</a:t>
            </a:r>
          </a:p>
          <a:p>
            <a:pPr algn="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your busines (1-10)</a:t>
            </a:r>
          </a:p>
        </p:txBody>
      </p:sp>
      <p:sp>
        <p:nvSpPr>
          <p:cNvPr id="79" name="Freeform 117">
            <a:extLst>
              <a:ext uri="{FF2B5EF4-FFF2-40B4-BE49-F238E27FC236}">
                <a16:creationId xmlns:a16="http://schemas.microsoft.com/office/drawing/2014/main" id="{50B20116-E847-7349-B1A4-49092C47217E}"/>
              </a:ext>
            </a:extLst>
          </p:cNvPr>
          <p:cNvSpPr>
            <a:spLocks/>
          </p:cNvSpPr>
          <p:nvPr/>
        </p:nvSpPr>
        <p:spPr bwMode="auto">
          <a:xfrm>
            <a:off x="3762628" y="5074259"/>
            <a:ext cx="1373" cy="0"/>
          </a:xfrm>
          <a:custGeom>
            <a:avLst/>
            <a:gdLst>
              <a:gd name="T0" fmla="*/ 3 w 3"/>
              <a:gd name="T1" fmla="*/ 0 h 1"/>
              <a:gd name="T2" fmla="*/ 3 w 3"/>
              <a:gd name="T3" fmla="*/ 1 h 1"/>
              <a:gd name="T4" fmla="*/ 3 w 3"/>
              <a:gd name="T5" fmla="*/ 1 h 1"/>
              <a:gd name="T6" fmla="*/ 0 w 3"/>
              <a:gd name="T7" fmla="*/ 1 h 1"/>
              <a:gd name="T8" fmla="*/ 3 w 3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1">
                <a:moveTo>
                  <a:pt x="3" y="0"/>
                </a:moveTo>
                <a:lnTo>
                  <a:pt x="3" y="1"/>
                </a:lnTo>
                <a:lnTo>
                  <a:pt x="3" y="1"/>
                </a:lnTo>
                <a:lnTo>
                  <a:pt x="0" y="1"/>
                </a:lnTo>
                <a:lnTo>
                  <a:pt x="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endParaRPr lang="ru-RU" sz="1600">
              <a:latin typeface="Century Gothic" panose="020B0502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2452AF-1F00-DE44-8D07-38C7E160A48C}"/>
              </a:ext>
            </a:extLst>
          </p:cNvPr>
          <p:cNvGrpSpPr/>
          <p:nvPr/>
        </p:nvGrpSpPr>
        <p:grpSpPr>
          <a:xfrm>
            <a:off x="3497203" y="1847754"/>
            <a:ext cx="588446" cy="588446"/>
            <a:chOff x="3497203" y="1847754"/>
            <a:chExt cx="588446" cy="588446"/>
          </a:xfrm>
        </p:grpSpPr>
        <p:sp>
          <p:nvSpPr>
            <p:cNvPr id="76" name="Rectangle: Rounded Corners 45">
              <a:extLst>
                <a:ext uri="{FF2B5EF4-FFF2-40B4-BE49-F238E27FC236}">
                  <a16:creationId xmlns:a16="http://schemas.microsoft.com/office/drawing/2014/main" id="{CAEB8E47-FDDD-5849-A8D5-76E282FCF937}"/>
                </a:ext>
              </a:extLst>
            </p:cNvPr>
            <p:cNvSpPr/>
            <p:nvPr/>
          </p:nvSpPr>
          <p:spPr>
            <a:xfrm flipH="1">
              <a:off x="3497203" y="1847754"/>
              <a:ext cx="588446" cy="588446"/>
            </a:xfrm>
            <a:prstGeom prst="roundRect">
              <a:avLst/>
            </a:prstGeom>
            <a:gradFill flip="none" rotWithShape="1">
              <a:gsLst>
                <a:gs pos="0">
                  <a:schemeClr val="accent3"/>
                </a:gs>
                <a:gs pos="85000">
                  <a:schemeClr val="accent2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vi-VN" sz="1200" b="1" dirty="0">
                <a:solidFill>
                  <a:schemeClr val="bg1"/>
                </a:solidFill>
                <a:latin typeface="+mj-lt"/>
                <a:cs typeface="Tajawal" pitchFamily="2" charset="-78"/>
              </a:endParaRPr>
            </a:p>
          </p:txBody>
        </p:sp>
        <p:sp>
          <p:nvSpPr>
            <p:cNvPr id="90" name="Rounded Rectangle 89">
              <a:extLst>
                <a:ext uri="{FF2B5EF4-FFF2-40B4-BE49-F238E27FC236}">
                  <a16:creationId xmlns:a16="http://schemas.microsoft.com/office/drawing/2014/main" id="{75836909-3199-9D4E-A480-5B83BC7DF782}"/>
                </a:ext>
              </a:extLst>
            </p:cNvPr>
            <p:cNvSpPr/>
            <p:nvPr/>
          </p:nvSpPr>
          <p:spPr>
            <a:xfrm>
              <a:off x="3555164" y="1905320"/>
              <a:ext cx="473312" cy="47331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  <a:cs typeface="Poppins" pitchFamily="2" charset="77"/>
                </a:rPr>
                <a:t>66%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FBC765F-FDD9-204D-87C5-F27053CF5A8A}"/>
              </a:ext>
            </a:extLst>
          </p:cNvPr>
          <p:cNvGrpSpPr/>
          <p:nvPr/>
        </p:nvGrpSpPr>
        <p:grpSpPr>
          <a:xfrm>
            <a:off x="3025509" y="3370858"/>
            <a:ext cx="588446" cy="588446"/>
            <a:chOff x="3025509" y="3370858"/>
            <a:chExt cx="588446" cy="588446"/>
          </a:xfrm>
        </p:grpSpPr>
        <p:sp>
          <p:nvSpPr>
            <p:cNvPr id="77" name="Rectangle: Rounded Corners 46">
              <a:extLst>
                <a:ext uri="{FF2B5EF4-FFF2-40B4-BE49-F238E27FC236}">
                  <a16:creationId xmlns:a16="http://schemas.microsoft.com/office/drawing/2014/main" id="{4E1F87B0-A528-8C4D-AF9C-4C89F0DAD7DD}"/>
                </a:ext>
              </a:extLst>
            </p:cNvPr>
            <p:cNvSpPr/>
            <p:nvPr/>
          </p:nvSpPr>
          <p:spPr>
            <a:xfrm flipH="1">
              <a:off x="3025509" y="3370858"/>
              <a:ext cx="588446" cy="588446"/>
            </a:xfrm>
            <a:prstGeom prst="roundRect">
              <a:avLst/>
            </a:prstGeom>
            <a:gradFill flip="none" rotWithShape="1">
              <a:gsLst>
                <a:gs pos="0">
                  <a:schemeClr val="accent3"/>
                </a:gs>
                <a:gs pos="85000">
                  <a:schemeClr val="accent2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vi-VN" sz="1200" b="1" dirty="0">
                <a:solidFill>
                  <a:schemeClr val="bg1"/>
                </a:solidFill>
                <a:latin typeface="+mj-lt"/>
                <a:cs typeface="Tajawal" pitchFamily="2" charset="-78"/>
              </a:endParaRPr>
            </a:p>
          </p:txBody>
        </p:sp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B4BA372F-DF74-2F49-A458-F1D566E5D721}"/>
                </a:ext>
              </a:extLst>
            </p:cNvPr>
            <p:cNvSpPr/>
            <p:nvPr/>
          </p:nvSpPr>
          <p:spPr>
            <a:xfrm>
              <a:off x="3086619" y="3428424"/>
              <a:ext cx="473312" cy="47331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  <a:cs typeface="Poppins" pitchFamily="2" charset="77"/>
                </a:rPr>
                <a:t>90%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DFF0611-9ADE-8F4F-83F3-90754BB5C77D}"/>
              </a:ext>
            </a:extLst>
          </p:cNvPr>
          <p:cNvGrpSpPr/>
          <p:nvPr/>
        </p:nvGrpSpPr>
        <p:grpSpPr>
          <a:xfrm>
            <a:off x="3497203" y="4893962"/>
            <a:ext cx="588446" cy="588446"/>
            <a:chOff x="3497203" y="4893962"/>
            <a:chExt cx="588446" cy="588446"/>
          </a:xfrm>
        </p:grpSpPr>
        <p:sp>
          <p:nvSpPr>
            <p:cNvPr id="78" name="Rectangle: Rounded Corners 49">
              <a:extLst>
                <a:ext uri="{FF2B5EF4-FFF2-40B4-BE49-F238E27FC236}">
                  <a16:creationId xmlns:a16="http://schemas.microsoft.com/office/drawing/2014/main" id="{3CF248D3-2541-B346-8EDB-741ED77E534A}"/>
                </a:ext>
              </a:extLst>
            </p:cNvPr>
            <p:cNvSpPr/>
            <p:nvPr/>
          </p:nvSpPr>
          <p:spPr>
            <a:xfrm flipH="1">
              <a:off x="3497203" y="4893962"/>
              <a:ext cx="588446" cy="588446"/>
            </a:xfrm>
            <a:prstGeom prst="roundRect">
              <a:avLst/>
            </a:prstGeom>
            <a:gradFill flip="none" rotWithShape="1">
              <a:gsLst>
                <a:gs pos="0">
                  <a:schemeClr val="accent3"/>
                </a:gs>
                <a:gs pos="85000">
                  <a:schemeClr val="accent2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vi-VN" sz="1200" b="1" dirty="0">
                <a:solidFill>
                  <a:schemeClr val="bg1"/>
                </a:solidFill>
                <a:latin typeface="+mj-lt"/>
                <a:cs typeface="Tajawal" pitchFamily="2" charset="-78"/>
              </a:endParaRPr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6EE3C7B3-D6C4-C643-93C2-C3DAFF777303}"/>
                </a:ext>
              </a:extLst>
            </p:cNvPr>
            <p:cNvSpPr/>
            <p:nvPr/>
          </p:nvSpPr>
          <p:spPr>
            <a:xfrm>
              <a:off x="3553813" y="4951692"/>
              <a:ext cx="473312" cy="47331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  <a:cs typeface="Poppins" pitchFamily="2" charset="77"/>
                </a:rPr>
                <a:t>80%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96590D85-02C1-6642-B3ED-774E86EF3E6C}"/>
              </a:ext>
            </a:extLst>
          </p:cNvPr>
          <p:cNvSpPr txBox="1"/>
          <p:nvPr/>
        </p:nvSpPr>
        <p:spPr>
          <a:xfrm flipH="1">
            <a:off x="8970134" y="1801097"/>
            <a:ext cx="1989788" cy="66319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How strongly is your brand associated with the market’s top 3 desired positions (1-10)?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A3E601E-B8CD-674C-B7DF-6232FC67768B}"/>
              </a:ext>
            </a:extLst>
          </p:cNvPr>
          <p:cNvSpPr txBox="1"/>
          <p:nvPr/>
        </p:nvSpPr>
        <p:spPr>
          <a:xfrm flipH="1">
            <a:off x="9441825" y="3324201"/>
            <a:ext cx="2136284" cy="66319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How strongly are you seen to be differentiated from other businesses in the market (1-10)?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599F66E-7570-E043-9C08-A96CAE375926}"/>
              </a:ext>
            </a:extLst>
          </p:cNvPr>
          <p:cNvSpPr txBox="1"/>
          <p:nvPr/>
        </p:nvSpPr>
        <p:spPr>
          <a:xfrm flipH="1">
            <a:off x="8970133" y="4962722"/>
            <a:ext cx="1744272" cy="43236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Likelihood to recommend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your business (1-10)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BA33F69-DB5D-7247-8B3F-6B6C66C6A7C1}"/>
              </a:ext>
            </a:extLst>
          </p:cNvPr>
          <p:cNvGrpSpPr/>
          <p:nvPr/>
        </p:nvGrpSpPr>
        <p:grpSpPr>
          <a:xfrm>
            <a:off x="8180935" y="1847754"/>
            <a:ext cx="588446" cy="588446"/>
            <a:chOff x="8180935" y="1847754"/>
            <a:chExt cx="588446" cy="588446"/>
          </a:xfrm>
        </p:grpSpPr>
        <p:sp>
          <p:nvSpPr>
            <p:cNvPr id="87" name="Rectangle: Rounded Corners 30">
              <a:extLst>
                <a:ext uri="{FF2B5EF4-FFF2-40B4-BE49-F238E27FC236}">
                  <a16:creationId xmlns:a16="http://schemas.microsoft.com/office/drawing/2014/main" id="{181F713B-FF3A-424C-A702-3F7595FBBD6A}"/>
                </a:ext>
              </a:extLst>
            </p:cNvPr>
            <p:cNvSpPr/>
            <p:nvPr/>
          </p:nvSpPr>
          <p:spPr>
            <a:xfrm>
              <a:off x="8180935" y="1847754"/>
              <a:ext cx="588446" cy="588446"/>
            </a:xfrm>
            <a:prstGeom prst="roundRect">
              <a:avLst/>
            </a:prstGeom>
            <a:gradFill>
              <a:gsLst>
                <a:gs pos="0">
                  <a:schemeClr val="accent3"/>
                </a:gs>
                <a:gs pos="85000">
                  <a:schemeClr val="accent2">
                    <a:lumMod val="75000"/>
                  </a:scheme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600" dirty="0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43248CA5-5687-EE44-A043-D1B1517BEADB}"/>
                </a:ext>
              </a:extLst>
            </p:cNvPr>
            <p:cNvSpPr/>
            <p:nvPr/>
          </p:nvSpPr>
          <p:spPr>
            <a:xfrm>
              <a:off x="8244865" y="1905320"/>
              <a:ext cx="473312" cy="47331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  <a:cs typeface="Poppins" pitchFamily="2" charset="77"/>
                </a:rPr>
                <a:t>60%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EAA6561-DC69-9C4D-A1BE-6D622A52A766}"/>
              </a:ext>
            </a:extLst>
          </p:cNvPr>
          <p:cNvGrpSpPr/>
          <p:nvPr/>
        </p:nvGrpSpPr>
        <p:grpSpPr>
          <a:xfrm>
            <a:off x="8652630" y="3370858"/>
            <a:ext cx="588446" cy="588446"/>
            <a:chOff x="8652630" y="3370858"/>
            <a:chExt cx="588446" cy="588446"/>
          </a:xfrm>
        </p:grpSpPr>
        <p:sp>
          <p:nvSpPr>
            <p:cNvPr id="88" name="Rectangle: Rounded Corners 31">
              <a:extLst>
                <a:ext uri="{FF2B5EF4-FFF2-40B4-BE49-F238E27FC236}">
                  <a16:creationId xmlns:a16="http://schemas.microsoft.com/office/drawing/2014/main" id="{80262CDD-BD8E-4640-83E4-21A22C2BDE30}"/>
                </a:ext>
              </a:extLst>
            </p:cNvPr>
            <p:cNvSpPr/>
            <p:nvPr/>
          </p:nvSpPr>
          <p:spPr>
            <a:xfrm>
              <a:off x="8652630" y="3370858"/>
              <a:ext cx="588446" cy="588446"/>
            </a:xfrm>
            <a:prstGeom prst="roundRect">
              <a:avLst/>
            </a:prstGeom>
            <a:gradFill>
              <a:gsLst>
                <a:gs pos="0">
                  <a:schemeClr val="accent3"/>
                </a:gs>
                <a:gs pos="85000">
                  <a:schemeClr val="accent2">
                    <a:lumMod val="75000"/>
                  </a:scheme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600" dirty="0"/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B86659DE-F567-2644-9309-FBBA89086A0D}"/>
                </a:ext>
              </a:extLst>
            </p:cNvPr>
            <p:cNvSpPr/>
            <p:nvPr/>
          </p:nvSpPr>
          <p:spPr>
            <a:xfrm>
              <a:off x="8720953" y="3429733"/>
              <a:ext cx="473312" cy="47331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  <a:cs typeface="Poppins" pitchFamily="2" charset="77"/>
                </a:rPr>
                <a:t>66%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725F32-1F36-F741-8971-B4ADAE914F47}"/>
              </a:ext>
            </a:extLst>
          </p:cNvPr>
          <p:cNvGrpSpPr/>
          <p:nvPr/>
        </p:nvGrpSpPr>
        <p:grpSpPr>
          <a:xfrm>
            <a:off x="8180935" y="4893962"/>
            <a:ext cx="588446" cy="588446"/>
            <a:chOff x="8180935" y="4893962"/>
            <a:chExt cx="588446" cy="588446"/>
          </a:xfrm>
        </p:grpSpPr>
        <p:sp>
          <p:nvSpPr>
            <p:cNvPr id="89" name="Rectangle: Rounded Corners 32">
              <a:extLst>
                <a:ext uri="{FF2B5EF4-FFF2-40B4-BE49-F238E27FC236}">
                  <a16:creationId xmlns:a16="http://schemas.microsoft.com/office/drawing/2014/main" id="{D333AD23-E958-2342-A98C-E3F8A8A17A9E}"/>
                </a:ext>
              </a:extLst>
            </p:cNvPr>
            <p:cNvSpPr/>
            <p:nvPr/>
          </p:nvSpPr>
          <p:spPr>
            <a:xfrm>
              <a:off x="8180935" y="4893962"/>
              <a:ext cx="588446" cy="588446"/>
            </a:xfrm>
            <a:prstGeom prst="roundRect">
              <a:avLst/>
            </a:prstGeom>
            <a:gradFill>
              <a:gsLst>
                <a:gs pos="0">
                  <a:schemeClr val="accent3"/>
                </a:gs>
                <a:gs pos="85000">
                  <a:schemeClr val="accent2">
                    <a:lumMod val="75000"/>
                  </a:scheme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1600" dirty="0"/>
            </a:p>
          </p:txBody>
        </p:sp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47A4E70B-48A7-2444-B2ED-617220AA4C53}"/>
                </a:ext>
              </a:extLst>
            </p:cNvPr>
            <p:cNvSpPr/>
            <p:nvPr/>
          </p:nvSpPr>
          <p:spPr>
            <a:xfrm>
              <a:off x="8240069" y="4954274"/>
              <a:ext cx="473312" cy="473312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Century Gothic" panose="020B0502020202020204" pitchFamily="34" charset="0"/>
                  <a:cs typeface="Poppins" pitchFamily="2" charset="77"/>
                </a:rPr>
                <a:t>80%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92E8ADD-6168-CC51-C16C-B26E5D6172E1}"/>
              </a:ext>
            </a:extLst>
          </p:cNvPr>
          <p:cNvSpPr txBox="1"/>
          <p:nvPr/>
        </p:nvSpPr>
        <p:spPr>
          <a:xfrm rot="19699186">
            <a:off x="5412884" y="2850979"/>
            <a:ext cx="681386" cy="386799"/>
          </a:xfrm>
          <a:prstGeom prst="rect">
            <a:avLst/>
          </a:prstGeom>
          <a:noFill/>
        </p:spPr>
        <p:txBody>
          <a:bodyPr wrap="none" lIns="0" tIns="0" rIns="0" bIns="0" rtlCol="0" anchor="ctr">
            <a:prstTxWarp prst="textArchUp">
              <a:avLst/>
            </a:prstTxWarp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900" b="1" dirty="0">
                <a:solidFill>
                  <a:schemeClr val="bg1"/>
                </a:solidFill>
                <a:latin typeface="Century Gothic" panose="020B0502020202020204" pitchFamily="34" charset="0"/>
                <a:cs typeface="Poppins SemiBold" panose="00000700000000000000" pitchFamily="2" charset="0"/>
              </a:rPr>
              <a:t>Consideration</a:t>
            </a:r>
          </a:p>
          <a:p>
            <a:pPr algn="ctr">
              <a:lnSpc>
                <a:spcPts val="1400"/>
              </a:lnSpc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cs typeface="Poppins SemiBold" panose="00000700000000000000" pitchFamily="2" charset="0"/>
              </a:rPr>
              <a:t>(66%)</a:t>
            </a:r>
            <a:endParaRPr lang="vi-VN" sz="900" dirty="0">
              <a:solidFill>
                <a:schemeClr val="bg1"/>
              </a:solidFill>
              <a:latin typeface="Poppins" panose="00000500000000000000" pitchFamily="2" charset="0"/>
              <a:cs typeface="Poppins Semi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7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 animBg="1"/>
      <p:bldP spid="6" grpId="0" animBg="1"/>
      <p:bldP spid="70" grpId="0"/>
      <p:bldP spid="53" grpId="0" animBg="1"/>
      <p:bldP spid="72" grpId="0"/>
      <p:bldP spid="74" grpId="0"/>
      <p:bldP spid="81" grpId="0"/>
      <p:bldP spid="83" grpId="0"/>
      <p:bldP spid="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Placeholder 4">
            <a:extLst>
              <a:ext uri="{FF2B5EF4-FFF2-40B4-BE49-F238E27FC236}">
                <a16:creationId xmlns:a16="http://schemas.microsoft.com/office/drawing/2014/main" id="{FE45124B-697D-4E4F-B86C-450B172E6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 flipH="1">
            <a:off x="-474923" y="1132312"/>
            <a:ext cx="5461591" cy="5725688"/>
          </a:xfrm>
          <a:prstGeom prst="rect">
            <a:avLst/>
          </a:prstGeom>
        </p:spPr>
      </p:pic>
      <p:pic>
        <p:nvPicPr>
          <p:cNvPr id="179" name="Picture Placeholder 4">
            <a:extLst>
              <a:ext uri="{FF2B5EF4-FFF2-40B4-BE49-F238E27FC236}">
                <a16:creationId xmlns:a16="http://schemas.microsoft.com/office/drawing/2014/main" id="{2E63FEF7-B923-8045-924D-9FBB3EB66038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>
            <a:off x="7230139" y="1132312"/>
            <a:ext cx="5461591" cy="5725688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B5FF3156-85DD-5C44-A5EA-5F412E9FE1C9}"/>
              </a:ext>
            </a:extLst>
          </p:cNvPr>
          <p:cNvSpPr txBox="1"/>
          <p:nvPr/>
        </p:nvSpPr>
        <p:spPr>
          <a:xfrm>
            <a:off x="2580997" y="598414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HOW BRAND STRATEGY ALIGNS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0" name="Freeform 19">
            <a:extLst>
              <a:ext uri="{FF2B5EF4-FFF2-40B4-BE49-F238E27FC236}">
                <a16:creationId xmlns:a16="http://schemas.microsoft.com/office/drawing/2014/main" id="{F7D0BC87-4C44-6F42-9E19-7A165D54C1EE}"/>
              </a:ext>
            </a:extLst>
          </p:cNvPr>
          <p:cNvSpPr>
            <a:spLocks/>
          </p:cNvSpPr>
          <p:nvPr/>
        </p:nvSpPr>
        <p:spPr bwMode="auto">
          <a:xfrm>
            <a:off x="934897" y="4601825"/>
            <a:ext cx="2841915" cy="472861"/>
          </a:xfrm>
          <a:prstGeom prst="stripedRightArrow">
            <a:avLst>
              <a:gd name="adj1" fmla="val 50000"/>
              <a:gd name="adj2" fmla="val 67590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6CCF6477-9A31-2141-816D-9875A5DEBCA1}"/>
              </a:ext>
            </a:extLst>
          </p:cNvPr>
          <p:cNvSpPr txBox="1"/>
          <p:nvPr/>
        </p:nvSpPr>
        <p:spPr>
          <a:xfrm>
            <a:off x="1184431" y="5046960"/>
            <a:ext cx="1828061" cy="5936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Aligns with yearly goals but adjusts at-least quarterly to reflect evolving priorities</a:t>
            </a:r>
          </a:p>
        </p:txBody>
      </p:sp>
      <p:sp>
        <p:nvSpPr>
          <p:cNvPr id="172" name="Freeform 19">
            <a:extLst>
              <a:ext uri="{FF2B5EF4-FFF2-40B4-BE49-F238E27FC236}">
                <a16:creationId xmlns:a16="http://schemas.microsoft.com/office/drawing/2014/main" id="{C9EF5C5B-562D-DA40-8165-CEB0D405522D}"/>
              </a:ext>
            </a:extLst>
          </p:cNvPr>
          <p:cNvSpPr>
            <a:spLocks/>
          </p:cNvSpPr>
          <p:nvPr/>
        </p:nvSpPr>
        <p:spPr bwMode="auto">
          <a:xfrm>
            <a:off x="934897" y="3401771"/>
            <a:ext cx="2841915" cy="472861"/>
          </a:xfrm>
          <a:prstGeom prst="stripedRightArrow">
            <a:avLst>
              <a:gd name="adj1" fmla="val 50000"/>
              <a:gd name="adj2" fmla="val 67590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F61D0CB2-199E-BB4F-8295-40836D144B3C}"/>
              </a:ext>
            </a:extLst>
          </p:cNvPr>
          <p:cNvSpPr txBox="1"/>
          <p:nvPr/>
        </p:nvSpPr>
        <p:spPr>
          <a:xfrm>
            <a:off x="1184431" y="3846906"/>
            <a:ext cx="1828061" cy="5936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Refreshes every 12 to 24 months, depending on market dynamics</a:t>
            </a:r>
          </a:p>
        </p:txBody>
      </p:sp>
      <p:sp>
        <p:nvSpPr>
          <p:cNvPr id="174" name="Freeform 19">
            <a:extLst>
              <a:ext uri="{FF2B5EF4-FFF2-40B4-BE49-F238E27FC236}">
                <a16:creationId xmlns:a16="http://schemas.microsoft.com/office/drawing/2014/main" id="{50AC9E0A-808A-7F46-BCAA-E4B98C8C9F22}"/>
              </a:ext>
            </a:extLst>
          </p:cNvPr>
          <p:cNvSpPr>
            <a:spLocks/>
          </p:cNvSpPr>
          <p:nvPr/>
        </p:nvSpPr>
        <p:spPr bwMode="auto">
          <a:xfrm>
            <a:off x="934897" y="2201717"/>
            <a:ext cx="2841915" cy="472861"/>
          </a:xfrm>
          <a:prstGeom prst="stripedRightArrow">
            <a:avLst>
              <a:gd name="adj1" fmla="val 50000"/>
              <a:gd name="adj2" fmla="val 67590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E9CE22C4-9B43-1F4D-A500-0D94F46E3F65}"/>
              </a:ext>
            </a:extLst>
          </p:cNvPr>
          <p:cNvSpPr txBox="1"/>
          <p:nvPr/>
        </p:nvSpPr>
        <p:spPr>
          <a:xfrm>
            <a:off x="1184431" y="2646852"/>
            <a:ext cx="1828061" cy="5936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Highly consistent from</a:t>
            </a:r>
          </a:p>
          <a:p>
            <a:pPr algn="r"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year to year, with</a:t>
            </a:r>
          </a:p>
          <a:p>
            <a:pPr algn="r"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periodic refinements</a:t>
            </a:r>
          </a:p>
        </p:txBody>
      </p:sp>
      <p:sp>
        <p:nvSpPr>
          <p:cNvPr id="186" name="Freeform 19">
            <a:extLst>
              <a:ext uri="{FF2B5EF4-FFF2-40B4-BE49-F238E27FC236}">
                <a16:creationId xmlns:a16="http://schemas.microsoft.com/office/drawing/2014/main" id="{3ECEF858-40DC-3545-AD18-B1B0951CAF1F}"/>
              </a:ext>
            </a:extLst>
          </p:cNvPr>
          <p:cNvSpPr>
            <a:spLocks/>
          </p:cNvSpPr>
          <p:nvPr/>
        </p:nvSpPr>
        <p:spPr bwMode="auto">
          <a:xfrm flipH="1">
            <a:off x="8425821" y="4601088"/>
            <a:ext cx="2841915" cy="472861"/>
          </a:xfrm>
          <a:prstGeom prst="stripedRightArrow">
            <a:avLst>
              <a:gd name="adj1" fmla="val 50000"/>
              <a:gd name="adj2" fmla="val 67590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98DEBED-7375-094F-ACCE-C7591B2EABDF}"/>
              </a:ext>
            </a:extLst>
          </p:cNvPr>
          <p:cNvSpPr txBox="1"/>
          <p:nvPr/>
        </p:nvSpPr>
        <p:spPr>
          <a:xfrm>
            <a:off x="9190140" y="5046222"/>
            <a:ext cx="1828063" cy="59517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Campaign, tactics, messaging, proof points</a:t>
            </a:r>
          </a:p>
          <a:p>
            <a:pPr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and touch points</a:t>
            </a:r>
          </a:p>
        </p:txBody>
      </p:sp>
      <p:sp>
        <p:nvSpPr>
          <p:cNvPr id="188" name="Freeform 19">
            <a:extLst>
              <a:ext uri="{FF2B5EF4-FFF2-40B4-BE49-F238E27FC236}">
                <a16:creationId xmlns:a16="http://schemas.microsoft.com/office/drawing/2014/main" id="{E92BF9E5-6BF0-ED40-A666-BF4E227F6984}"/>
              </a:ext>
            </a:extLst>
          </p:cNvPr>
          <p:cNvSpPr>
            <a:spLocks/>
          </p:cNvSpPr>
          <p:nvPr/>
        </p:nvSpPr>
        <p:spPr bwMode="auto">
          <a:xfrm flipH="1">
            <a:off x="8425821" y="3401034"/>
            <a:ext cx="2841915" cy="472861"/>
          </a:xfrm>
          <a:prstGeom prst="stripedRightArrow">
            <a:avLst>
              <a:gd name="adj1" fmla="val 50000"/>
              <a:gd name="adj2" fmla="val 67590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ECAD8FCA-EA55-3648-A1B0-B02C27A5F0A9}"/>
              </a:ext>
            </a:extLst>
          </p:cNvPr>
          <p:cNvSpPr txBox="1"/>
          <p:nvPr/>
        </p:nvSpPr>
        <p:spPr>
          <a:xfrm>
            <a:off x="9190140" y="3846168"/>
            <a:ext cx="1828063" cy="59517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Target segments, market-specific positioning, key marketing messages</a:t>
            </a:r>
          </a:p>
        </p:txBody>
      </p:sp>
      <p:sp>
        <p:nvSpPr>
          <p:cNvPr id="190" name="Freeform 19">
            <a:extLst>
              <a:ext uri="{FF2B5EF4-FFF2-40B4-BE49-F238E27FC236}">
                <a16:creationId xmlns:a16="http://schemas.microsoft.com/office/drawing/2014/main" id="{34C1E499-8396-EC46-A4EB-D7EF702DBDB2}"/>
              </a:ext>
            </a:extLst>
          </p:cNvPr>
          <p:cNvSpPr>
            <a:spLocks/>
          </p:cNvSpPr>
          <p:nvPr/>
        </p:nvSpPr>
        <p:spPr bwMode="auto">
          <a:xfrm flipH="1">
            <a:off x="8425821" y="2200980"/>
            <a:ext cx="2841915" cy="472861"/>
          </a:xfrm>
          <a:prstGeom prst="stripedRightArrow">
            <a:avLst>
              <a:gd name="adj1" fmla="val 50000"/>
              <a:gd name="adj2" fmla="val 67590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22C7361-EDC7-7343-B42B-8AE740454D88}"/>
              </a:ext>
            </a:extLst>
          </p:cNvPr>
          <p:cNvSpPr txBox="1"/>
          <p:nvPr/>
        </p:nvSpPr>
        <p:spPr>
          <a:xfrm>
            <a:off x="9190140" y="2646114"/>
            <a:ext cx="1828063" cy="59517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Mission &amp; value proposition, core values, brand voice, personality &amp; positioning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FA550287-F4CF-3243-AB3B-322FB5A37306}"/>
              </a:ext>
            </a:extLst>
          </p:cNvPr>
          <p:cNvSpPr txBox="1"/>
          <p:nvPr/>
        </p:nvSpPr>
        <p:spPr>
          <a:xfrm>
            <a:off x="1184431" y="1734732"/>
            <a:ext cx="1828061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TIME FRAME</a:t>
            </a:r>
            <a:endParaRPr lang="vi-VN" sz="16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0F8487A9-0B7F-3B44-9712-44DBF21AE55E}"/>
              </a:ext>
            </a:extLst>
          </p:cNvPr>
          <p:cNvSpPr txBox="1"/>
          <p:nvPr/>
        </p:nvSpPr>
        <p:spPr>
          <a:xfrm>
            <a:off x="9190139" y="1734732"/>
            <a:ext cx="229302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TOOLS &amp; ARTIFACTS</a:t>
            </a:r>
            <a:endParaRPr lang="vi-VN" sz="16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A7626A-FEC9-474B-A09B-93C7BAC67002}"/>
              </a:ext>
            </a:extLst>
          </p:cNvPr>
          <p:cNvGrpSpPr/>
          <p:nvPr/>
        </p:nvGrpSpPr>
        <p:grpSpPr>
          <a:xfrm>
            <a:off x="3983193" y="3357184"/>
            <a:ext cx="4225614" cy="2928390"/>
            <a:chOff x="3983193" y="3357184"/>
            <a:chExt cx="4225614" cy="2928390"/>
          </a:xfrm>
        </p:grpSpPr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8F848D64-EF40-E040-B550-B14D5AF11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193" y="4674892"/>
              <a:ext cx="4225613" cy="1607374"/>
            </a:xfrm>
            <a:custGeom>
              <a:avLst/>
              <a:gdLst>
                <a:gd name="T0" fmla="*/ 2073 w 2073"/>
                <a:gd name="T1" fmla="*/ 301 h 595"/>
                <a:gd name="T2" fmla="*/ 1036 w 2073"/>
                <a:gd name="T3" fmla="*/ 595 h 595"/>
                <a:gd name="T4" fmla="*/ 0 w 2073"/>
                <a:gd name="T5" fmla="*/ 301 h 595"/>
                <a:gd name="T6" fmla="*/ 0 w 2073"/>
                <a:gd name="T7" fmla="*/ 295 h 595"/>
                <a:gd name="T8" fmla="*/ 1038 w 2073"/>
                <a:gd name="T9" fmla="*/ 0 h 595"/>
                <a:gd name="T10" fmla="*/ 2073 w 2073"/>
                <a:gd name="T11" fmla="*/ 295 h 595"/>
                <a:gd name="T12" fmla="*/ 2073 w 2073"/>
                <a:gd name="T13" fmla="*/ 301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3" h="595">
                  <a:moveTo>
                    <a:pt x="2073" y="301"/>
                  </a:moveTo>
                  <a:lnTo>
                    <a:pt x="1036" y="595"/>
                  </a:lnTo>
                  <a:lnTo>
                    <a:pt x="0" y="301"/>
                  </a:lnTo>
                  <a:lnTo>
                    <a:pt x="0" y="295"/>
                  </a:lnTo>
                  <a:lnTo>
                    <a:pt x="1038" y="0"/>
                  </a:lnTo>
                  <a:lnTo>
                    <a:pt x="2073" y="295"/>
                  </a:lnTo>
                  <a:lnTo>
                    <a:pt x="2073" y="301"/>
                  </a:lnTo>
                  <a:close/>
                </a:path>
              </a:pathLst>
            </a:custGeom>
            <a:solidFill>
              <a:srgbClr val="383B4A"/>
            </a:solidFill>
            <a:ln w="19050" cap="rnd">
              <a:solidFill>
                <a:schemeClr val="accent6"/>
              </a:solidFill>
              <a:prstDash val="sysDash"/>
            </a:ln>
            <a:effectLst>
              <a:innerShdw blurRad="569019" dist="50800" dir="5400000">
                <a:schemeClr val="accent4">
                  <a:alpha val="46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10" name="Freeform 21">
              <a:extLst>
                <a:ext uri="{FF2B5EF4-FFF2-40B4-BE49-F238E27FC236}">
                  <a16:creationId xmlns:a16="http://schemas.microsoft.com/office/drawing/2014/main" id="{5A8E5440-45E2-934E-859C-C16D15C3B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194" y="3357184"/>
              <a:ext cx="4225613" cy="1607374"/>
            </a:xfrm>
            <a:custGeom>
              <a:avLst/>
              <a:gdLst>
                <a:gd name="T0" fmla="*/ 2073 w 2073"/>
                <a:gd name="T1" fmla="*/ 301 h 595"/>
                <a:gd name="T2" fmla="*/ 1036 w 2073"/>
                <a:gd name="T3" fmla="*/ 595 h 595"/>
                <a:gd name="T4" fmla="*/ 0 w 2073"/>
                <a:gd name="T5" fmla="*/ 301 h 595"/>
                <a:gd name="T6" fmla="*/ 0 w 2073"/>
                <a:gd name="T7" fmla="*/ 295 h 595"/>
                <a:gd name="T8" fmla="*/ 1038 w 2073"/>
                <a:gd name="T9" fmla="*/ 0 h 595"/>
                <a:gd name="T10" fmla="*/ 2073 w 2073"/>
                <a:gd name="T11" fmla="*/ 295 h 595"/>
                <a:gd name="T12" fmla="*/ 2073 w 2073"/>
                <a:gd name="T13" fmla="*/ 301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3" h="595">
                  <a:moveTo>
                    <a:pt x="2073" y="301"/>
                  </a:moveTo>
                  <a:lnTo>
                    <a:pt x="1036" y="595"/>
                  </a:lnTo>
                  <a:lnTo>
                    <a:pt x="0" y="301"/>
                  </a:lnTo>
                  <a:lnTo>
                    <a:pt x="0" y="295"/>
                  </a:lnTo>
                  <a:lnTo>
                    <a:pt x="1038" y="0"/>
                  </a:lnTo>
                  <a:lnTo>
                    <a:pt x="2073" y="295"/>
                  </a:lnTo>
                  <a:lnTo>
                    <a:pt x="2073" y="301"/>
                  </a:lnTo>
                  <a:close/>
                </a:path>
              </a:pathLst>
            </a:custGeom>
            <a:solidFill>
              <a:srgbClr val="383B4A"/>
            </a:solidFill>
            <a:ln w="19050">
              <a:solidFill>
                <a:schemeClr val="accent6"/>
              </a:solidFill>
            </a:ln>
            <a:effectLst>
              <a:innerShdw blurRad="196205" dist="50800" dir="13500000">
                <a:schemeClr val="accent4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8" name="Freeform 19">
              <a:extLst>
                <a:ext uri="{FF2B5EF4-FFF2-40B4-BE49-F238E27FC236}">
                  <a16:creationId xmlns:a16="http://schemas.microsoft.com/office/drawing/2014/main" id="{1C877989-D1EA-5B4D-90E0-7ABCD49A7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194" y="4170323"/>
              <a:ext cx="2115864" cy="2115250"/>
            </a:xfrm>
            <a:custGeom>
              <a:avLst/>
              <a:gdLst>
                <a:gd name="T0" fmla="*/ 1038 w 1038"/>
                <a:gd name="T1" fmla="*/ 783 h 783"/>
                <a:gd name="T2" fmla="*/ 0 w 1038"/>
                <a:gd name="T3" fmla="*/ 488 h 783"/>
                <a:gd name="T4" fmla="*/ 0 w 1038"/>
                <a:gd name="T5" fmla="*/ 0 h 783"/>
                <a:gd name="T6" fmla="*/ 1038 w 1038"/>
                <a:gd name="T7" fmla="*/ 294 h 783"/>
                <a:gd name="T8" fmla="*/ 1038 w 1038"/>
                <a:gd name="T9" fmla="*/ 783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8" h="783">
                  <a:moveTo>
                    <a:pt x="1038" y="783"/>
                  </a:moveTo>
                  <a:lnTo>
                    <a:pt x="0" y="488"/>
                  </a:lnTo>
                  <a:lnTo>
                    <a:pt x="0" y="0"/>
                  </a:lnTo>
                  <a:lnTo>
                    <a:pt x="1038" y="294"/>
                  </a:lnTo>
                  <a:lnTo>
                    <a:pt x="1038" y="783"/>
                  </a:lnTo>
                  <a:close/>
                </a:path>
              </a:pathLst>
            </a:custGeom>
            <a:noFill/>
            <a:ln w="19050">
              <a:solidFill>
                <a:schemeClr val="accent6"/>
              </a:solidFill>
            </a:ln>
            <a:effectLst>
              <a:innerShdw blurRad="196205" dist="50800" dir="13500000">
                <a:schemeClr val="accent4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9" name="Freeform 20">
              <a:extLst>
                <a:ext uri="{FF2B5EF4-FFF2-40B4-BE49-F238E27FC236}">
                  <a16:creationId xmlns:a16="http://schemas.microsoft.com/office/drawing/2014/main" id="{80281809-00EC-2D41-BDF8-226E8F80E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981" y="4170324"/>
              <a:ext cx="2113826" cy="2115250"/>
            </a:xfrm>
            <a:custGeom>
              <a:avLst/>
              <a:gdLst>
                <a:gd name="T0" fmla="*/ 1037 w 1037"/>
                <a:gd name="T1" fmla="*/ 488 h 783"/>
                <a:gd name="T2" fmla="*/ 0 w 1037"/>
                <a:gd name="T3" fmla="*/ 783 h 783"/>
                <a:gd name="T4" fmla="*/ 0 w 1037"/>
                <a:gd name="T5" fmla="*/ 294 h 783"/>
                <a:gd name="T6" fmla="*/ 1037 w 1037"/>
                <a:gd name="T7" fmla="*/ 0 h 783"/>
                <a:gd name="T8" fmla="*/ 1037 w 1037"/>
                <a:gd name="T9" fmla="*/ 488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783">
                  <a:moveTo>
                    <a:pt x="1037" y="488"/>
                  </a:moveTo>
                  <a:lnTo>
                    <a:pt x="0" y="783"/>
                  </a:lnTo>
                  <a:lnTo>
                    <a:pt x="0" y="294"/>
                  </a:lnTo>
                  <a:lnTo>
                    <a:pt x="1037" y="0"/>
                  </a:lnTo>
                  <a:lnTo>
                    <a:pt x="1037" y="488"/>
                  </a:lnTo>
                  <a:close/>
                </a:path>
              </a:pathLst>
            </a:custGeom>
            <a:noFill/>
            <a:ln w="19050">
              <a:solidFill>
                <a:schemeClr val="accent6"/>
              </a:solidFill>
            </a:ln>
            <a:effectLst>
              <a:innerShdw blurRad="196205" dist="50800" dir="13500000">
                <a:schemeClr val="accent4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B0038E9-E9EE-FC49-9BF9-882BB1365EF3}"/>
              </a:ext>
            </a:extLst>
          </p:cNvPr>
          <p:cNvGrpSpPr/>
          <p:nvPr/>
        </p:nvGrpSpPr>
        <p:grpSpPr>
          <a:xfrm>
            <a:off x="4482603" y="2452193"/>
            <a:ext cx="3226795" cy="2236815"/>
            <a:chOff x="4482603" y="2452193"/>
            <a:chExt cx="3226795" cy="2236815"/>
          </a:xfrm>
        </p:grpSpPr>
        <p:sp>
          <p:nvSpPr>
            <p:cNvPr id="113" name="Freeform 24">
              <a:extLst>
                <a:ext uri="{FF2B5EF4-FFF2-40B4-BE49-F238E27FC236}">
                  <a16:creationId xmlns:a16="http://schemas.microsoft.com/office/drawing/2014/main" id="{DD902EB5-7128-D644-9654-46216CF25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603" y="2452193"/>
              <a:ext cx="3226795" cy="1226466"/>
            </a:xfrm>
            <a:custGeom>
              <a:avLst/>
              <a:gdLst>
                <a:gd name="T0" fmla="*/ 1583 w 1583"/>
                <a:gd name="T1" fmla="*/ 230 h 454"/>
                <a:gd name="T2" fmla="*/ 791 w 1583"/>
                <a:gd name="T3" fmla="*/ 454 h 454"/>
                <a:gd name="T4" fmla="*/ 0 w 1583"/>
                <a:gd name="T5" fmla="*/ 230 h 454"/>
                <a:gd name="T6" fmla="*/ 0 w 1583"/>
                <a:gd name="T7" fmla="*/ 225 h 454"/>
                <a:gd name="T8" fmla="*/ 791 w 1583"/>
                <a:gd name="T9" fmla="*/ 0 h 454"/>
                <a:gd name="T10" fmla="*/ 1583 w 1583"/>
                <a:gd name="T11" fmla="*/ 225 h 454"/>
                <a:gd name="T12" fmla="*/ 1583 w 1583"/>
                <a:gd name="T13" fmla="*/ 23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3" h="454">
                  <a:moveTo>
                    <a:pt x="1583" y="230"/>
                  </a:moveTo>
                  <a:lnTo>
                    <a:pt x="791" y="454"/>
                  </a:lnTo>
                  <a:lnTo>
                    <a:pt x="0" y="230"/>
                  </a:lnTo>
                  <a:lnTo>
                    <a:pt x="0" y="225"/>
                  </a:lnTo>
                  <a:lnTo>
                    <a:pt x="791" y="0"/>
                  </a:lnTo>
                  <a:lnTo>
                    <a:pt x="1583" y="225"/>
                  </a:lnTo>
                  <a:lnTo>
                    <a:pt x="1583" y="230"/>
                  </a:lnTo>
                  <a:close/>
                </a:path>
              </a:pathLst>
            </a:custGeom>
            <a:solidFill>
              <a:srgbClr val="383B4A"/>
            </a:solidFill>
            <a:ln w="19050">
              <a:solidFill>
                <a:srgbClr val="1CA4BA"/>
              </a:solidFill>
            </a:ln>
            <a:effectLst>
              <a:innerShdw blurRad="196205" dist="50800" dir="13500000">
                <a:srgbClr val="1CA4BA">
                  <a:alpha val="40000"/>
                </a:srgb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11" name="Freeform 22">
              <a:extLst>
                <a:ext uri="{FF2B5EF4-FFF2-40B4-BE49-F238E27FC236}">
                  <a16:creationId xmlns:a16="http://schemas.microsoft.com/office/drawing/2014/main" id="{0AC03751-2EA6-8B42-8F34-399BBD6CF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603" y="3073530"/>
              <a:ext cx="1612378" cy="1615478"/>
            </a:xfrm>
            <a:custGeom>
              <a:avLst/>
              <a:gdLst>
                <a:gd name="T0" fmla="*/ 791 w 791"/>
                <a:gd name="T1" fmla="*/ 598 h 598"/>
                <a:gd name="T2" fmla="*/ 0 w 791"/>
                <a:gd name="T3" fmla="*/ 373 h 598"/>
                <a:gd name="T4" fmla="*/ 0 w 791"/>
                <a:gd name="T5" fmla="*/ 0 h 598"/>
                <a:gd name="T6" fmla="*/ 791 w 791"/>
                <a:gd name="T7" fmla="*/ 224 h 598"/>
                <a:gd name="T8" fmla="*/ 791 w 791"/>
                <a:gd name="T9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1" h="598">
                  <a:moveTo>
                    <a:pt x="791" y="598"/>
                  </a:moveTo>
                  <a:lnTo>
                    <a:pt x="0" y="373"/>
                  </a:lnTo>
                  <a:lnTo>
                    <a:pt x="0" y="0"/>
                  </a:lnTo>
                  <a:lnTo>
                    <a:pt x="791" y="224"/>
                  </a:lnTo>
                  <a:lnTo>
                    <a:pt x="791" y="598"/>
                  </a:lnTo>
                  <a:close/>
                </a:path>
              </a:pathLst>
            </a:custGeom>
            <a:noFill/>
            <a:ln w="19050">
              <a:solidFill>
                <a:srgbClr val="1CA4BA"/>
              </a:solidFill>
            </a:ln>
            <a:effectLst>
              <a:innerShdw blurRad="196205" dist="50800" dir="13500000">
                <a:srgbClr val="1CA4BA">
                  <a:alpha val="40000"/>
                </a:srgb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12" name="Freeform 23">
              <a:extLst>
                <a:ext uri="{FF2B5EF4-FFF2-40B4-BE49-F238E27FC236}">
                  <a16:creationId xmlns:a16="http://schemas.microsoft.com/office/drawing/2014/main" id="{34FE08C2-7432-054A-B259-2E6201E93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981" y="3073530"/>
              <a:ext cx="1614417" cy="1615478"/>
            </a:xfrm>
            <a:custGeom>
              <a:avLst/>
              <a:gdLst>
                <a:gd name="T0" fmla="*/ 792 w 792"/>
                <a:gd name="T1" fmla="*/ 373 h 598"/>
                <a:gd name="T2" fmla="*/ 0 w 792"/>
                <a:gd name="T3" fmla="*/ 598 h 598"/>
                <a:gd name="T4" fmla="*/ 0 w 792"/>
                <a:gd name="T5" fmla="*/ 224 h 598"/>
                <a:gd name="T6" fmla="*/ 792 w 792"/>
                <a:gd name="T7" fmla="*/ 0 h 598"/>
                <a:gd name="T8" fmla="*/ 792 w 792"/>
                <a:gd name="T9" fmla="*/ 373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2" h="598">
                  <a:moveTo>
                    <a:pt x="792" y="373"/>
                  </a:moveTo>
                  <a:lnTo>
                    <a:pt x="0" y="598"/>
                  </a:lnTo>
                  <a:lnTo>
                    <a:pt x="0" y="224"/>
                  </a:lnTo>
                  <a:lnTo>
                    <a:pt x="792" y="0"/>
                  </a:lnTo>
                  <a:lnTo>
                    <a:pt x="792" y="373"/>
                  </a:lnTo>
                  <a:close/>
                </a:path>
              </a:pathLst>
            </a:custGeom>
            <a:noFill/>
            <a:ln w="19050">
              <a:solidFill>
                <a:srgbClr val="1CA4BA"/>
              </a:solidFill>
            </a:ln>
            <a:effectLst>
              <a:innerShdw blurRad="196205" dist="50800" dir="13500000">
                <a:srgbClr val="1CA4BA">
                  <a:alpha val="40000"/>
                </a:srgb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2591F8C-C15C-0C4D-86EA-54FFF3964021}"/>
              </a:ext>
            </a:extLst>
          </p:cNvPr>
          <p:cNvGrpSpPr/>
          <p:nvPr/>
        </p:nvGrpSpPr>
        <p:grpSpPr>
          <a:xfrm>
            <a:off x="4876015" y="1593657"/>
            <a:ext cx="2456278" cy="1831064"/>
            <a:chOff x="4876015" y="1593657"/>
            <a:chExt cx="2456278" cy="1831064"/>
          </a:xfrm>
        </p:grpSpPr>
        <p:sp>
          <p:nvSpPr>
            <p:cNvPr id="114" name="Freeform 25">
              <a:extLst>
                <a:ext uri="{FF2B5EF4-FFF2-40B4-BE49-F238E27FC236}">
                  <a16:creationId xmlns:a16="http://schemas.microsoft.com/office/drawing/2014/main" id="{C30274C5-AEBE-5545-8989-F10687427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015" y="2092796"/>
              <a:ext cx="1229158" cy="1331925"/>
            </a:xfrm>
            <a:custGeom>
              <a:avLst/>
              <a:gdLst>
                <a:gd name="T0" fmla="*/ 603 w 603"/>
                <a:gd name="T1" fmla="*/ 455 h 455"/>
                <a:gd name="T2" fmla="*/ 0 w 603"/>
                <a:gd name="T3" fmla="*/ 284 h 455"/>
                <a:gd name="T4" fmla="*/ 0 w 603"/>
                <a:gd name="T5" fmla="*/ 0 h 455"/>
                <a:gd name="T6" fmla="*/ 603 w 603"/>
                <a:gd name="T7" fmla="*/ 171 h 455"/>
                <a:gd name="T8" fmla="*/ 603 w 603"/>
                <a:gd name="T9" fmla="*/ 455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3" h="455">
                  <a:moveTo>
                    <a:pt x="603" y="455"/>
                  </a:moveTo>
                  <a:lnTo>
                    <a:pt x="0" y="284"/>
                  </a:lnTo>
                  <a:lnTo>
                    <a:pt x="0" y="0"/>
                  </a:lnTo>
                  <a:lnTo>
                    <a:pt x="603" y="171"/>
                  </a:lnTo>
                  <a:lnTo>
                    <a:pt x="603" y="455"/>
                  </a:lnTo>
                  <a:close/>
                </a:path>
              </a:pathLst>
            </a:custGeom>
            <a:noFill/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15" name="Freeform 26">
              <a:extLst>
                <a:ext uri="{FF2B5EF4-FFF2-40B4-BE49-F238E27FC236}">
                  <a16:creationId xmlns:a16="http://schemas.microsoft.com/office/drawing/2014/main" id="{98EA18E4-DA5F-2948-9638-2BACE15E7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3135" y="2092796"/>
              <a:ext cx="1229158" cy="1331925"/>
            </a:xfrm>
            <a:custGeom>
              <a:avLst/>
              <a:gdLst>
                <a:gd name="T0" fmla="*/ 603 w 603"/>
                <a:gd name="T1" fmla="*/ 284 h 455"/>
                <a:gd name="T2" fmla="*/ 0 w 603"/>
                <a:gd name="T3" fmla="*/ 455 h 455"/>
                <a:gd name="T4" fmla="*/ 0 w 603"/>
                <a:gd name="T5" fmla="*/ 171 h 455"/>
                <a:gd name="T6" fmla="*/ 603 w 603"/>
                <a:gd name="T7" fmla="*/ 0 h 455"/>
                <a:gd name="T8" fmla="*/ 603 w 603"/>
                <a:gd name="T9" fmla="*/ 28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3" h="455">
                  <a:moveTo>
                    <a:pt x="603" y="284"/>
                  </a:moveTo>
                  <a:lnTo>
                    <a:pt x="0" y="455"/>
                  </a:lnTo>
                  <a:lnTo>
                    <a:pt x="0" y="171"/>
                  </a:lnTo>
                  <a:lnTo>
                    <a:pt x="603" y="0"/>
                  </a:lnTo>
                  <a:lnTo>
                    <a:pt x="603" y="284"/>
                  </a:lnTo>
                  <a:close/>
                </a:path>
              </a:pathLst>
            </a:custGeom>
            <a:noFill/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16" name="Freeform 27">
              <a:extLst>
                <a:ext uri="{FF2B5EF4-FFF2-40B4-BE49-F238E27FC236}">
                  <a16:creationId xmlns:a16="http://schemas.microsoft.com/office/drawing/2014/main" id="{A03CE2CD-FE71-E141-9008-14A670A37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015" y="1593657"/>
              <a:ext cx="2456278" cy="1012848"/>
            </a:xfrm>
            <a:custGeom>
              <a:avLst/>
              <a:gdLst>
                <a:gd name="T0" fmla="*/ 1205 w 1205"/>
                <a:gd name="T1" fmla="*/ 175 h 346"/>
                <a:gd name="T2" fmla="*/ 602 w 1205"/>
                <a:gd name="T3" fmla="*/ 346 h 346"/>
                <a:gd name="T4" fmla="*/ 0 w 1205"/>
                <a:gd name="T5" fmla="*/ 175 h 346"/>
                <a:gd name="T6" fmla="*/ 0 w 1205"/>
                <a:gd name="T7" fmla="*/ 171 h 346"/>
                <a:gd name="T8" fmla="*/ 603 w 1205"/>
                <a:gd name="T9" fmla="*/ 0 h 346"/>
                <a:gd name="T10" fmla="*/ 1205 w 1205"/>
                <a:gd name="T11" fmla="*/ 171 h 346"/>
                <a:gd name="T12" fmla="*/ 1205 w 1205"/>
                <a:gd name="T13" fmla="*/ 17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5" h="346">
                  <a:moveTo>
                    <a:pt x="1205" y="175"/>
                  </a:moveTo>
                  <a:lnTo>
                    <a:pt x="602" y="346"/>
                  </a:lnTo>
                  <a:lnTo>
                    <a:pt x="0" y="175"/>
                  </a:lnTo>
                  <a:lnTo>
                    <a:pt x="0" y="171"/>
                  </a:lnTo>
                  <a:lnTo>
                    <a:pt x="603" y="0"/>
                  </a:lnTo>
                  <a:lnTo>
                    <a:pt x="1205" y="171"/>
                  </a:lnTo>
                  <a:lnTo>
                    <a:pt x="1205" y="175"/>
                  </a:lnTo>
                  <a:close/>
                </a:path>
              </a:pathLst>
            </a:custGeom>
            <a:solidFill>
              <a:srgbClr val="383B4A"/>
            </a:solidFill>
            <a:ln w="19050">
              <a:solidFill>
                <a:schemeClr val="accent3"/>
              </a:solidFill>
            </a:ln>
            <a:effectLst>
              <a:innerShdw blurRad="196205" dist="50800" dir="13500000">
                <a:schemeClr val="accent3">
                  <a:alpha val="40000"/>
                </a:schemeClr>
              </a:inn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52" tIns="30476" rIns="60952" bIns="30476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2" name="Rounded Rectangle 181">
            <a:extLst>
              <a:ext uri="{FF2B5EF4-FFF2-40B4-BE49-F238E27FC236}">
                <a16:creationId xmlns:a16="http://schemas.microsoft.com/office/drawing/2014/main" id="{031446C3-6817-474C-9498-2B8554CAE5B5}"/>
              </a:ext>
            </a:extLst>
          </p:cNvPr>
          <p:cNvSpPr/>
          <p:nvPr/>
        </p:nvSpPr>
        <p:spPr>
          <a:xfrm>
            <a:off x="5352461" y="5311960"/>
            <a:ext cx="1476187" cy="528044"/>
          </a:xfrm>
          <a:prstGeom prst="roundRect">
            <a:avLst/>
          </a:prstGeom>
          <a:gradFill flip="none" rotWithShape="1"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MESSAGING</a:t>
            </a:r>
          </a:p>
          <a:p>
            <a:pPr algn="ctr">
              <a:lnSpc>
                <a:spcPts val="1400"/>
              </a:lnSpc>
            </a:pP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STRATEGY</a:t>
            </a:r>
          </a:p>
        </p:txBody>
      </p:sp>
      <p:sp>
        <p:nvSpPr>
          <p:cNvPr id="183" name="Rounded Rectangle 182">
            <a:extLst>
              <a:ext uri="{FF2B5EF4-FFF2-40B4-BE49-F238E27FC236}">
                <a16:creationId xmlns:a16="http://schemas.microsoft.com/office/drawing/2014/main" id="{D343B09E-1E4E-C94F-962B-9041B2C97112}"/>
              </a:ext>
            </a:extLst>
          </p:cNvPr>
          <p:cNvSpPr/>
          <p:nvPr/>
        </p:nvSpPr>
        <p:spPr>
          <a:xfrm>
            <a:off x="5352461" y="3889969"/>
            <a:ext cx="1476187" cy="528044"/>
          </a:xfrm>
          <a:prstGeom prst="roundRect">
            <a:avLst/>
          </a:prstGeom>
          <a:gradFill flip="none" rotWithShape="1"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MARKETING</a:t>
            </a:r>
          </a:p>
          <a:p>
            <a:pPr algn="ctr">
              <a:lnSpc>
                <a:spcPts val="1400"/>
              </a:lnSpc>
            </a:pP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STRATEGY</a:t>
            </a:r>
          </a:p>
        </p:txBody>
      </p:sp>
      <p:sp>
        <p:nvSpPr>
          <p:cNvPr id="181" name="Rounded Rectangle 180">
            <a:extLst>
              <a:ext uri="{FF2B5EF4-FFF2-40B4-BE49-F238E27FC236}">
                <a16:creationId xmlns:a16="http://schemas.microsoft.com/office/drawing/2014/main" id="{E37C80FE-A9E0-7349-B5C7-02764CA6BAB9}"/>
              </a:ext>
            </a:extLst>
          </p:cNvPr>
          <p:cNvSpPr/>
          <p:nvPr/>
        </p:nvSpPr>
        <p:spPr>
          <a:xfrm>
            <a:off x="5352460" y="2726267"/>
            <a:ext cx="1476187" cy="528044"/>
          </a:xfrm>
          <a:prstGeom prst="roundRect">
            <a:avLst/>
          </a:prstGeom>
          <a:gradFill flip="none" rotWithShape="1">
            <a:gsLst>
              <a:gs pos="60000">
                <a:srgbClr val="9C9AA0"/>
              </a:gs>
              <a:gs pos="17000">
                <a:schemeClr val="bg2"/>
              </a:gs>
              <a:gs pos="99000">
                <a:srgbClr val="525664"/>
              </a:gs>
            </a:gsLst>
            <a:lin ang="3000000" scaled="0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BRAND</a:t>
            </a:r>
          </a:p>
          <a:p>
            <a:pPr algn="ctr">
              <a:lnSpc>
                <a:spcPts val="1400"/>
              </a:lnSpc>
            </a:pP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254125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0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4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8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2" dur="1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6" dur="1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0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animBg="1"/>
      <p:bldP spid="171" grpId="0"/>
      <p:bldP spid="172" grpId="0" animBg="1"/>
      <p:bldP spid="173" grpId="0"/>
      <p:bldP spid="174" grpId="0" animBg="1"/>
      <p:bldP spid="175" grpId="0"/>
      <p:bldP spid="186" grpId="0" animBg="1"/>
      <p:bldP spid="187" grpId="0"/>
      <p:bldP spid="188" grpId="0" animBg="1"/>
      <p:bldP spid="189" grpId="0"/>
      <p:bldP spid="190" grpId="0" animBg="1"/>
      <p:bldP spid="191" grpId="0"/>
      <p:bldP spid="202" grpId="0"/>
      <p:bldP spid="203" grpId="0"/>
      <p:bldP spid="182" grpId="0" animBg="1"/>
      <p:bldP spid="183" grpId="0" animBg="1"/>
      <p:bldP spid="1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 Same Side Corner Rectangle 1">
            <a:extLst>
              <a:ext uri="{FF2B5EF4-FFF2-40B4-BE49-F238E27FC236}">
                <a16:creationId xmlns:a16="http://schemas.microsoft.com/office/drawing/2014/main" id="{40E05CFE-13D5-184E-9C1C-A4DC5D016E8A}"/>
              </a:ext>
            </a:extLst>
          </p:cNvPr>
          <p:cNvSpPr/>
          <p:nvPr/>
        </p:nvSpPr>
        <p:spPr>
          <a:xfrm rot="16200000">
            <a:off x="3143960" y="-2122983"/>
            <a:ext cx="5904081" cy="11103967"/>
          </a:xfrm>
          <a:prstGeom prst="roundRect">
            <a:avLst>
              <a:gd name="adj" fmla="val 3609"/>
            </a:avLst>
          </a:prstGeom>
          <a:solidFill>
            <a:srgbClr val="52566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E2DF52FC-AB49-824D-AA7A-FA2E1ABFFE9F}"/>
              </a:ext>
            </a:extLst>
          </p:cNvPr>
          <p:cNvSpPr/>
          <p:nvPr/>
        </p:nvSpPr>
        <p:spPr>
          <a:xfrm>
            <a:off x="1115899" y="1254642"/>
            <a:ext cx="6776075" cy="2094614"/>
          </a:xfrm>
          <a:prstGeom prst="roundRect">
            <a:avLst>
              <a:gd name="adj" fmla="val 5743"/>
            </a:avLst>
          </a:prstGeom>
          <a:solidFill>
            <a:srgbClr val="525664"/>
          </a:solidFill>
          <a:ln>
            <a:noFill/>
          </a:ln>
          <a:effectLst>
            <a:outerShdw blurRad="1270000" dist="8255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/>
          </a:p>
        </p:txBody>
      </p:sp>
      <p:pic>
        <p:nvPicPr>
          <p:cNvPr id="36" name="Picture Placeholder 4">
            <a:extLst>
              <a:ext uri="{FF2B5EF4-FFF2-40B4-BE49-F238E27FC236}">
                <a16:creationId xmlns:a16="http://schemas.microsoft.com/office/drawing/2014/main" id="{E13BD6A4-60AC-2047-AECA-A07508B3CDA3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0" r="5550"/>
          <a:stretch>
            <a:fillRect/>
          </a:stretch>
        </p:blipFill>
        <p:spPr>
          <a:xfrm>
            <a:off x="1095153" y="1190847"/>
            <a:ext cx="6804837" cy="2583711"/>
          </a:xfrm>
          <a:prstGeom prst="rect">
            <a:avLst/>
          </a:prstGeom>
        </p:spPr>
      </p:pic>
      <p:sp>
        <p:nvSpPr>
          <p:cNvPr id="64" name="Circle: Hollow 34">
            <a:extLst>
              <a:ext uri="{FF2B5EF4-FFF2-40B4-BE49-F238E27FC236}">
                <a16:creationId xmlns:a16="http://schemas.microsoft.com/office/drawing/2014/main" id="{612C0D39-27E9-CD46-AF76-F2BF598F74E3}"/>
              </a:ext>
            </a:extLst>
          </p:cNvPr>
          <p:cNvSpPr/>
          <p:nvPr/>
        </p:nvSpPr>
        <p:spPr>
          <a:xfrm>
            <a:off x="9406812" y="-1370934"/>
            <a:ext cx="3747338" cy="3747338"/>
          </a:xfrm>
          <a:prstGeom prst="donut">
            <a:avLst>
              <a:gd name="adj" fmla="val 5806"/>
            </a:avLst>
          </a:prstGeom>
          <a:gradFill flip="none" rotWithShape="1">
            <a:gsLst>
              <a:gs pos="2000">
                <a:schemeClr val="bg2">
                  <a:alpha val="21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65" name="Circle: Hollow 35">
            <a:extLst>
              <a:ext uri="{FF2B5EF4-FFF2-40B4-BE49-F238E27FC236}">
                <a16:creationId xmlns:a16="http://schemas.microsoft.com/office/drawing/2014/main" id="{6AEFB3AF-8E29-8645-B4D6-3F6D6DB61BBE}"/>
              </a:ext>
            </a:extLst>
          </p:cNvPr>
          <p:cNvSpPr/>
          <p:nvPr/>
        </p:nvSpPr>
        <p:spPr>
          <a:xfrm>
            <a:off x="10462437" y="4837305"/>
            <a:ext cx="737190" cy="737190"/>
          </a:xfrm>
          <a:prstGeom prst="donut">
            <a:avLst>
              <a:gd name="adj" fmla="val 2561"/>
            </a:avLst>
          </a:prstGeom>
          <a:gradFill flip="none" rotWithShape="1">
            <a:gsLst>
              <a:gs pos="2000">
                <a:schemeClr val="bg2">
                  <a:alpha val="41145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66" name="Circle: Hollow 36">
            <a:extLst>
              <a:ext uri="{FF2B5EF4-FFF2-40B4-BE49-F238E27FC236}">
                <a16:creationId xmlns:a16="http://schemas.microsoft.com/office/drawing/2014/main" id="{60289922-F483-6142-83D3-C4C20897C31F}"/>
              </a:ext>
            </a:extLst>
          </p:cNvPr>
          <p:cNvSpPr/>
          <p:nvPr/>
        </p:nvSpPr>
        <p:spPr>
          <a:xfrm>
            <a:off x="10843536" y="5003186"/>
            <a:ext cx="1715025" cy="1715025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21641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ED0E2B2-F4DB-F344-AB50-0614F6F3CBDC}"/>
              </a:ext>
            </a:extLst>
          </p:cNvPr>
          <p:cNvSpPr/>
          <p:nvPr/>
        </p:nvSpPr>
        <p:spPr>
          <a:xfrm>
            <a:off x="1115899" y="3934476"/>
            <a:ext cx="6776075" cy="704141"/>
          </a:xfrm>
          <a:prstGeom prst="roundRect">
            <a:avLst/>
          </a:prstGeom>
          <a:gradFill>
            <a:gsLst>
              <a:gs pos="0">
                <a:schemeClr val="accent4"/>
              </a:gs>
              <a:gs pos="33000">
                <a:srgbClr val="1B6BA4"/>
              </a:gs>
              <a:gs pos="88000">
                <a:schemeClr val="accent4">
                  <a:lumMod val="50000"/>
                </a:schemeClr>
              </a:gs>
            </a:gsLst>
            <a:lin ang="3000000" scaled="0"/>
          </a:gradFill>
          <a:ln w="19050">
            <a:noFill/>
          </a:ln>
          <a:effectLst>
            <a:outerShdw blurRad="1270000" dist="825500" dir="2700000" algn="tl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BRAND POSITIONING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0E8D0E3-5755-F842-9832-BA8374BFFEFD}"/>
              </a:ext>
            </a:extLst>
          </p:cNvPr>
          <p:cNvSpPr/>
          <p:nvPr/>
        </p:nvSpPr>
        <p:spPr>
          <a:xfrm>
            <a:off x="1115899" y="5202070"/>
            <a:ext cx="6776075" cy="704141"/>
          </a:xfrm>
          <a:prstGeom prst="roundRect">
            <a:avLst/>
          </a:prstGeom>
          <a:gradFill>
            <a:gsLst>
              <a:gs pos="2000">
                <a:schemeClr val="accent3"/>
              </a:gs>
              <a:gs pos="35000">
                <a:srgbClr val="06AEA7"/>
              </a:gs>
              <a:gs pos="82000">
                <a:schemeClr val="accent3">
                  <a:lumMod val="50000"/>
                </a:schemeClr>
              </a:gs>
            </a:gsLst>
            <a:lin ang="3000000" scaled="0"/>
          </a:gradFill>
          <a:ln w="19050">
            <a:noFill/>
          </a:ln>
          <a:effectLst>
            <a:outerShdw blurRad="1270000" dist="825500" dir="2700000" algn="tl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VALUE PROPOSITION + SUPPORTING POINTS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C2A12AD-D885-4449-BF97-683731E53A3B}"/>
              </a:ext>
            </a:extLst>
          </p:cNvPr>
          <p:cNvSpPr/>
          <p:nvPr/>
        </p:nvSpPr>
        <p:spPr>
          <a:xfrm>
            <a:off x="1350997" y="1588844"/>
            <a:ext cx="1484332" cy="1475552"/>
          </a:xfrm>
          <a:prstGeom prst="roundRect">
            <a:avLst>
              <a:gd name="adj" fmla="val 9321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COMPETITIVE OFFERING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D8232B0-4484-944D-89CA-486D13538732}"/>
              </a:ext>
            </a:extLst>
          </p:cNvPr>
          <p:cNvSpPr/>
          <p:nvPr/>
        </p:nvSpPr>
        <p:spPr>
          <a:xfrm>
            <a:off x="2958179" y="1588844"/>
            <a:ext cx="1484332" cy="1475552"/>
          </a:xfrm>
          <a:prstGeom prst="roundRect">
            <a:avLst>
              <a:gd name="adj" fmla="val 9321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100" b="1">
                <a:solidFill>
                  <a:schemeClr val="tx1"/>
                </a:solidFill>
                <a:latin typeface="Century Gothic" panose="020B0502020202020204" pitchFamily="34" charset="0"/>
              </a:rPr>
              <a:t>AUDIENCE</a:t>
            </a:r>
          </a:p>
          <a:p>
            <a:pPr algn="ctr">
              <a:lnSpc>
                <a:spcPts val="1700"/>
              </a:lnSpc>
            </a:pPr>
            <a:r>
              <a:rPr lang="en-US" sz="1100" b="1">
                <a:solidFill>
                  <a:schemeClr val="tx1"/>
                </a:solidFill>
                <a:latin typeface="Century Gothic" panose="020B0502020202020204" pitchFamily="34" charset="0"/>
              </a:rPr>
              <a:t>NEEDS</a:t>
            </a:r>
            <a:endParaRPr lang="en-US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CAFAB41-C479-B447-ABC1-A0134273D330}"/>
              </a:ext>
            </a:extLst>
          </p:cNvPr>
          <p:cNvSpPr/>
          <p:nvPr/>
        </p:nvSpPr>
        <p:spPr>
          <a:xfrm>
            <a:off x="4565361" y="1588844"/>
            <a:ext cx="1484332" cy="1475552"/>
          </a:xfrm>
          <a:prstGeom prst="roundRect">
            <a:avLst>
              <a:gd name="adj" fmla="val 9321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DEFENDABLE STRENGTHS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45C0A78-2A26-DE46-B123-78B9492E9964}"/>
              </a:ext>
            </a:extLst>
          </p:cNvPr>
          <p:cNvSpPr/>
          <p:nvPr/>
        </p:nvSpPr>
        <p:spPr>
          <a:xfrm>
            <a:off x="6172543" y="1588844"/>
            <a:ext cx="1484332" cy="1475552"/>
          </a:xfrm>
          <a:prstGeom prst="roundRect">
            <a:avLst>
              <a:gd name="adj" fmla="val 9321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100" b="1">
                <a:solidFill>
                  <a:schemeClr val="tx1"/>
                </a:solidFill>
                <a:latin typeface="Century Gothic" panose="020B0502020202020204" pitchFamily="34" charset="0"/>
              </a:rPr>
              <a:t>CORE BRAND</a:t>
            </a:r>
          </a:p>
          <a:p>
            <a:pPr algn="ctr">
              <a:lnSpc>
                <a:spcPts val="1700"/>
              </a:lnSpc>
            </a:pPr>
            <a:r>
              <a:rPr lang="en-US" sz="1100" b="1">
                <a:solidFill>
                  <a:schemeClr val="tx1"/>
                </a:solidFill>
                <a:latin typeface="Century Gothic" panose="020B0502020202020204" pitchFamily="34" charset="0"/>
              </a:rPr>
              <a:t>VALUES</a:t>
            </a:r>
            <a:endParaRPr lang="en-US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C8B1C42-F9D5-2D48-80B0-81C18396211D}"/>
              </a:ext>
            </a:extLst>
          </p:cNvPr>
          <p:cNvSpPr txBox="1"/>
          <p:nvPr/>
        </p:nvSpPr>
        <p:spPr>
          <a:xfrm>
            <a:off x="8734602" y="2737337"/>
            <a:ext cx="3031947" cy="138332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MODEL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2598BC3-A23A-394A-B429-DAE5B20D4FC1}"/>
              </a:ext>
            </a:extLst>
          </p:cNvPr>
          <p:cNvGrpSpPr/>
          <p:nvPr/>
        </p:nvGrpSpPr>
        <p:grpSpPr>
          <a:xfrm>
            <a:off x="9772910" y="-1016120"/>
            <a:ext cx="3015142" cy="3015142"/>
            <a:chOff x="577953" y="535259"/>
            <a:chExt cx="5628612" cy="5628612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5449B11-965B-3C40-84D1-23013FE5CCFE}"/>
                </a:ext>
              </a:extLst>
            </p:cNvPr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w="19050">
              <a:solidFill>
                <a:schemeClr val="bg1">
                  <a:alpha val="8117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FA03CCE-9ADB-6D42-BDE4-44E63ACE78BD}"/>
                </a:ext>
              </a:extLst>
            </p:cNvPr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w="19050">
              <a:solidFill>
                <a:schemeClr val="bg1">
                  <a:alpha val="8117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E58325F-9801-8844-A9DE-F08973B5793C}"/>
                </a:ext>
              </a:extLst>
            </p:cNvPr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w="19050">
              <a:solidFill>
                <a:schemeClr val="bg1">
                  <a:alpha val="8117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67F621C-2B21-D14B-8F56-26228343D2CC}"/>
                </a:ext>
              </a:extLst>
            </p:cNvPr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w="19050">
              <a:solidFill>
                <a:schemeClr val="bg1">
                  <a:alpha val="8117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DEB7C58-79DD-0147-8594-71E35D306E0B}"/>
              </a:ext>
            </a:extLst>
          </p:cNvPr>
          <p:cNvGrpSpPr/>
          <p:nvPr/>
        </p:nvGrpSpPr>
        <p:grpSpPr>
          <a:xfrm rot="10800000">
            <a:off x="1876985" y="3418367"/>
            <a:ext cx="421582" cy="436045"/>
            <a:chOff x="2281151" y="2761528"/>
            <a:chExt cx="1657802" cy="1714678"/>
          </a:xfrm>
          <a:solidFill>
            <a:srgbClr val="383B4A"/>
          </a:solidFill>
        </p:grpSpPr>
        <p:sp>
          <p:nvSpPr>
            <p:cNvPr id="26" name="Freeform: Shape 2">
              <a:extLst>
                <a:ext uri="{FF2B5EF4-FFF2-40B4-BE49-F238E27FC236}">
                  <a16:creationId xmlns:a16="http://schemas.microsoft.com/office/drawing/2014/main" id="{FC3C9081-0F7F-194F-A0D4-6276E41ECB4C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27" name="Freeform: Shape 3">
              <a:extLst>
                <a:ext uri="{FF2B5EF4-FFF2-40B4-BE49-F238E27FC236}">
                  <a16:creationId xmlns:a16="http://schemas.microsoft.com/office/drawing/2014/main" id="{01C4D19F-118E-634B-B005-8F93151736BD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1142B55-2C23-0142-9210-0C4D82949A62}"/>
              </a:ext>
            </a:extLst>
          </p:cNvPr>
          <p:cNvGrpSpPr/>
          <p:nvPr/>
        </p:nvGrpSpPr>
        <p:grpSpPr>
          <a:xfrm rot="10800000">
            <a:off x="3484909" y="3418367"/>
            <a:ext cx="421582" cy="436045"/>
            <a:chOff x="2281151" y="2761528"/>
            <a:chExt cx="1657802" cy="1714678"/>
          </a:xfrm>
          <a:solidFill>
            <a:srgbClr val="383B4A"/>
          </a:solidFill>
        </p:grpSpPr>
        <p:sp>
          <p:nvSpPr>
            <p:cNvPr id="35" name="Freeform: Shape 2">
              <a:extLst>
                <a:ext uri="{FF2B5EF4-FFF2-40B4-BE49-F238E27FC236}">
                  <a16:creationId xmlns:a16="http://schemas.microsoft.com/office/drawing/2014/main" id="{8C3223C1-CE70-0F4C-A919-D3DE287B79FD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40" name="Freeform: Shape 3">
              <a:extLst>
                <a:ext uri="{FF2B5EF4-FFF2-40B4-BE49-F238E27FC236}">
                  <a16:creationId xmlns:a16="http://schemas.microsoft.com/office/drawing/2014/main" id="{5698C767-EAB8-394B-B798-786610FC55AB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E106431-D5C2-8948-99F9-80077EA6045F}"/>
              </a:ext>
            </a:extLst>
          </p:cNvPr>
          <p:cNvGrpSpPr/>
          <p:nvPr/>
        </p:nvGrpSpPr>
        <p:grpSpPr>
          <a:xfrm rot="10800000">
            <a:off x="5080929" y="3418367"/>
            <a:ext cx="421582" cy="436045"/>
            <a:chOff x="2281151" y="2761528"/>
            <a:chExt cx="1657802" cy="1714678"/>
          </a:xfrm>
          <a:solidFill>
            <a:srgbClr val="383B4A"/>
          </a:solidFill>
        </p:grpSpPr>
        <p:sp>
          <p:nvSpPr>
            <p:cNvPr id="43" name="Freeform: Shape 2">
              <a:extLst>
                <a:ext uri="{FF2B5EF4-FFF2-40B4-BE49-F238E27FC236}">
                  <a16:creationId xmlns:a16="http://schemas.microsoft.com/office/drawing/2014/main" id="{51D96E2E-A41D-2748-A98D-4BB7F186764E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44" name="Freeform: Shape 3">
              <a:extLst>
                <a:ext uri="{FF2B5EF4-FFF2-40B4-BE49-F238E27FC236}">
                  <a16:creationId xmlns:a16="http://schemas.microsoft.com/office/drawing/2014/main" id="{1900B970-12CE-3C4B-8DA9-482113FD1B57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3FB57DA-A8BC-1F49-B829-E11BE6266684}"/>
              </a:ext>
            </a:extLst>
          </p:cNvPr>
          <p:cNvGrpSpPr/>
          <p:nvPr/>
        </p:nvGrpSpPr>
        <p:grpSpPr>
          <a:xfrm rot="10800000">
            <a:off x="6688853" y="3418367"/>
            <a:ext cx="421582" cy="436045"/>
            <a:chOff x="2281151" y="2761528"/>
            <a:chExt cx="1657802" cy="1714678"/>
          </a:xfrm>
          <a:solidFill>
            <a:srgbClr val="383B4A"/>
          </a:solidFill>
        </p:grpSpPr>
        <p:sp>
          <p:nvSpPr>
            <p:cNvPr id="47" name="Freeform: Shape 2">
              <a:extLst>
                <a:ext uri="{FF2B5EF4-FFF2-40B4-BE49-F238E27FC236}">
                  <a16:creationId xmlns:a16="http://schemas.microsoft.com/office/drawing/2014/main" id="{9E5DB62D-84DB-C84D-95F4-E11397E5E3EA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48" name="Freeform: Shape 3">
              <a:extLst>
                <a:ext uri="{FF2B5EF4-FFF2-40B4-BE49-F238E27FC236}">
                  <a16:creationId xmlns:a16="http://schemas.microsoft.com/office/drawing/2014/main" id="{397CACA4-F26C-8143-90F8-07243225B7B2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1E45C34-5027-094F-86F0-47180869DA95}"/>
              </a:ext>
            </a:extLst>
          </p:cNvPr>
          <p:cNvGrpSpPr/>
          <p:nvPr/>
        </p:nvGrpSpPr>
        <p:grpSpPr>
          <a:xfrm rot="10800000">
            <a:off x="4294120" y="4697816"/>
            <a:ext cx="421582" cy="436045"/>
            <a:chOff x="2281151" y="2761528"/>
            <a:chExt cx="1657802" cy="1714678"/>
          </a:xfrm>
          <a:solidFill>
            <a:srgbClr val="383B4A"/>
          </a:solidFill>
        </p:grpSpPr>
        <p:sp>
          <p:nvSpPr>
            <p:cNvPr id="59" name="Freeform: Shape 2">
              <a:extLst>
                <a:ext uri="{FF2B5EF4-FFF2-40B4-BE49-F238E27FC236}">
                  <a16:creationId xmlns:a16="http://schemas.microsoft.com/office/drawing/2014/main" id="{164E1EDC-D9CC-6147-A1BA-1D2F32D37FD4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60" name="Freeform: Shape 3">
              <a:extLst>
                <a:ext uri="{FF2B5EF4-FFF2-40B4-BE49-F238E27FC236}">
                  <a16:creationId xmlns:a16="http://schemas.microsoft.com/office/drawing/2014/main" id="{D0DD38B4-5438-094F-844F-E4CA57E42BCB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00842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14 -3.7037E-7 L -3.95833E-6 -3.7037E-7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83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36 -3.7037E-7 L 5E-6 -3.7037E-7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74 -3.7037E-7 L 4.58333E-6 -3.7037E-7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97 -3.7037E-7 L -4.375E-6 -3.7037E-7 " pathEditMode="relative" rAng="0" ptsTypes="AA">
                                      <p:cBhvr>
                                        <p:cTn id="24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58" dur="5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0" dur="10000" fill="hold"/>
                                        <p:tgtEl>
                                          <p:spTgt spid="64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2" dur="5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4" grpId="0" animBg="1"/>
      <p:bldP spid="65" grpId="0" animBg="1"/>
      <p:bldP spid="66" grpId="0" animBg="1"/>
      <p:bldP spid="9" grpId="0" animBg="1"/>
      <p:bldP spid="13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5FF3156-85DD-5C44-A5EA-5F412E9FE1C9}"/>
              </a:ext>
            </a:extLst>
          </p:cNvPr>
          <p:cNvSpPr txBox="1"/>
          <p:nvPr/>
        </p:nvSpPr>
        <p:spPr>
          <a:xfrm>
            <a:off x="2586444" y="501134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STRATEGY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Freeform 68">
            <a:extLst>
              <a:ext uri="{FF2B5EF4-FFF2-40B4-BE49-F238E27FC236}">
                <a16:creationId xmlns:a16="http://schemas.microsoft.com/office/drawing/2014/main" id="{AEA1BD3E-5629-294E-8CD8-EE35BD222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9382"/>
            <a:ext cx="12192000" cy="742335"/>
          </a:xfrm>
          <a:prstGeom prst="rect">
            <a:avLst/>
          </a:prstGeom>
          <a:solidFill>
            <a:srgbClr val="525664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8" name="Freeform 70">
            <a:extLst>
              <a:ext uri="{FF2B5EF4-FFF2-40B4-BE49-F238E27FC236}">
                <a16:creationId xmlns:a16="http://schemas.microsoft.com/office/drawing/2014/main" id="{25916A90-D135-0B44-8DF0-4D70B5975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" y="4339293"/>
            <a:ext cx="12192006" cy="2035225"/>
          </a:xfrm>
          <a:prstGeom prst="rect">
            <a:avLst/>
          </a:prstGeom>
          <a:solidFill>
            <a:srgbClr val="525664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800"/>
          </a:p>
        </p:txBody>
      </p:sp>
      <p:sp>
        <p:nvSpPr>
          <p:cNvPr id="19" name="Freeform 74">
            <a:extLst>
              <a:ext uri="{FF2B5EF4-FFF2-40B4-BE49-F238E27FC236}">
                <a16:creationId xmlns:a16="http://schemas.microsoft.com/office/drawing/2014/main" id="{3421C7BF-441E-5E49-8A4C-21DEEB28A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5725"/>
            <a:ext cx="12192000" cy="1199560"/>
          </a:xfrm>
          <a:prstGeom prst="rect">
            <a:avLst/>
          </a:prstGeom>
          <a:solidFill>
            <a:srgbClr val="525664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800"/>
          </a:p>
        </p:txBody>
      </p:sp>
      <p:sp>
        <p:nvSpPr>
          <p:cNvPr id="20" name="Freeform 76">
            <a:extLst>
              <a:ext uri="{FF2B5EF4-FFF2-40B4-BE49-F238E27FC236}">
                <a16:creationId xmlns:a16="http://schemas.microsoft.com/office/drawing/2014/main" id="{72966671-E976-BA4A-B2B9-38211B5AD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9022"/>
            <a:ext cx="12192000" cy="748883"/>
          </a:xfrm>
          <a:prstGeom prst="rect">
            <a:avLst/>
          </a:prstGeom>
          <a:solidFill>
            <a:srgbClr val="525664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800"/>
          </a:p>
        </p:txBody>
      </p:sp>
      <p:sp>
        <p:nvSpPr>
          <p:cNvPr id="12" name="Freeform 70">
            <a:extLst>
              <a:ext uri="{FF2B5EF4-FFF2-40B4-BE49-F238E27FC236}">
                <a16:creationId xmlns:a16="http://schemas.microsoft.com/office/drawing/2014/main" id="{46C8FF92-E8FE-1A4A-8B80-9D86A033FB2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09577" y="4339293"/>
            <a:ext cx="2014450" cy="2035225"/>
          </a:xfrm>
          <a:prstGeom prst="round2SameRect">
            <a:avLst>
              <a:gd name="adj1" fmla="val 8799"/>
              <a:gd name="adj2" fmla="val 0"/>
            </a:avLst>
          </a:prstGeom>
          <a:gradFill flip="none" rotWithShape="1">
            <a:gsLst>
              <a:gs pos="200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GUIDANCE FOR</a:t>
            </a:r>
          </a:p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STAKEHOLDER</a:t>
            </a:r>
          </a:p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SPECIFIC MESSAGE</a:t>
            </a:r>
          </a:p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DEVELOPMENT</a:t>
            </a:r>
          </a:p>
        </p:txBody>
      </p:sp>
      <p:sp>
        <p:nvSpPr>
          <p:cNvPr id="13" name="Freeform 74">
            <a:extLst>
              <a:ext uri="{FF2B5EF4-FFF2-40B4-BE49-F238E27FC236}">
                <a16:creationId xmlns:a16="http://schemas.microsoft.com/office/drawing/2014/main" id="{AD90DB50-4A3B-BA4E-8300-90E7A0B5238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17023" y="2607889"/>
            <a:ext cx="1199559" cy="2035227"/>
          </a:xfrm>
          <a:prstGeom prst="round2SameRect">
            <a:avLst>
              <a:gd name="adj1" fmla="val 12601"/>
              <a:gd name="adj2" fmla="val 0"/>
            </a:avLst>
          </a:prstGeom>
          <a:gradFill flip="none" rotWithShape="1">
            <a:gsLst>
              <a:gs pos="0">
                <a:srgbClr val="07CBC2"/>
              </a:gs>
              <a:gs pos="51000">
                <a:schemeClr val="accent3">
                  <a:lumMod val="75000"/>
                </a:schemeClr>
              </a:gs>
            </a:gsLst>
            <a:lin ang="3000000" scaled="0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COPORATE BRAND</a:t>
            </a:r>
          </a:p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POSITIONING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4FC4D51-8E22-C146-8878-8A75B796E199}"/>
              </a:ext>
            </a:extLst>
          </p:cNvPr>
          <p:cNvGrpSpPr/>
          <p:nvPr/>
        </p:nvGrpSpPr>
        <p:grpSpPr>
          <a:xfrm>
            <a:off x="12104113" y="1257300"/>
            <a:ext cx="87887" cy="5117218"/>
            <a:chOff x="11914904" y="1316182"/>
            <a:chExt cx="292038" cy="5541818"/>
          </a:xfrm>
          <a:solidFill>
            <a:schemeClr val="bg2"/>
          </a:solidFill>
        </p:grpSpPr>
        <p:sp>
          <p:nvSpPr>
            <p:cNvPr id="23" name="Freeform 68">
              <a:extLst>
                <a:ext uri="{FF2B5EF4-FFF2-40B4-BE49-F238E27FC236}">
                  <a16:creationId xmlns:a16="http://schemas.microsoft.com/office/drawing/2014/main" id="{D22599FA-873D-E948-ABEF-D2220DA33B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914904" y="2303944"/>
              <a:ext cx="292037" cy="803930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4" name="Freeform 70">
              <a:extLst>
                <a:ext uri="{FF2B5EF4-FFF2-40B4-BE49-F238E27FC236}">
                  <a16:creationId xmlns:a16="http://schemas.microsoft.com/office/drawing/2014/main" id="{D08198C6-F1CA-CE49-A702-43561ECB56D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914904" y="4653903"/>
              <a:ext cx="292037" cy="2204097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5" name="Freeform 74">
              <a:extLst>
                <a:ext uri="{FF2B5EF4-FFF2-40B4-BE49-F238E27FC236}">
                  <a16:creationId xmlns:a16="http://schemas.microsoft.com/office/drawing/2014/main" id="{F87ADC78-C03E-0D48-98E9-FE63985B912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914904" y="3231342"/>
              <a:ext cx="292037" cy="129909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6" name="Freeform 76">
              <a:extLst>
                <a:ext uri="{FF2B5EF4-FFF2-40B4-BE49-F238E27FC236}">
                  <a16:creationId xmlns:a16="http://schemas.microsoft.com/office/drawing/2014/main" id="{E613E44C-FA87-9A43-9482-A1047E4EB5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914905" y="1316182"/>
              <a:ext cx="292037" cy="867035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 sz="105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FEE2309-A292-784D-AA7F-FA47046BABD2}"/>
              </a:ext>
            </a:extLst>
          </p:cNvPr>
          <p:cNvGrpSpPr/>
          <p:nvPr/>
        </p:nvGrpSpPr>
        <p:grpSpPr>
          <a:xfrm>
            <a:off x="2677193" y="2341099"/>
            <a:ext cx="8735394" cy="398901"/>
            <a:chOff x="2354180" y="2489909"/>
            <a:chExt cx="8872354" cy="432000"/>
          </a:xfrm>
        </p:grpSpPr>
        <p:sp>
          <p:nvSpPr>
            <p:cNvPr id="22" name="Freeform 76">
              <a:extLst>
                <a:ext uri="{FF2B5EF4-FFF2-40B4-BE49-F238E27FC236}">
                  <a16:creationId xmlns:a16="http://schemas.microsoft.com/office/drawing/2014/main" id="{9E4E81C2-721A-6146-944A-1B9C5F647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180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Innovative</a:t>
              </a:r>
            </a:p>
          </p:txBody>
        </p:sp>
        <p:sp>
          <p:nvSpPr>
            <p:cNvPr id="27" name="Freeform 76">
              <a:extLst>
                <a:ext uri="{FF2B5EF4-FFF2-40B4-BE49-F238E27FC236}">
                  <a16:creationId xmlns:a16="http://schemas.microsoft.com/office/drawing/2014/main" id="{3A895948-D232-BE4A-B591-1158501EB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6904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Tech driven</a:t>
              </a:r>
            </a:p>
          </p:txBody>
        </p:sp>
        <p:sp>
          <p:nvSpPr>
            <p:cNvPr id="28" name="Freeform 76">
              <a:extLst>
                <a:ext uri="{FF2B5EF4-FFF2-40B4-BE49-F238E27FC236}">
                  <a16:creationId xmlns:a16="http://schemas.microsoft.com/office/drawing/2014/main" id="{E6D50275-B4CB-9B4C-8E45-763591C21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9628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Empathetic</a:t>
              </a:r>
            </a:p>
          </p:txBody>
        </p:sp>
        <p:sp>
          <p:nvSpPr>
            <p:cNvPr id="29" name="Freeform 76">
              <a:extLst>
                <a:ext uri="{FF2B5EF4-FFF2-40B4-BE49-F238E27FC236}">
                  <a16:creationId xmlns:a16="http://schemas.microsoft.com/office/drawing/2014/main" id="{341ED303-9ECF-BD4C-9AFF-2D985CCD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352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Open-minded</a:t>
              </a:r>
            </a:p>
          </p:txBody>
        </p:sp>
        <p:sp>
          <p:nvSpPr>
            <p:cNvPr id="30" name="Freeform 76">
              <a:extLst>
                <a:ext uri="{FF2B5EF4-FFF2-40B4-BE49-F238E27FC236}">
                  <a16:creationId xmlns:a16="http://schemas.microsoft.com/office/drawing/2014/main" id="{0F18A797-FDD1-464F-A05A-A76469B2B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5556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Lasting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AA0EA53C-4427-3349-BF35-40A3552A853B}"/>
              </a:ext>
            </a:extLst>
          </p:cNvPr>
          <p:cNvSpPr txBox="1"/>
          <p:nvPr/>
        </p:nvSpPr>
        <p:spPr>
          <a:xfrm>
            <a:off x="3490356" y="3146495"/>
            <a:ext cx="7139437" cy="38747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Company XYZ is the the leader in financial technology. We provide breakthrough and easy-to-use digital products to service and empower retail investor with information transparency, community unity, and ease of trades.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9B4DE4-444B-EC42-A9F1-5CE02F7491E2}"/>
              </a:ext>
            </a:extLst>
          </p:cNvPr>
          <p:cNvSpPr txBox="1"/>
          <p:nvPr/>
        </p:nvSpPr>
        <p:spPr>
          <a:xfrm>
            <a:off x="4177705" y="1570804"/>
            <a:ext cx="5694514" cy="20518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Provide source of wealth-generation for retail investors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6854DBA-9CBC-4C49-8153-4BB2F09AC229}"/>
              </a:ext>
            </a:extLst>
          </p:cNvPr>
          <p:cNvGrpSpPr/>
          <p:nvPr/>
        </p:nvGrpSpPr>
        <p:grpSpPr>
          <a:xfrm>
            <a:off x="2677192" y="3666251"/>
            <a:ext cx="8735394" cy="398901"/>
            <a:chOff x="2354180" y="2489909"/>
            <a:chExt cx="7029150" cy="432000"/>
          </a:xfrm>
        </p:grpSpPr>
        <p:sp>
          <p:nvSpPr>
            <p:cNvPr id="35" name="Freeform 76">
              <a:extLst>
                <a:ext uri="{FF2B5EF4-FFF2-40B4-BE49-F238E27FC236}">
                  <a16:creationId xmlns:a16="http://schemas.microsoft.com/office/drawing/2014/main" id="{03E50E46-5CDC-714B-8473-1B01253DA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180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Personalized data</a:t>
              </a:r>
            </a:p>
          </p:txBody>
        </p:sp>
        <p:sp>
          <p:nvSpPr>
            <p:cNvPr id="37" name="Freeform 76">
              <a:extLst>
                <a:ext uri="{FF2B5EF4-FFF2-40B4-BE49-F238E27FC236}">
                  <a16:creationId xmlns:a16="http://schemas.microsoft.com/office/drawing/2014/main" id="{4B83D226-1FC9-FD4A-BB41-1A02EA4BE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6904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Excellence in technology</a:t>
              </a:r>
            </a:p>
          </p:txBody>
        </p:sp>
        <p:sp>
          <p:nvSpPr>
            <p:cNvPr id="38" name="Freeform 76">
              <a:extLst>
                <a:ext uri="{FF2B5EF4-FFF2-40B4-BE49-F238E27FC236}">
                  <a16:creationId xmlns:a16="http://schemas.microsoft.com/office/drawing/2014/main" id="{2205D791-0C90-B84B-875D-A13292B9C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9628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Community oriented</a:t>
              </a:r>
            </a:p>
          </p:txBody>
        </p:sp>
        <p:sp>
          <p:nvSpPr>
            <p:cNvPr id="39" name="Freeform 76">
              <a:extLst>
                <a:ext uri="{FF2B5EF4-FFF2-40B4-BE49-F238E27FC236}">
                  <a16:creationId xmlns:a16="http://schemas.microsoft.com/office/drawing/2014/main" id="{AD7B878F-6FD1-2B44-B36E-79A782172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352" y="2489909"/>
              <a:ext cx="1620978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Sustainable value for all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596CFD8-BC4C-2A45-A833-D17149821A07}"/>
              </a:ext>
            </a:extLst>
          </p:cNvPr>
          <p:cNvGrpSpPr/>
          <p:nvPr/>
        </p:nvGrpSpPr>
        <p:grpSpPr>
          <a:xfrm>
            <a:off x="2677192" y="4585013"/>
            <a:ext cx="8735394" cy="1543785"/>
            <a:chOff x="2354177" y="4825772"/>
            <a:chExt cx="9560727" cy="1671880"/>
          </a:xfrm>
        </p:grpSpPr>
        <p:sp>
          <p:nvSpPr>
            <p:cNvPr id="41" name="Freeform 76">
              <a:extLst>
                <a:ext uri="{FF2B5EF4-FFF2-40B4-BE49-F238E27FC236}">
                  <a16:creationId xmlns:a16="http://schemas.microsoft.com/office/drawing/2014/main" id="{D75EE0C9-80E8-5D4A-A38A-28D7683CA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177" y="4825772"/>
              <a:ext cx="9560727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Value propositions</a:t>
              </a:r>
            </a:p>
          </p:txBody>
        </p:sp>
        <p:sp>
          <p:nvSpPr>
            <p:cNvPr id="42" name="Freeform 76">
              <a:extLst>
                <a:ext uri="{FF2B5EF4-FFF2-40B4-BE49-F238E27FC236}">
                  <a16:creationId xmlns:a16="http://schemas.microsoft.com/office/drawing/2014/main" id="{89AB9627-F56E-CF4C-925E-5719B1881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177" y="5445712"/>
              <a:ext cx="9560727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Topic priorities</a:t>
              </a:r>
            </a:p>
          </p:txBody>
        </p:sp>
        <p:sp>
          <p:nvSpPr>
            <p:cNvPr id="43" name="Freeform 76">
              <a:extLst>
                <a:ext uri="{FF2B5EF4-FFF2-40B4-BE49-F238E27FC236}">
                  <a16:creationId xmlns:a16="http://schemas.microsoft.com/office/drawing/2014/main" id="{2D2AE482-011E-D24D-A10C-BEF829944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177" y="6065652"/>
              <a:ext cx="9560727" cy="432000"/>
            </a:xfrm>
            <a:prstGeom prst="roundRect">
              <a:avLst/>
            </a:prstGeom>
            <a:solidFill>
              <a:srgbClr val="525664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Business priorities/Stakeholder research</a:t>
              </a:r>
            </a:p>
          </p:txBody>
        </p:sp>
      </p:grpSp>
      <p:sp>
        <p:nvSpPr>
          <p:cNvPr id="11" name="Freeform 68">
            <a:extLst>
              <a:ext uri="{FF2B5EF4-FFF2-40B4-BE49-F238E27FC236}">
                <a16:creationId xmlns:a16="http://schemas.microsoft.com/office/drawing/2014/main" id="{A634B65D-B6B2-A841-BB35-689F1F28B21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5635" y="1522937"/>
            <a:ext cx="742335" cy="2035227"/>
          </a:xfrm>
          <a:prstGeom prst="round2SameRect">
            <a:avLst>
              <a:gd name="adj1" fmla="val 18309"/>
              <a:gd name="adj2" fmla="val 0"/>
            </a:avLst>
          </a:prstGeom>
          <a:gradFill flip="none" rotWithShape="1">
            <a:gsLst>
              <a:gs pos="0">
                <a:srgbClr val="07CBC2"/>
              </a:gs>
              <a:gs pos="51000">
                <a:schemeClr val="accent3">
                  <a:lumMod val="75000"/>
                </a:schemeClr>
              </a:gs>
            </a:gsLst>
            <a:lin ang="3000000" scaled="0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BRAND ATTRIBUTES</a:t>
            </a:r>
          </a:p>
        </p:txBody>
      </p:sp>
      <p:sp>
        <p:nvSpPr>
          <p:cNvPr id="14" name="Freeform 76">
            <a:extLst>
              <a:ext uri="{FF2B5EF4-FFF2-40B4-BE49-F238E27FC236}">
                <a16:creationId xmlns:a16="http://schemas.microsoft.com/office/drawing/2014/main" id="{2C65F9E3-1198-FB49-985C-E2F863700CC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2362" y="665849"/>
            <a:ext cx="748884" cy="2035227"/>
          </a:xfrm>
          <a:prstGeom prst="round2SameRect">
            <a:avLst>
              <a:gd name="adj1" fmla="val 18190"/>
              <a:gd name="adj2" fmla="val 0"/>
            </a:avLst>
          </a:prstGeom>
          <a:gradFill flip="none" rotWithShape="1">
            <a:gsLst>
              <a:gs pos="0">
                <a:srgbClr val="07CBC2"/>
              </a:gs>
              <a:gs pos="51000">
                <a:schemeClr val="accent3">
                  <a:lumMod val="75000"/>
                </a:schemeClr>
              </a:gs>
            </a:gsLst>
            <a:lin ang="3000000" scaled="0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PURPOSE</a:t>
            </a:r>
          </a:p>
        </p:txBody>
      </p:sp>
      <p:sp>
        <p:nvSpPr>
          <p:cNvPr id="40" name="Circle: Hollow 34">
            <a:extLst>
              <a:ext uri="{FF2B5EF4-FFF2-40B4-BE49-F238E27FC236}">
                <a16:creationId xmlns:a16="http://schemas.microsoft.com/office/drawing/2014/main" id="{83D62F28-541A-1E43-9365-5FC577ED0B70}"/>
              </a:ext>
            </a:extLst>
          </p:cNvPr>
          <p:cNvSpPr/>
          <p:nvPr/>
        </p:nvSpPr>
        <p:spPr>
          <a:xfrm>
            <a:off x="10733026" y="-504143"/>
            <a:ext cx="2330618" cy="2330618"/>
          </a:xfrm>
          <a:prstGeom prst="donut">
            <a:avLst>
              <a:gd name="adj" fmla="val 15813"/>
            </a:avLst>
          </a:prstGeom>
          <a:gradFill flip="none" rotWithShape="1">
            <a:gsLst>
              <a:gs pos="2000">
                <a:schemeClr val="bg2">
                  <a:alpha val="21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45" name="Circle: Hollow 34">
            <a:extLst>
              <a:ext uri="{FF2B5EF4-FFF2-40B4-BE49-F238E27FC236}">
                <a16:creationId xmlns:a16="http://schemas.microsoft.com/office/drawing/2014/main" id="{A363D6B6-CA65-3D49-88C1-94B38D69FE97}"/>
              </a:ext>
            </a:extLst>
          </p:cNvPr>
          <p:cNvSpPr/>
          <p:nvPr/>
        </p:nvSpPr>
        <p:spPr>
          <a:xfrm>
            <a:off x="-1190101" y="4777849"/>
            <a:ext cx="3235267" cy="3235267"/>
          </a:xfrm>
          <a:prstGeom prst="donut">
            <a:avLst>
              <a:gd name="adj" fmla="val 16632"/>
            </a:avLst>
          </a:prstGeom>
          <a:gradFill flip="none" rotWithShape="1">
            <a:gsLst>
              <a:gs pos="2000">
                <a:schemeClr val="bg2">
                  <a:alpha val="21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46" name="Freeform 76">
            <a:extLst>
              <a:ext uri="{FF2B5EF4-FFF2-40B4-BE49-F238E27FC236}">
                <a16:creationId xmlns:a16="http://schemas.microsoft.com/office/drawing/2014/main" id="{B456D220-C0AA-1B41-8A90-0264CEA1F16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23192" y="1662083"/>
            <a:ext cx="749808" cy="45720"/>
          </a:xfrm>
          <a:prstGeom prst="rect">
            <a:avLst/>
          </a:prstGeom>
          <a:gradFill flip="none" rotWithShape="1">
            <a:gsLst>
              <a:gs pos="0">
                <a:srgbClr val="07CBC2"/>
              </a:gs>
              <a:gs pos="51000">
                <a:schemeClr val="accent3">
                  <a:lumMod val="75000"/>
                </a:schemeClr>
              </a:gs>
            </a:gsLst>
            <a:lin ang="3000000" scaled="0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endParaRPr lang="en-US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Freeform 76">
            <a:extLst>
              <a:ext uri="{FF2B5EF4-FFF2-40B4-BE49-F238E27FC236}">
                <a16:creationId xmlns:a16="http://schemas.microsoft.com/office/drawing/2014/main" id="{1900F97E-74E7-1945-A4E6-70A2D498317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23193" y="2513953"/>
            <a:ext cx="749808" cy="45719"/>
          </a:xfrm>
          <a:prstGeom prst="rect">
            <a:avLst/>
          </a:prstGeom>
          <a:gradFill flip="none" rotWithShape="1">
            <a:gsLst>
              <a:gs pos="0">
                <a:srgbClr val="07CBC2"/>
              </a:gs>
              <a:gs pos="51000">
                <a:schemeClr val="accent3">
                  <a:lumMod val="75000"/>
                </a:schemeClr>
              </a:gs>
            </a:gsLst>
            <a:lin ang="3000000" scaled="0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endParaRPr lang="en-US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Freeform 76">
            <a:extLst>
              <a:ext uri="{FF2B5EF4-FFF2-40B4-BE49-F238E27FC236}">
                <a16:creationId xmlns:a16="http://schemas.microsoft.com/office/drawing/2014/main" id="{3E7B083C-FA7B-9B48-A1F4-05796735C3A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900532" y="3600883"/>
            <a:ext cx="1199558" cy="45719"/>
          </a:xfrm>
          <a:prstGeom prst="rect">
            <a:avLst/>
          </a:prstGeom>
          <a:gradFill flip="none" rotWithShape="1">
            <a:gsLst>
              <a:gs pos="0">
                <a:srgbClr val="07CBC2"/>
              </a:gs>
              <a:gs pos="51000">
                <a:schemeClr val="accent3">
                  <a:lumMod val="75000"/>
                </a:schemeClr>
              </a:gs>
            </a:gsLst>
            <a:lin ang="3000000" scaled="0"/>
            <a:tileRect/>
          </a:gra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endParaRPr lang="en-US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Freeform 76">
            <a:extLst>
              <a:ext uri="{FF2B5EF4-FFF2-40B4-BE49-F238E27FC236}">
                <a16:creationId xmlns:a16="http://schemas.microsoft.com/office/drawing/2014/main" id="{0836DABA-0E2D-3B4B-944B-22EE78A05B6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93419" y="5334045"/>
            <a:ext cx="2014450" cy="4571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vert" wrap="none" anchor="ctr"/>
          <a:lstStyle/>
          <a:p>
            <a:pPr algn="ctr">
              <a:lnSpc>
                <a:spcPts val="2040"/>
              </a:lnSpc>
            </a:pPr>
            <a:endParaRPr lang="en-US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6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ircle: Hollow 36">
            <a:extLst>
              <a:ext uri="{FF2B5EF4-FFF2-40B4-BE49-F238E27FC236}">
                <a16:creationId xmlns:a16="http://schemas.microsoft.com/office/drawing/2014/main" id="{424CCC39-92F5-7E4B-A61C-60804B0806D4}"/>
              </a:ext>
            </a:extLst>
          </p:cNvPr>
          <p:cNvSpPr/>
          <p:nvPr/>
        </p:nvSpPr>
        <p:spPr>
          <a:xfrm>
            <a:off x="754135" y="1060108"/>
            <a:ext cx="1715025" cy="1715025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20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50F699-DCE0-9744-9FDD-137FB0ACD652}"/>
              </a:ext>
            </a:extLst>
          </p:cNvPr>
          <p:cNvGrpSpPr/>
          <p:nvPr/>
        </p:nvGrpSpPr>
        <p:grpSpPr>
          <a:xfrm>
            <a:off x="8952244" y="-1220605"/>
            <a:ext cx="5628612" cy="5628612"/>
            <a:chOff x="577953" y="535259"/>
            <a:chExt cx="5628612" cy="5628612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452DD53-55DE-A54D-A7BD-561D2C6138DC}"/>
                </a:ext>
              </a:extLst>
            </p:cNvPr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w="19050">
              <a:solidFill>
                <a:schemeClr val="bg1">
                  <a:alpha val="1290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6B57C24-4E3E-9348-8906-22FD7D913CC6}"/>
                </a:ext>
              </a:extLst>
            </p:cNvPr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w="19050">
              <a:solidFill>
                <a:schemeClr val="bg1">
                  <a:alpha val="1290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54DE4C7-1BB7-FD48-875C-A69759AAFCE0}"/>
                </a:ext>
              </a:extLst>
            </p:cNvPr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w="19050">
              <a:solidFill>
                <a:schemeClr val="bg1">
                  <a:alpha val="1290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588AFC3-6B92-9F4F-9859-A817E8599E9E}"/>
                </a:ext>
              </a:extLst>
            </p:cNvPr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w="19050">
              <a:solidFill>
                <a:schemeClr val="bg1">
                  <a:alpha val="12906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B5FF3156-85DD-5C44-A5EA-5F412E9FE1C9}"/>
              </a:ext>
            </a:extLst>
          </p:cNvPr>
          <p:cNvSpPr txBox="1"/>
          <p:nvPr/>
        </p:nvSpPr>
        <p:spPr>
          <a:xfrm>
            <a:off x="2354481" y="906802"/>
            <a:ext cx="7507586" cy="4343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STRATEGY OBJECTIVES OF BRAND POSITIONING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Circle: Hollow 35">
            <a:extLst>
              <a:ext uri="{FF2B5EF4-FFF2-40B4-BE49-F238E27FC236}">
                <a16:creationId xmlns:a16="http://schemas.microsoft.com/office/drawing/2014/main" id="{427DDD4D-CFB9-FA44-9A29-E641EA438D89}"/>
              </a:ext>
            </a:extLst>
          </p:cNvPr>
          <p:cNvSpPr/>
          <p:nvPr/>
        </p:nvSpPr>
        <p:spPr>
          <a:xfrm>
            <a:off x="-501433" y="4792568"/>
            <a:ext cx="2776602" cy="2776602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51691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5" name="Circle: Hollow 36">
            <a:extLst>
              <a:ext uri="{FF2B5EF4-FFF2-40B4-BE49-F238E27FC236}">
                <a16:creationId xmlns:a16="http://schemas.microsoft.com/office/drawing/2014/main" id="{D0F76424-6C62-3942-9071-EBB681F9FF0C}"/>
              </a:ext>
            </a:extLst>
          </p:cNvPr>
          <p:cNvSpPr/>
          <p:nvPr/>
        </p:nvSpPr>
        <p:spPr>
          <a:xfrm>
            <a:off x="11275971" y="534866"/>
            <a:ext cx="1715025" cy="1715025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45242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6" name="Freeform 76">
            <a:extLst>
              <a:ext uri="{FF2B5EF4-FFF2-40B4-BE49-F238E27FC236}">
                <a16:creationId xmlns:a16="http://schemas.microsoft.com/office/drawing/2014/main" id="{E537CC0C-2ABD-1648-8A52-752F90DEA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486" y="2065432"/>
            <a:ext cx="2771324" cy="3904898"/>
          </a:xfrm>
          <a:prstGeom prst="round2SameRect">
            <a:avLst>
              <a:gd name="adj1" fmla="val 13320"/>
              <a:gd name="adj2" fmla="val 0"/>
            </a:avLst>
          </a:prstGeom>
          <a:solidFill>
            <a:srgbClr val="4A4E5C"/>
          </a:solidFill>
          <a:ln>
            <a:noFill/>
          </a:ln>
          <a:effectLst>
            <a:outerShdw blurRad="436215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 sz="16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Freeform 76">
            <a:extLst>
              <a:ext uri="{FF2B5EF4-FFF2-40B4-BE49-F238E27FC236}">
                <a16:creationId xmlns:a16="http://schemas.microsoft.com/office/drawing/2014/main" id="{48341D80-7144-B040-99C0-BF7943FB1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1142" y="2065432"/>
            <a:ext cx="2771324" cy="3904898"/>
          </a:xfrm>
          <a:prstGeom prst="round2SameRect">
            <a:avLst>
              <a:gd name="adj1" fmla="val 11407"/>
              <a:gd name="adj2" fmla="val 0"/>
            </a:avLst>
          </a:prstGeom>
          <a:solidFill>
            <a:srgbClr val="4A4E5C"/>
          </a:solidFill>
          <a:ln>
            <a:noFill/>
          </a:ln>
          <a:effectLst>
            <a:outerShdw blurRad="436215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 sz="16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Freeform 76">
            <a:extLst>
              <a:ext uri="{FF2B5EF4-FFF2-40B4-BE49-F238E27FC236}">
                <a16:creationId xmlns:a16="http://schemas.microsoft.com/office/drawing/2014/main" id="{7111A8FE-D506-7A4C-BDD3-D7C3C440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752" y="2065432"/>
            <a:ext cx="2771324" cy="3904898"/>
          </a:xfrm>
          <a:prstGeom prst="round2SameRect">
            <a:avLst>
              <a:gd name="adj1" fmla="val 13320"/>
              <a:gd name="adj2" fmla="val 0"/>
            </a:avLst>
          </a:prstGeom>
          <a:solidFill>
            <a:srgbClr val="4A4E5C"/>
          </a:solidFill>
          <a:ln>
            <a:noFill/>
          </a:ln>
          <a:effectLst>
            <a:outerShdw blurRad="436215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 sz="1200" b="1" spc="2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03E57A8-CAC8-704B-8BD4-4303993F0919}"/>
              </a:ext>
            </a:extLst>
          </p:cNvPr>
          <p:cNvGrpSpPr/>
          <p:nvPr/>
        </p:nvGrpSpPr>
        <p:grpSpPr>
          <a:xfrm>
            <a:off x="1485751" y="4743555"/>
            <a:ext cx="9216061" cy="1226776"/>
            <a:chOff x="1485751" y="4743555"/>
            <a:chExt cx="9216061" cy="1226776"/>
          </a:xfrm>
        </p:grpSpPr>
        <p:sp>
          <p:nvSpPr>
            <p:cNvPr id="9" name="Freeform: Shape 27">
              <a:extLst>
                <a:ext uri="{FF2B5EF4-FFF2-40B4-BE49-F238E27FC236}">
                  <a16:creationId xmlns:a16="http://schemas.microsoft.com/office/drawing/2014/main" id="{3BFFFE89-EB7B-464E-A70F-28C26A67A062}"/>
                </a:ext>
              </a:extLst>
            </p:cNvPr>
            <p:cNvSpPr/>
            <p:nvPr/>
          </p:nvSpPr>
          <p:spPr>
            <a:xfrm>
              <a:off x="1485751" y="4752166"/>
              <a:ext cx="2771326" cy="1209552"/>
            </a:xfrm>
            <a:custGeom>
              <a:avLst/>
              <a:gdLst>
                <a:gd name="connsiteX0" fmla="*/ 0 w 3874371"/>
                <a:gd name="connsiteY0" fmla="*/ 0 h 3214877"/>
                <a:gd name="connsiteX1" fmla="*/ 1202233 w 3874371"/>
                <a:gd name="connsiteY1" fmla="*/ 995178 h 3214877"/>
                <a:gd name="connsiteX2" fmla="*/ 3299467 w 3874371"/>
                <a:gd name="connsiteY2" fmla="*/ 290997 h 3214877"/>
                <a:gd name="connsiteX3" fmla="*/ 3859534 w 3874371"/>
                <a:gd name="connsiteY3" fmla="*/ 438459 h 3214877"/>
                <a:gd name="connsiteX4" fmla="*/ 3874371 w 3874371"/>
                <a:gd name="connsiteY4" fmla="*/ 444715 h 3214877"/>
                <a:gd name="connsiteX5" fmla="*/ 3874371 w 3874371"/>
                <a:gd name="connsiteY5" fmla="*/ 3214877 h 3214877"/>
                <a:gd name="connsiteX6" fmla="*/ 0 w 3874371"/>
                <a:gd name="connsiteY6" fmla="*/ 3214877 h 321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74371" h="3214877">
                  <a:moveTo>
                    <a:pt x="0" y="0"/>
                  </a:moveTo>
                  <a:cubicBezTo>
                    <a:pt x="395642" y="46"/>
                    <a:pt x="806592" y="995131"/>
                    <a:pt x="1202233" y="995178"/>
                  </a:cubicBezTo>
                  <a:cubicBezTo>
                    <a:pt x="1605351" y="964561"/>
                    <a:pt x="2896349" y="321614"/>
                    <a:pt x="3299467" y="290997"/>
                  </a:cubicBezTo>
                  <a:cubicBezTo>
                    <a:pt x="3450636" y="285257"/>
                    <a:pt x="3649165" y="352709"/>
                    <a:pt x="3859534" y="438459"/>
                  </a:cubicBezTo>
                  <a:lnTo>
                    <a:pt x="3874371" y="444715"/>
                  </a:lnTo>
                  <a:lnTo>
                    <a:pt x="3874371" y="3214877"/>
                  </a:lnTo>
                  <a:lnTo>
                    <a:pt x="0" y="3214877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vi-VN" sz="1600">
                <a:solidFill>
                  <a:schemeClr val="bg1"/>
                </a:solidFill>
              </a:endParaRPr>
            </a:p>
          </p:txBody>
        </p:sp>
        <p:sp>
          <p:nvSpPr>
            <p:cNvPr id="10" name="Freeform: Shape 26">
              <a:extLst>
                <a:ext uri="{FF2B5EF4-FFF2-40B4-BE49-F238E27FC236}">
                  <a16:creationId xmlns:a16="http://schemas.microsoft.com/office/drawing/2014/main" id="{E4D17320-F233-7A49-B4C0-FCACD1C18F5A}"/>
                </a:ext>
              </a:extLst>
            </p:cNvPr>
            <p:cNvSpPr/>
            <p:nvPr/>
          </p:nvSpPr>
          <p:spPr>
            <a:xfrm>
              <a:off x="4721140" y="4806852"/>
              <a:ext cx="2771326" cy="1163478"/>
            </a:xfrm>
            <a:custGeom>
              <a:avLst/>
              <a:gdLst>
                <a:gd name="connsiteX0" fmla="*/ 2052090 w 3874371"/>
                <a:gd name="connsiteY0" fmla="*/ 147 h 3092418"/>
                <a:gd name="connsiteX1" fmla="*/ 3690075 w 3874371"/>
                <a:gd name="connsiteY1" fmla="*/ 505320 h 3092418"/>
                <a:gd name="connsiteX2" fmla="*/ 3797330 w 3874371"/>
                <a:gd name="connsiteY2" fmla="*/ 485983 h 3092418"/>
                <a:gd name="connsiteX3" fmla="*/ 3874371 w 3874371"/>
                <a:gd name="connsiteY3" fmla="*/ 465250 h 3092418"/>
                <a:gd name="connsiteX4" fmla="*/ 3874371 w 3874371"/>
                <a:gd name="connsiteY4" fmla="*/ 3092418 h 3092418"/>
                <a:gd name="connsiteX5" fmla="*/ 0 w 3874371"/>
                <a:gd name="connsiteY5" fmla="*/ 3092418 h 3092418"/>
                <a:gd name="connsiteX6" fmla="*/ 0 w 3874371"/>
                <a:gd name="connsiteY6" fmla="*/ 578700 h 3092418"/>
                <a:gd name="connsiteX7" fmla="*/ 79730 w 3874371"/>
                <a:gd name="connsiteY7" fmla="*/ 603673 h 3092418"/>
                <a:gd name="connsiteX8" fmla="*/ 337563 w 3874371"/>
                <a:gd name="connsiteY8" fmla="*/ 643095 h 3092418"/>
                <a:gd name="connsiteX9" fmla="*/ 2052090 w 3874371"/>
                <a:gd name="connsiteY9" fmla="*/ 147 h 3092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74371" h="3092418">
                  <a:moveTo>
                    <a:pt x="2052090" y="147"/>
                  </a:moveTo>
                  <a:cubicBezTo>
                    <a:pt x="2465413" y="-10058"/>
                    <a:pt x="3276751" y="515526"/>
                    <a:pt x="3690075" y="505320"/>
                  </a:cubicBezTo>
                  <a:cubicBezTo>
                    <a:pt x="3726113" y="500536"/>
                    <a:pt x="3761852" y="494018"/>
                    <a:pt x="3797330" y="485983"/>
                  </a:cubicBezTo>
                  <a:lnTo>
                    <a:pt x="3874371" y="465250"/>
                  </a:lnTo>
                  <a:lnTo>
                    <a:pt x="3874371" y="3092418"/>
                  </a:lnTo>
                  <a:lnTo>
                    <a:pt x="0" y="3092418"/>
                  </a:lnTo>
                  <a:lnTo>
                    <a:pt x="0" y="578700"/>
                  </a:lnTo>
                  <a:lnTo>
                    <a:pt x="79730" y="603673"/>
                  </a:lnTo>
                  <a:cubicBezTo>
                    <a:pt x="174554" y="630537"/>
                    <a:pt x="261979" y="645965"/>
                    <a:pt x="337563" y="643095"/>
                  </a:cubicBezTo>
                  <a:cubicBezTo>
                    <a:pt x="730476" y="597170"/>
                    <a:pt x="1659178" y="46072"/>
                    <a:pt x="2052090" y="147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vi-VN" sz="1600">
                <a:solidFill>
                  <a:schemeClr val="bg1"/>
                </a:solidFill>
              </a:endParaRPr>
            </a:p>
          </p:txBody>
        </p:sp>
        <p:sp>
          <p:nvSpPr>
            <p:cNvPr id="11" name="Freeform: Shape 25">
              <a:extLst>
                <a:ext uri="{FF2B5EF4-FFF2-40B4-BE49-F238E27FC236}">
                  <a16:creationId xmlns:a16="http://schemas.microsoft.com/office/drawing/2014/main" id="{8205E3D3-384B-9E49-AEC0-6CE6D4EBA873}"/>
                </a:ext>
              </a:extLst>
            </p:cNvPr>
            <p:cNvSpPr/>
            <p:nvPr/>
          </p:nvSpPr>
          <p:spPr>
            <a:xfrm>
              <a:off x="7930486" y="4743555"/>
              <a:ext cx="2771326" cy="1226776"/>
            </a:xfrm>
            <a:custGeom>
              <a:avLst/>
              <a:gdLst>
                <a:gd name="connsiteX0" fmla="*/ 835332 w 3874371"/>
                <a:gd name="connsiteY0" fmla="*/ 0 h 3260661"/>
                <a:gd name="connsiteX1" fmla="*/ 2531147 w 3874371"/>
                <a:gd name="connsiteY1" fmla="*/ 872572 h 3260661"/>
                <a:gd name="connsiteX2" fmla="*/ 3874371 w 3874371"/>
                <a:gd name="connsiteY2" fmla="*/ 45785 h 3260661"/>
                <a:gd name="connsiteX3" fmla="*/ 3874371 w 3874371"/>
                <a:gd name="connsiteY3" fmla="*/ 3260661 h 3260661"/>
                <a:gd name="connsiteX4" fmla="*/ 0 w 3874371"/>
                <a:gd name="connsiteY4" fmla="*/ 3260661 h 3260661"/>
                <a:gd name="connsiteX5" fmla="*/ 0 w 3874371"/>
                <a:gd name="connsiteY5" fmla="*/ 341517 h 3260661"/>
                <a:gd name="connsiteX6" fmla="*/ 8685 w 3874371"/>
                <a:gd name="connsiteY6" fmla="*/ 336782 h 3260661"/>
                <a:gd name="connsiteX7" fmla="*/ 835332 w 3874371"/>
                <a:gd name="connsiteY7" fmla="*/ 0 h 3260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74371" h="3260661">
                  <a:moveTo>
                    <a:pt x="835332" y="0"/>
                  </a:moveTo>
                  <a:cubicBezTo>
                    <a:pt x="1354678" y="5103"/>
                    <a:pt x="2011800" y="867469"/>
                    <a:pt x="2531147" y="872572"/>
                  </a:cubicBezTo>
                  <a:lnTo>
                    <a:pt x="3874371" y="45785"/>
                  </a:lnTo>
                  <a:lnTo>
                    <a:pt x="3874371" y="3260661"/>
                  </a:lnTo>
                  <a:lnTo>
                    <a:pt x="0" y="3260661"/>
                  </a:lnTo>
                  <a:lnTo>
                    <a:pt x="0" y="341517"/>
                  </a:lnTo>
                  <a:lnTo>
                    <a:pt x="8685" y="336782"/>
                  </a:lnTo>
                  <a:cubicBezTo>
                    <a:pt x="277856" y="187527"/>
                    <a:pt x="547026" y="38271"/>
                    <a:pt x="83533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vi-VN" sz="160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7A92D58-3317-4046-8F16-7F454D35FB7A}"/>
              </a:ext>
            </a:extLst>
          </p:cNvPr>
          <p:cNvSpPr txBox="1"/>
          <p:nvPr/>
        </p:nvSpPr>
        <p:spPr>
          <a:xfrm>
            <a:off x="2352203" y="5378056"/>
            <a:ext cx="1038426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RELEVANCE</a:t>
            </a:r>
            <a:endParaRPr lang="vi-VN" sz="14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24691F-E816-744A-AC03-9A1C17B32A76}"/>
              </a:ext>
            </a:extLst>
          </p:cNvPr>
          <p:cNvSpPr txBox="1"/>
          <p:nvPr/>
        </p:nvSpPr>
        <p:spPr>
          <a:xfrm>
            <a:off x="5349384" y="5378056"/>
            <a:ext cx="151483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DIFFERENTIATION</a:t>
            </a:r>
            <a:endParaRPr lang="vi-VN" sz="14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CBBA69-207C-8446-9BC8-D124ECB69635}"/>
              </a:ext>
            </a:extLst>
          </p:cNvPr>
          <p:cNvSpPr txBox="1"/>
          <p:nvPr/>
        </p:nvSpPr>
        <p:spPr>
          <a:xfrm>
            <a:off x="8120736" y="5301109"/>
            <a:ext cx="2390827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CREDIBILITY &amp; ATTAINABILITY</a:t>
            </a:r>
            <a:endParaRPr lang="vi-VN" sz="14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916189-1260-454D-9688-4F72FC9780DB}"/>
              </a:ext>
            </a:extLst>
          </p:cNvPr>
          <p:cNvSpPr txBox="1"/>
          <p:nvPr/>
        </p:nvSpPr>
        <p:spPr>
          <a:xfrm>
            <a:off x="1941002" y="3150005"/>
            <a:ext cx="1853426" cy="94500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The target audience should find the brand engaging and resonating with we are selling.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FFE846-4EF9-CD46-BEF9-39C9A5434562}"/>
              </a:ext>
            </a:extLst>
          </p:cNvPr>
          <p:cNvSpPr txBox="1"/>
          <p:nvPr/>
        </p:nvSpPr>
        <p:spPr>
          <a:xfrm>
            <a:off x="5182684" y="3271833"/>
            <a:ext cx="1853426" cy="70134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Differentiation from competitors drives brand positioning success.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DC5FD9-6D26-324C-BCD6-1F3AEF0201C7}"/>
              </a:ext>
            </a:extLst>
          </p:cNvPr>
          <p:cNvSpPr txBox="1"/>
          <p:nvPr/>
        </p:nvSpPr>
        <p:spPr>
          <a:xfrm>
            <a:off x="8389435" y="3271833"/>
            <a:ext cx="1853426" cy="70134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The customer should feel safe to believe that you will deliver your promise.</a:t>
            </a:r>
          </a:p>
        </p:txBody>
      </p:sp>
      <p:sp>
        <p:nvSpPr>
          <p:cNvPr id="25" name="Freeform: Shape 21">
            <a:extLst>
              <a:ext uri="{FF2B5EF4-FFF2-40B4-BE49-F238E27FC236}">
                <a16:creationId xmlns:a16="http://schemas.microsoft.com/office/drawing/2014/main" id="{516BDB9C-17C5-0840-BE7F-1A520EDDDA16}"/>
              </a:ext>
            </a:extLst>
          </p:cNvPr>
          <p:cNvSpPr/>
          <p:nvPr/>
        </p:nvSpPr>
        <p:spPr>
          <a:xfrm rot="13500000">
            <a:off x="2724868" y="2510924"/>
            <a:ext cx="285693" cy="285693"/>
          </a:xfrm>
          <a:custGeom>
            <a:avLst/>
            <a:gdLst>
              <a:gd name="connsiteX0" fmla="*/ 412954 w 2802196"/>
              <a:gd name="connsiteY0" fmla="*/ 2802196 h 2802196"/>
              <a:gd name="connsiteX1" fmla="*/ 412955 w 2802196"/>
              <a:gd name="connsiteY1" fmla="*/ 2802196 h 2802196"/>
              <a:gd name="connsiteX2" fmla="*/ 412955 w 2802196"/>
              <a:gd name="connsiteY2" fmla="*/ 2802196 h 2802196"/>
              <a:gd name="connsiteX3" fmla="*/ 0 w 2802196"/>
              <a:gd name="connsiteY3" fmla="*/ 2389241 h 2802196"/>
              <a:gd name="connsiteX4" fmla="*/ 0 w 2802196"/>
              <a:gd name="connsiteY4" fmla="*/ 412956 h 2802196"/>
              <a:gd name="connsiteX5" fmla="*/ 412955 w 2802196"/>
              <a:gd name="connsiteY5" fmla="*/ 0 h 2802196"/>
              <a:gd name="connsiteX6" fmla="*/ 412955 w 2802196"/>
              <a:gd name="connsiteY6" fmla="*/ 1 h 2802196"/>
              <a:gd name="connsiteX7" fmla="*/ 412960 w 2802196"/>
              <a:gd name="connsiteY7" fmla="*/ 2 h 2802196"/>
              <a:gd name="connsiteX8" fmla="*/ 2389241 w 2802196"/>
              <a:gd name="connsiteY8" fmla="*/ 2 h 2802196"/>
              <a:gd name="connsiteX9" fmla="*/ 2802196 w 2802196"/>
              <a:gd name="connsiteY9" fmla="*/ 412957 h 2802196"/>
              <a:gd name="connsiteX10" fmla="*/ 2802195 w 2802196"/>
              <a:gd name="connsiteY10" fmla="*/ 412957 h 2802196"/>
              <a:gd name="connsiteX11" fmla="*/ 2389240 w 2802196"/>
              <a:gd name="connsiteY11" fmla="*/ 825912 h 2802196"/>
              <a:gd name="connsiteX12" fmla="*/ 825910 w 2802196"/>
              <a:gd name="connsiteY12" fmla="*/ 825911 h 2802196"/>
              <a:gd name="connsiteX13" fmla="*/ 825909 w 2802196"/>
              <a:gd name="connsiteY13" fmla="*/ 2389241 h 2802196"/>
              <a:gd name="connsiteX14" fmla="*/ 496179 w 2802196"/>
              <a:gd name="connsiteY14" fmla="*/ 2793806 h 2802196"/>
              <a:gd name="connsiteX15" fmla="*/ 412955 w 2802196"/>
              <a:gd name="connsiteY15" fmla="*/ 2802196 h 2802196"/>
              <a:gd name="connsiteX16" fmla="*/ 329730 w 2802196"/>
              <a:gd name="connsiteY16" fmla="*/ 2793806 h 2802196"/>
              <a:gd name="connsiteX17" fmla="*/ 0 w 2802196"/>
              <a:gd name="connsiteY17" fmla="*/ 2389241 h 280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2196" h="2802196">
                <a:moveTo>
                  <a:pt x="412954" y="2802196"/>
                </a:moveTo>
                <a:lnTo>
                  <a:pt x="412955" y="2802196"/>
                </a:lnTo>
                <a:lnTo>
                  <a:pt x="412955" y="2802196"/>
                </a:lnTo>
                <a:close/>
                <a:moveTo>
                  <a:pt x="0" y="2389241"/>
                </a:moveTo>
                <a:lnTo>
                  <a:pt x="0" y="412956"/>
                </a:lnTo>
                <a:cubicBezTo>
                  <a:pt x="0" y="184887"/>
                  <a:pt x="184886" y="0"/>
                  <a:pt x="412955" y="0"/>
                </a:cubicBezTo>
                <a:lnTo>
                  <a:pt x="412955" y="1"/>
                </a:lnTo>
                <a:lnTo>
                  <a:pt x="412960" y="2"/>
                </a:lnTo>
                <a:lnTo>
                  <a:pt x="2389241" y="2"/>
                </a:lnTo>
                <a:cubicBezTo>
                  <a:pt x="2617310" y="2"/>
                  <a:pt x="2802196" y="184888"/>
                  <a:pt x="2802196" y="412957"/>
                </a:cubicBezTo>
                <a:lnTo>
                  <a:pt x="2802195" y="412957"/>
                </a:lnTo>
                <a:cubicBezTo>
                  <a:pt x="2802195" y="641026"/>
                  <a:pt x="2617309" y="825912"/>
                  <a:pt x="2389240" y="825912"/>
                </a:cubicBezTo>
                <a:lnTo>
                  <a:pt x="825910" y="825911"/>
                </a:lnTo>
                <a:lnTo>
                  <a:pt x="825909" y="2389241"/>
                </a:lnTo>
                <a:cubicBezTo>
                  <a:pt x="825909" y="2588801"/>
                  <a:pt x="684356" y="2755299"/>
                  <a:pt x="496179" y="2793806"/>
                </a:cubicBezTo>
                <a:lnTo>
                  <a:pt x="412955" y="2802196"/>
                </a:lnTo>
                <a:lnTo>
                  <a:pt x="329730" y="2793806"/>
                </a:lnTo>
                <a:cubicBezTo>
                  <a:pt x="141554" y="2755299"/>
                  <a:pt x="0" y="2588801"/>
                  <a:pt x="0" y="238924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/>
          </a:p>
        </p:txBody>
      </p:sp>
      <p:sp>
        <p:nvSpPr>
          <p:cNvPr id="26" name="Freeform: Shape 21">
            <a:extLst>
              <a:ext uri="{FF2B5EF4-FFF2-40B4-BE49-F238E27FC236}">
                <a16:creationId xmlns:a16="http://schemas.microsoft.com/office/drawing/2014/main" id="{89A984C0-7CE0-0443-8CEE-3A4943B1AA57}"/>
              </a:ext>
            </a:extLst>
          </p:cNvPr>
          <p:cNvSpPr/>
          <p:nvPr/>
        </p:nvSpPr>
        <p:spPr>
          <a:xfrm rot="13500000">
            <a:off x="5953152" y="2512073"/>
            <a:ext cx="285693" cy="285693"/>
          </a:xfrm>
          <a:custGeom>
            <a:avLst/>
            <a:gdLst>
              <a:gd name="connsiteX0" fmla="*/ 412954 w 2802196"/>
              <a:gd name="connsiteY0" fmla="*/ 2802196 h 2802196"/>
              <a:gd name="connsiteX1" fmla="*/ 412955 w 2802196"/>
              <a:gd name="connsiteY1" fmla="*/ 2802196 h 2802196"/>
              <a:gd name="connsiteX2" fmla="*/ 412955 w 2802196"/>
              <a:gd name="connsiteY2" fmla="*/ 2802196 h 2802196"/>
              <a:gd name="connsiteX3" fmla="*/ 0 w 2802196"/>
              <a:gd name="connsiteY3" fmla="*/ 2389241 h 2802196"/>
              <a:gd name="connsiteX4" fmla="*/ 0 w 2802196"/>
              <a:gd name="connsiteY4" fmla="*/ 412956 h 2802196"/>
              <a:gd name="connsiteX5" fmla="*/ 412955 w 2802196"/>
              <a:gd name="connsiteY5" fmla="*/ 0 h 2802196"/>
              <a:gd name="connsiteX6" fmla="*/ 412955 w 2802196"/>
              <a:gd name="connsiteY6" fmla="*/ 1 h 2802196"/>
              <a:gd name="connsiteX7" fmla="*/ 412960 w 2802196"/>
              <a:gd name="connsiteY7" fmla="*/ 2 h 2802196"/>
              <a:gd name="connsiteX8" fmla="*/ 2389241 w 2802196"/>
              <a:gd name="connsiteY8" fmla="*/ 2 h 2802196"/>
              <a:gd name="connsiteX9" fmla="*/ 2802196 w 2802196"/>
              <a:gd name="connsiteY9" fmla="*/ 412957 h 2802196"/>
              <a:gd name="connsiteX10" fmla="*/ 2802195 w 2802196"/>
              <a:gd name="connsiteY10" fmla="*/ 412957 h 2802196"/>
              <a:gd name="connsiteX11" fmla="*/ 2389240 w 2802196"/>
              <a:gd name="connsiteY11" fmla="*/ 825912 h 2802196"/>
              <a:gd name="connsiteX12" fmla="*/ 825910 w 2802196"/>
              <a:gd name="connsiteY12" fmla="*/ 825911 h 2802196"/>
              <a:gd name="connsiteX13" fmla="*/ 825909 w 2802196"/>
              <a:gd name="connsiteY13" fmla="*/ 2389241 h 2802196"/>
              <a:gd name="connsiteX14" fmla="*/ 496179 w 2802196"/>
              <a:gd name="connsiteY14" fmla="*/ 2793806 h 2802196"/>
              <a:gd name="connsiteX15" fmla="*/ 412955 w 2802196"/>
              <a:gd name="connsiteY15" fmla="*/ 2802196 h 2802196"/>
              <a:gd name="connsiteX16" fmla="*/ 329730 w 2802196"/>
              <a:gd name="connsiteY16" fmla="*/ 2793806 h 2802196"/>
              <a:gd name="connsiteX17" fmla="*/ 0 w 2802196"/>
              <a:gd name="connsiteY17" fmla="*/ 2389241 h 280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2196" h="2802196">
                <a:moveTo>
                  <a:pt x="412954" y="2802196"/>
                </a:moveTo>
                <a:lnTo>
                  <a:pt x="412955" y="2802196"/>
                </a:lnTo>
                <a:lnTo>
                  <a:pt x="412955" y="2802196"/>
                </a:lnTo>
                <a:close/>
                <a:moveTo>
                  <a:pt x="0" y="2389241"/>
                </a:moveTo>
                <a:lnTo>
                  <a:pt x="0" y="412956"/>
                </a:lnTo>
                <a:cubicBezTo>
                  <a:pt x="0" y="184887"/>
                  <a:pt x="184886" y="0"/>
                  <a:pt x="412955" y="0"/>
                </a:cubicBezTo>
                <a:lnTo>
                  <a:pt x="412955" y="1"/>
                </a:lnTo>
                <a:lnTo>
                  <a:pt x="412960" y="2"/>
                </a:lnTo>
                <a:lnTo>
                  <a:pt x="2389241" y="2"/>
                </a:lnTo>
                <a:cubicBezTo>
                  <a:pt x="2617310" y="2"/>
                  <a:pt x="2802196" y="184888"/>
                  <a:pt x="2802196" y="412957"/>
                </a:cubicBezTo>
                <a:lnTo>
                  <a:pt x="2802195" y="412957"/>
                </a:lnTo>
                <a:cubicBezTo>
                  <a:pt x="2802195" y="641026"/>
                  <a:pt x="2617309" y="825912"/>
                  <a:pt x="2389240" y="825912"/>
                </a:cubicBezTo>
                <a:lnTo>
                  <a:pt x="825910" y="825911"/>
                </a:lnTo>
                <a:lnTo>
                  <a:pt x="825909" y="2389241"/>
                </a:lnTo>
                <a:cubicBezTo>
                  <a:pt x="825909" y="2588801"/>
                  <a:pt x="684356" y="2755299"/>
                  <a:pt x="496179" y="2793806"/>
                </a:cubicBezTo>
                <a:lnTo>
                  <a:pt x="412955" y="2802196"/>
                </a:lnTo>
                <a:lnTo>
                  <a:pt x="329730" y="2793806"/>
                </a:lnTo>
                <a:cubicBezTo>
                  <a:pt x="141554" y="2755299"/>
                  <a:pt x="0" y="2588801"/>
                  <a:pt x="0" y="238924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/>
          </a:p>
        </p:txBody>
      </p:sp>
      <p:sp>
        <p:nvSpPr>
          <p:cNvPr id="27" name="Freeform: Shape 21">
            <a:extLst>
              <a:ext uri="{FF2B5EF4-FFF2-40B4-BE49-F238E27FC236}">
                <a16:creationId xmlns:a16="http://schemas.microsoft.com/office/drawing/2014/main" id="{6D99C904-BDDB-434B-A1AE-691FD534DB91}"/>
              </a:ext>
            </a:extLst>
          </p:cNvPr>
          <p:cNvSpPr/>
          <p:nvPr/>
        </p:nvSpPr>
        <p:spPr>
          <a:xfrm rot="13500000">
            <a:off x="9151264" y="2510922"/>
            <a:ext cx="285693" cy="285693"/>
          </a:xfrm>
          <a:custGeom>
            <a:avLst/>
            <a:gdLst>
              <a:gd name="connsiteX0" fmla="*/ 412954 w 2802196"/>
              <a:gd name="connsiteY0" fmla="*/ 2802196 h 2802196"/>
              <a:gd name="connsiteX1" fmla="*/ 412955 w 2802196"/>
              <a:gd name="connsiteY1" fmla="*/ 2802196 h 2802196"/>
              <a:gd name="connsiteX2" fmla="*/ 412955 w 2802196"/>
              <a:gd name="connsiteY2" fmla="*/ 2802196 h 2802196"/>
              <a:gd name="connsiteX3" fmla="*/ 0 w 2802196"/>
              <a:gd name="connsiteY3" fmla="*/ 2389241 h 2802196"/>
              <a:gd name="connsiteX4" fmla="*/ 0 w 2802196"/>
              <a:gd name="connsiteY4" fmla="*/ 412956 h 2802196"/>
              <a:gd name="connsiteX5" fmla="*/ 412955 w 2802196"/>
              <a:gd name="connsiteY5" fmla="*/ 0 h 2802196"/>
              <a:gd name="connsiteX6" fmla="*/ 412955 w 2802196"/>
              <a:gd name="connsiteY6" fmla="*/ 1 h 2802196"/>
              <a:gd name="connsiteX7" fmla="*/ 412960 w 2802196"/>
              <a:gd name="connsiteY7" fmla="*/ 2 h 2802196"/>
              <a:gd name="connsiteX8" fmla="*/ 2389241 w 2802196"/>
              <a:gd name="connsiteY8" fmla="*/ 2 h 2802196"/>
              <a:gd name="connsiteX9" fmla="*/ 2802196 w 2802196"/>
              <a:gd name="connsiteY9" fmla="*/ 412957 h 2802196"/>
              <a:gd name="connsiteX10" fmla="*/ 2802195 w 2802196"/>
              <a:gd name="connsiteY10" fmla="*/ 412957 h 2802196"/>
              <a:gd name="connsiteX11" fmla="*/ 2389240 w 2802196"/>
              <a:gd name="connsiteY11" fmla="*/ 825912 h 2802196"/>
              <a:gd name="connsiteX12" fmla="*/ 825910 w 2802196"/>
              <a:gd name="connsiteY12" fmla="*/ 825911 h 2802196"/>
              <a:gd name="connsiteX13" fmla="*/ 825909 w 2802196"/>
              <a:gd name="connsiteY13" fmla="*/ 2389241 h 2802196"/>
              <a:gd name="connsiteX14" fmla="*/ 496179 w 2802196"/>
              <a:gd name="connsiteY14" fmla="*/ 2793806 h 2802196"/>
              <a:gd name="connsiteX15" fmla="*/ 412955 w 2802196"/>
              <a:gd name="connsiteY15" fmla="*/ 2802196 h 2802196"/>
              <a:gd name="connsiteX16" fmla="*/ 329730 w 2802196"/>
              <a:gd name="connsiteY16" fmla="*/ 2793806 h 2802196"/>
              <a:gd name="connsiteX17" fmla="*/ 0 w 2802196"/>
              <a:gd name="connsiteY17" fmla="*/ 2389241 h 280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2196" h="2802196">
                <a:moveTo>
                  <a:pt x="412954" y="2802196"/>
                </a:moveTo>
                <a:lnTo>
                  <a:pt x="412955" y="2802196"/>
                </a:lnTo>
                <a:lnTo>
                  <a:pt x="412955" y="2802196"/>
                </a:lnTo>
                <a:close/>
                <a:moveTo>
                  <a:pt x="0" y="2389241"/>
                </a:moveTo>
                <a:lnTo>
                  <a:pt x="0" y="412956"/>
                </a:lnTo>
                <a:cubicBezTo>
                  <a:pt x="0" y="184887"/>
                  <a:pt x="184886" y="0"/>
                  <a:pt x="412955" y="0"/>
                </a:cubicBezTo>
                <a:lnTo>
                  <a:pt x="412955" y="1"/>
                </a:lnTo>
                <a:lnTo>
                  <a:pt x="412960" y="2"/>
                </a:lnTo>
                <a:lnTo>
                  <a:pt x="2389241" y="2"/>
                </a:lnTo>
                <a:cubicBezTo>
                  <a:pt x="2617310" y="2"/>
                  <a:pt x="2802196" y="184888"/>
                  <a:pt x="2802196" y="412957"/>
                </a:cubicBezTo>
                <a:lnTo>
                  <a:pt x="2802195" y="412957"/>
                </a:lnTo>
                <a:cubicBezTo>
                  <a:pt x="2802195" y="641026"/>
                  <a:pt x="2617309" y="825912"/>
                  <a:pt x="2389240" y="825912"/>
                </a:cubicBezTo>
                <a:lnTo>
                  <a:pt x="825910" y="825911"/>
                </a:lnTo>
                <a:lnTo>
                  <a:pt x="825909" y="2389241"/>
                </a:lnTo>
                <a:cubicBezTo>
                  <a:pt x="825909" y="2588801"/>
                  <a:pt x="684356" y="2755299"/>
                  <a:pt x="496179" y="2793806"/>
                </a:cubicBezTo>
                <a:lnTo>
                  <a:pt x="412955" y="2802196"/>
                </a:lnTo>
                <a:lnTo>
                  <a:pt x="329730" y="2793806"/>
                </a:lnTo>
                <a:cubicBezTo>
                  <a:pt x="141554" y="2755299"/>
                  <a:pt x="0" y="2588801"/>
                  <a:pt x="0" y="238924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946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6445 3.7037E-7 L 2.29167E-6 3.7037E-7 " pathEditMode="relative" rAng="0" ptsTypes="AA">
                                      <p:cBhvr>
                                        <p:cTn id="1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03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26406 3.7037E-7 L -2.91667E-6 3.7037E-7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16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7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3" dur="2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5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7" dur="5000" fill="hold"/>
                                        <p:tgtEl>
                                          <p:spTgt spid="4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 animBg="1"/>
      <p:bldP spid="5" grpId="0" animBg="1"/>
      <p:bldP spid="6" grpId="0" animBg="1"/>
      <p:bldP spid="6" grpId="1" animBg="1"/>
      <p:bldP spid="7" grpId="0" animBg="1"/>
      <p:bldP spid="8" grpId="0" animBg="1"/>
      <p:bldP spid="8" grpId="1" animBg="1"/>
      <p:bldP spid="12" grpId="0"/>
      <p:bldP spid="13" grpId="0"/>
      <p:bldP spid="14" grpId="0"/>
      <p:bldP spid="17" grpId="0"/>
      <p:bldP spid="18" grpId="0"/>
      <p:bldP spid="19" grpId="0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D3B8BF40-DDFF-E74C-93A9-FE0DE04FD497}"/>
              </a:ext>
            </a:extLst>
          </p:cNvPr>
          <p:cNvGrpSpPr/>
          <p:nvPr/>
        </p:nvGrpSpPr>
        <p:grpSpPr>
          <a:xfrm>
            <a:off x="-1706170" y="-1220605"/>
            <a:ext cx="5628612" cy="5628612"/>
            <a:chOff x="577953" y="535259"/>
            <a:chExt cx="5628612" cy="5628612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72B1B8C-1375-864C-BAAD-D4D64D81F280}"/>
                </a:ext>
              </a:extLst>
            </p:cNvPr>
            <p:cNvSpPr/>
            <p:nvPr/>
          </p:nvSpPr>
          <p:spPr>
            <a:xfrm>
              <a:off x="577953" y="535259"/>
              <a:ext cx="5628612" cy="5628612"/>
            </a:xfrm>
            <a:prstGeom prst="ellipse">
              <a:avLst/>
            </a:prstGeom>
            <a:noFill/>
            <a:ln w="19050">
              <a:solidFill>
                <a:schemeClr val="bg1">
                  <a:alpha val="15000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A8F39DD-0ED5-DA4F-BA72-761CE12C93A6}"/>
                </a:ext>
              </a:extLst>
            </p:cNvPr>
            <p:cNvSpPr/>
            <p:nvPr/>
          </p:nvSpPr>
          <p:spPr>
            <a:xfrm>
              <a:off x="1458475" y="1148030"/>
              <a:ext cx="4352059" cy="4352059"/>
            </a:xfrm>
            <a:prstGeom prst="ellipse">
              <a:avLst/>
            </a:prstGeom>
            <a:noFill/>
            <a:ln w="19050">
              <a:solidFill>
                <a:schemeClr val="bg1">
                  <a:alpha val="15000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83687CF-A9B4-7649-87C0-B0540B2FC277}"/>
                </a:ext>
              </a:extLst>
            </p:cNvPr>
            <p:cNvSpPr/>
            <p:nvPr/>
          </p:nvSpPr>
          <p:spPr>
            <a:xfrm>
              <a:off x="2079677" y="1677911"/>
              <a:ext cx="3111190" cy="3111190"/>
            </a:xfrm>
            <a:prstGeom prst="ellipse">
              <a:avLst/>
            </a:prstGeom>
            <a:noFill/>
            <a:ln w="19050">
              <a:solidFill>
                <a:schemeClr val="bg1">
                  <a:alpha val="15000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7B7B1D4-20D4-8544-9DFA-E6BE5D379B28}"/>
                </a:ext>
              </a:extLst>
            </p:cNvPr>
            <p:cNvSpPr/>
            <p:nvPr/>
          </p:nvSpPr>
          <p:spPr>
            <a:xfrm>
              <a:off x="2489193" y="2120293"/>
              <a:ext cx="2098287" cy="2098287"/>
            </a:xfrm>
            <a:prstGeom prst="ellipse">
              <a:avLst/>
            </a:prstGeom>
            <a:noFill/>
            <a:ln w="19050">
              <a:solidFill>
                <a:schemeClr val="bg1">
                  <a:alpha val="15000"/>
                </a:schemeClr>
              </a:solidFill>
            </a:ln>
            <a:effectLst>
              <a:outerShdw blurRad="660400" dist="50800" dir="5400000" sx="111000" sy="111000" algn="ctr" rotWithShape="0">
                <a:srgbClr val="3553D3">
                  <a:alpha val="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Freeform 76">
            <a:extLst>
              <a:ext uri="{FF2B5EF4-FFF2-40B4-BE49-F238E27FC236}">
                <a16:creationId xmlns:a16="http://schemas.microsoft.com/office/drawing/2014/main" id="{2D023D54-0C4E-9F42-B49E-038D385B9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042" y="0"/>
            <a:ext cx="2771324" cy="6858000"/>
          </a:xfrm>
          <a:prstGeom prst="rect">
            <a:avLst/>
          </a:prstGeom>
          <a:solidFill>
            <a:srgbClr val="52566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1200" b="1" spc="2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Freeform 76">
            <a:extLst>
              <a:ext uri="{FF2B5EF4-FFF2-40B4-BE49-F238E27FC236}">
                <a16:creationId xmlns:a16="http://schemas.microsoft.com/office/drawing/2014/main" id="{7F29CBBB-394A-E44E-B46A-DD3E80ECE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" y="954405"/>
            <a:ext cx="5840730" cy="4949189"/>
          </a:xfrm>
          <a:prstGeom prst="roundRect">
            <a:avLst>
              <a:gd name="adj" fmla="val 4196"/>
            </a:avLst>
          </a:prstGeom>
          <a:solidFill>
            <a:schemeClr val="bg2"/>
          </a:solidFill>
          <a:ln w="22225">
            <a:noFill/>
          </a:ln>
          <a:effectLst>
            <a:outerShdw blurRad="455414" dist="38100" dir="2700000" algn="tl" rotWithShape="0">
              <a:prstClr val="black">
                <a:alpha val="76000"/>
              </a:prstClr>
            </a:outerShdw>
          </a:effectLst>
        </p:spPr>
        <p:txBody>
          <a:bodyPr wrap="none" anchor="ctr"/>
          <a:lstStyle/>
          <a:p>
            <a:pPr algn="ctr"/>
            <a:endParaRPr lang="en-US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AE179C-EE6B-2447-9864-C32E1C9A1DE8}"/>
              </a:ext>
            </a:extLst>
          </p:cNvPr>
          <p:cNvSpPr txBox="1"/>
          <p:nvPr/>
        </p:nvSpPr>
        <p:spPr>
          <a:xfrm>
            <a:off x="8097716" y="3564281"/>
            <a:ext cx="2327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Be relevant to customers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B42894-FB7D-4F4C-8296-38A59507D7A4}"/>
              </a:ext>
            </a:extLst>
          </p:cNvPr>
          <p:cNvSpPr txBox="1"/>
          <p:nvPr/>
        </p:nvSpPr>
        <p:spPr>
          <a:xfrm>
            <a:off x="8097714" y="4366991"/>
            <a:ext cx="3161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Be unique against competition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BBB76B9-8539-034C-9BCD-8C8D7E77C5F0}"/>
              </a:ext>
            </a:extLst>
          </p:cNvPr>
          <p:cNvGrpSpPr/>
          <p:nvPr/>
        </p:nvGrpSpPr>
        <p:grpSpPr>
          <a:xfrm>
            <a:off x="7468431" y="4274957"/>
            <a:ext cx="575348" cy="600606"/>
            <a:chOff x="1386016" y="1872191"/>
            <a:chExt cx="657079" cy="685926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18B8974F-687E-2B49-B4D5-4CF380B31640}"/>
                </a:ext>
              </a:extLst>
            </p:cNvPr>
            <p:cNvSpPr/>
            <p:nvPr/>
          </p:nvSpPr>
          <p:spPr>
            <a:xfrm>
              <a:off x="1481379" y="1996401"/>
              <a:ext cx="561716" cy="561716"/>
            </a:xfrm>
            <a:prstGeom prst="roundRect">
              <a:avLst>
                <a:gd name="adj" fmla="val 25485"/>
              </a:avLst>
            </a:prstGeom>
            <a:solidFill>
              <a:schemeClr val="accent4">
                <a:alpha val="25000"/>
              </a:schemeClr>
            </a:solidFill>
            <a:ln w="28575">
              <a:noFill/>
            </a:ln>
            <a:effectLst>
              <a:outerShdw blurRad="571500" dist="50800" dir="5400000" sx="108000" sy="108000" algn="ctr" rotWithShape="0">
                <a:srgbClr val="3553D3">
                  <a:alpha val="4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FA607AD7-3D0B-4B41-91FA-2AA4A5F1D30A}"/>
                </a:ext>
              </a:extLst>
            </p:cNvPr>
            <p:cNvSpPr/>
            <p:nvPr/>
          </p:nvSpPr>
          <p:spPr>
            <a:xfrm>
              <a:off x="1386016" y="1872191"/>
              <a:ext cx="561716" cy="561716"/>
            </a:xfrm>
            <a:prstGeom prst="roundRect">
              <a:avLst>
                <a:gd name="adj" fmla="val 25485"/>
              </a:avLst>
            </a:prstGeom>
            <a:gradFill flip="none" rotWithShape="1">
              <a:gsLst>
                <a:gs pos="2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itchFamily="2" charset="77"/>
                </a:rPr>
                <a:t>2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47DE193-8453-E74B-A65B-0824ADF64413}"/>
              </a:ext>
            </a:extLst>
          </p:cNvPr>
          <p:cNvSpPr txBox="1"/>
          <p:nvPr/>
        </p:nvSpPr>
        <p:spPr>
          <a:xfrm>
            <a:off x="8097714" y="5169439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rPr>
              <a:t>Be credible and reliable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841E41-4BDF-8547-9074-EEF86A72E248}"/>
              </a:ext>
            </a:extLst>
          </p:cNvPr>
          <p:cNvSpPr txBox="1"/>
          <p:nvPr/>
        </p:nvSpPr>
        <p:spPr>
          <a:xfrm>
            <a:off x="8128995" y="1632748"/>
            <a:ext cx="3451317" cy="91704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SUCCESSFUL BRANDS &amp; BUSINESSES MUST: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773527-CFFF-F34A-BF3E-6361030B63BB}"/>
              </a:ext>
            </a:extLst>
          </p:cNvPr>
          <p:cNvSpPr txBox="1"/>
          <p:nvPr/>
        </p:nvSpPr>
        <p:spPr>
          <a:xfrm rot="16200000">
            <a:off x="374008" y="3099676"/>
            <a:ext cx="16456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spc="40" dirty="0">
                <a:latin typeface="Century Gothic" panose="020B0502020202020204" pitchFamily="34" charset="0"/>
                <a:cs typeface="Poppins" panose="00000500000000000000" pitchFamily="2" charset="0"/>
              </a:rPr>
              <a:t>Customer Relevancy</a:t>
            </a:r>
            <a:endParaRPr lang="vi-VN" sz="1200" spc="4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8822B7-C5B1-5E41-8619-88B2C7EEED04}"/>
              </a:ext>
            </a:extLst>
          </p:cNvPr>
          <p:cNvSpPr txBox="1"/>
          <p:nvPr/>
        </p:nvSpPr>
        <p:spPr>
          <a:xfrm>
            <a:off x="2844903" y="5537775"/>
            <a:ext cx="215507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spc="40" dirty="0">
                <a:latin typeface="Century Gothic" panose="020B0502020202020204" pitchFamily="34" charset="0"/>
                <a:cs typeface="Poppins" panose="00000500000000000000" pitchFamily="2" charset="0"/>
              </a:rPr>
              <a:t>Competitive Differentiation</a:t>
            </a:r>
            <a:endParaRPr lang="vi-VN" sz="1200" spc="4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2" name="Straight Arrow Connector 38">
            <a:extLst>
              <a:ext uri="{FF2B5EF4-FFF2-40B4-BE49-F238E27FC236}">
                <a16:creationId xmlns:a16="http://schemas.microsoft.com/office/drawing/2014/main" id="{079D95B4-BB4B-C84F-95A5-1DBF926B2B2D}"/>
              </a:ext>
            </a:extLst>
          </p:cNvPr>
          <p:cNvCxnSpPr>
            <a:cxnSpLocks/>
          </p:cNvCxnSpPr>
          <p:nvPr/>
        </p:nvCxnSpPr>
        <p:spPr>
          <a:xfrm flipV="1">
            <a:off x="1520413" y="2111538"/>
            <a:ext cx="3877645" cy="3196547"/>
          </a:xfrm>
          <a:prstGeom prst="straightConnector1">
            <a:avLst/>
          </a:prstGeom>
          <a:ln w="25400" cap="rnd">
            <a:solidFill>
              <a:schemeClr val="bg1"/>
            </a:solidFill>
            <a:prstDash val="solid"/>
            <a:round/>
            <a:headEnd type="none" w="lg" len="lg"/>
            <a:tailEnd type="arrow" w="sm" len="sm"/>
          </a:ln>
          <a:effectLst>
            <a:outerShdw dist="38100" dir="2700000" algn="tl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B34B8164-6A1B-AC41-AA91-4DAB607A7F48}"/>
              </a:ext>
            </a:extLst>
          </p:cNvPr>
          <p:cNvSpPr/>
          <p:nvPr/>
        </p:nvSpPr>
        <p:spPr>
          <a:xfrm>
            <a:off x="3211110" y="3172078"/>
            <a:ext cx="317121" cy="317121"/>
          </a:xfrm>
          <a:prstGeom prst="ellipse">
            <a:avLst/>
          </a:prstGeom>
          <a:gradFill>
            <a:gsLst>
              <a:gs pos="2000">
                <a:schemeClr val="accent2"/>
              </a:gs>
              <a:gs pos="100000">
                <a:schemeClr val="accent6"/>
              </a:gs>
            </a:gsLst>
            <a:lin ang="2700000" scaled="1"/>
          </a:gradFill>
          <a:ln w="25400">
            <a:noFill/>
          </a:ln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cs typeface="Poppins" pitchFamily="2" charset="77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113A1D7-A569-DF45-B891-4D383ED63CE5}"/>
              </a:ext>
            </a:extLst>
          </p:cNvPr>
          <p:cNvSpPr/>
          <p:nvPr/>
        </p:nvSpPr>
        <p:spPr>
          <a:xfrm>
            <a:off x="3033413" y="4321138"/>
            <a:ext cx="317121" cy="317121"/>
          </a:xfrm>
          <a:prstGeom prst="ellipse">
            <a:avLst/>
          </a:prstGeom>
          <a:gradFill>
            <a:gsLst>
              <a:gs pos="2000">
                <a:schemeClr val="accent2"/>
              </a:gs>
              <a:gs pos="100000">
                <a:schemeClr val="accent6"/>
              </a:gs>
            </a:gsLst>
            <a:lin ang="2700000" scaled="1"/>
          </a:gradFill>
          <a:ln w="25400">
            <a:noFill/>
          </a:ln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cs typeface="Poppins" pitchFamily="2" charset="77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094F0B6-7825-1D40-B303-BEC0078780CE}"/>
              </a:ext>
            </a:extLst>
          </p:cNvPr>
          <p:cNvSpPr/>
          <p:nvPr/>
        </p:nvSpPr>
        <p:spPr>
          <a:xfrm>
            <a:off x="4595052" y="3316320"/>
            <a:ext cx="317121" cy="317121"/>
          </a:xfrm>
          <a:prstGeom prst="ellipse">
            <a:avLst/>
          </a:prstGeom>
          <a:gradFill>
            <a:gsLst>
              <a:gs pos="2000">
                <a:schemeClr val="accent2"/>
              </a:gs>
              <a:gs pos="100000">
                <a:schemeClr val="accent6"/>
              </a:gs>
            </a:gsLst>
            <a:lin ang="2700000" scaled="1"/>
          </a:gradFill>
          <a:ln w="25400">
            <a:noFill/>
          </a:ln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cs typeface="Poppins" pitchFamily="2" charset="7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AF68261-3AE8-784F-9D6A-A3F5973104D5}"/>
              </a:ext>
            </a:extLst>
          </p:cNvPr>
          <p:cNvSpPr txBox="1"/>
          <p:nvPr/>
        </p:nvSpPr>
        <p:spPr>
          <a:xfrm>
            <a:off x="3424133" y="4388715"/>
            <a:ext cx="101277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spc="40" dirty="0">
                <a:latin typeface="Century Gothic" panose="020B0502020202020204" pitchFamily="34" charset="0"/>
                <a:cs typeface="Poppins" panose="00000500000000000000" pitchFamily="2" charset="0"/>
              </a:rPr>
              <a:t>COMPANY A</a:t>
            </a:r>
            <a:endParaRPr lang="vi-VN" sz="1200" spc="4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8F8702-58F1-D949-878A-EE8721879098}"/>
              </a:ext>
            </a:extLst>
          </p:cNvPr>
          <p:cNvSpPr txBox="1"/>
          <p:nvPr/>
        </p:nvSpPr>
        <p:spPr>
          <a:xfrm>
            <a:off x="5006822" y="3376052"/>
            <a:ext cx="1023999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spc="40" dirty="0">
                <a:latin typeface="Century Gothic" panose="020B0502020202020204" pitchFamily="34" charset="0"/>
                <a:cs typeface="Poppins" panose="00000500000000000000" pitchFamily="2" charset="0"/>
              </a:rPr>
              <a:t>COMPANY C</a:t>
            </a:r>
            <a:endParaRPr lang="vi-VN" sz="1200" spc="4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D8AE3D8-77D4-5145-9DCB-7211CFB1F6F6}"/>
              </a:ext>
            </a:extLst>
          </p:cNvPr>
          <p:cNvSpPr txBox="1"/>
          <p:nvPr/>
        </p:nvSpPr>
        <p:spPr>
          <a:xfrm>
            <a:off x="2095984" y="3252736"/>
            <a:ext cx="987130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r>
              <a:rPr lang="en-US" sz="1200" spc="40" dirty="0">
                <a:latin typeface="Century Gothic" panose="020B0502020202020204" pitchFamily="34" charset="0"/>
                <a:cs typeface="Poppins" panose="00000500000000000000" pitchFamily="2" charset="0"/>
              </a:rPr>
              <a:t>COMPANY B</a:t>
            </a:r>
            <a:endParaRPr lang="vi-VN" sz="1200" spc="4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6301F7D1-68F5-354C-A395-3882E8BB1587}"/>
              </a:ext>
            </a:extLst>
          </p:cNvPr>
          <p:cNvSpPr/>
          <p:nvPr/>
        </p:nvSpPr>
        <p:spPr>
          <a:xfrm>
            <a:off x="4258601" y="1153301"/>
            <a:ext cx="2332726" cy="759341"/>
          </a:xfrm>
          <a:prstGeom prst="roundRect">
            <a:avLst/>
          </a:prstGeom>
          <a:solidFill>
            <a:srgbClr val="FFFFFF"/>
          </a:solidFill>
          <a:ln w="19050">
            <a:noFill/>
          </a:ln>
          <a:effectLst>
            <a:outerShdw dist="38100" dir="3600000" sx="101000" sy="101000" algn="tl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400"/>
              </a:lnSpc>
            </a:pPr>
            <a:r>
              <a:rPr lang="en-US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Motivation power </a:t>
            </a:r>
          </a:p>
          <a:p>
            <a:pPr algn="ctr">
              <a:lnSpc>
                <a:spcPts val="1400"/>
              </a:lnSpc>
            </a:pPr>
            <a:r>
              <a:rPr lang="en-US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Profit margin</a:t>
            </a:r>
          </a:p>
        </p:txBody>
      </p:sp>
      <p:sp>
        <p:nvSpPr>
          <p:cNvPr id="72" name="Circle: Hollow 34">
            <a:extLst>
              <a:ext uri="{FF2B5EF4-FFF2-40B4-BE49-F238E27FC236}">
                <a16:creationId xmlns:a16="http://schemas.microsoft.com/office/drawing/2014/main" id="{620CD9A2-6F20-3D43-80EF-1920A7222AF5}"/>
              </a:ext>
            </a:extLst>
          </p:cNvPr>
          <p:cNvSpPr/>
          <p:nvPr/>
        </p:nvSpPr>
        <p:spPr>
          <a:xfrm>
            <a:off x="9699829" y="4181563"/>
            <a:ext cx="2253039" cy="2253039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20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438EE98-A83C-BD46-BB3F-F9CF5B54CF0B}"/>
              </a:ext>
            </a:extLst>
          </p:cNvPr>
          <p:cNvGrpSpPr/>
          <p:nvPr/>
        </p:nvGrpSpPr>
        <p:grpSpPr>
          <a:xfrm>
            <a:off x="1441341" y="954405"/>
            <a:ext cx="79072" cy="4949189"/>
            <a:chOff x="1441341" y="954405"/>
            <a:chExt cx="79072" cy="4949189"/>
          </a:xfrm>
        </p:grpSpPr>
        <p:cxnSp>
          <p:nvCxnSpPr>
            <p:cNvPr id="33" name="Straight Arrow Connector 38">
              <a:extLst>
                <a:ext uri="{FF2B5EF4-FFF2-40B4-BE49-F238E27FC236}">
                  <a16:creationId xmlns:a16="http://schemas.microsoft.com/office/drawing/2014/main" id="{71C1DF74-2555-0146-BF1D-51A24B585FE1}"/>
                </a:ext>
              </a:extLst>
            </p:cNvPr>
            <p:cNvCxnSpPr>
              <a:cxnSpLocks/>
            </p:cNvCxnSpPr>
            <p:nvPr/>
          </p:nvCxnSpPr>
          <p:spPr>
            <a:xfrm>
              <a:off x="1520413" y="954405"/>
              <a:ext cx="0" cy="4949189"/>
            </a:xfrm>
            <a:prstGeom prst="straightConnector1">
              <a:avLst/>
            </a:prstGeom>
            <a:ln w="88900" cap="flat">
              <a:solidFill>
                <a:srgbClr val="383B4A"/>
              </a:solidFill>
              <a:prstDash val="solid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38">
              <a:extLst>
                <a:ext uri="{FF2B5EF4-FFF2-40B4-BE49-F238E27FC236}">
                  <a16:creationId xmlns:a16="http://schemas.microsoft.com/office/drawing/2014/main" id="{1F189665-B597-D048-B973-5BB80F685D2D}"/>
                </a:ext>
              </a:extLst>
            </p:cNvPr>
            <p:cNvCxnSpPr>
              <a:cxnSpLocks/>
            </p:cNvCxnSpPr>
            <p:nvPr/>
          </p:nvCxnSpPr>
          <p:spPr>
            <a:xfrm>
              <a:off x="1441341" y="954405"/>
              <a:ext cx="0" cy="4949189"/>
            </a:xfrm>
            <a:prstGeom prst="straightConnector1">
              <a:avLst/>
            </a:prstGeom>
            <a:ln w="25400" cap="flat">
              <a:solidFill>
                <a:srgbClr val="383B4A"/>
              </a:solidFill>
              <a:prstDash val="solid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3888749-1C2F-804F-A8C8-B63A84A606FC}"/>
              </a:ext>
            </a:extLst>
          </p:cNvPr>
          <p:cNvGrpSpPr/>
          <p:nvPr/>
        </p:nvGrpSpPr>
        <p:grpSpPr>
          <a:xfrm>
            <a:off x="923813" y="5308083"/>
            <a:ext cx="5854177" cy="85165"/>
            <a:chOff x="923813" y="5308083"/>
            <a:chExt cx="5854177" cy="85165"/>
          </a:xfrm>
        </p:grpSpPr>
        <p:cxnSp>
          <p:nvCxnSpPr>
            <p:cNvPr id="35" name="Straight Arrow Connector 38">
              <a:extLst>
                <a:ext uri="{FF2B5EF4-FFF2-40B4-BE49-F238E27FC236}">
                  <a16:creationId xmlns:a16="http://schemas.microsoft.com/office/drawing/2014/main" id="{08453B77-F340-264E-A98F-01D0856A04D4}"/>
                </a:ext>
              </a:extLst>
            </p:cNvPr>
            <p:cNvCxnSpPr>
              <a:cxnSpLocks/>
            </p:cNvCxnSpPr>
            <p:nvPr/>
          </p:nvCxnSpPr>
          <p:spPr>
            <a:xfrm>
              <a:off x="923813" y="5308083"/>
              <a:ext cx="5854177" cy="0"/>
            </a:xfrm>
            <a:prstGeom prst="straightConnector1">
              <a:avLst/>
            </a:prstGeom>
            <a:ln w="88900" cap="flat">
              <a:solidFill>
                <a:srgbClr val="383B4A"/>
              </a:solidFill>
              <a:prstDash val="solid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38">
              <a:extLst>
                <a:ext uri="{FF2B5EF4-FFF2-40B4-BE49-F238E27FC236}">
                  <a16:creationId xmlns:a16="http://schemas.microsoft.com/office/drawing/2014/main" id="{4BE635B7-D361-214F-994A-B9B80C6285AD}"/>
                </a:ext>
              </a:extLst>
            </p:cNvPr>
            <p:cNvCxnSpPr>
              <a:cxnSpLocks/>
            </p:cNvCxnSpPr>
            <p:nvPr/>
          </p:nvCxnSpPr>
          <p:spPr>
            <a:xfrm>
              <a:off x="937260" y="5393248"/>
              <a:ext cx="5840730" cy="0"/>
            </a:xfrm>
            <a:prstGeom prst="straightConnector1">
              <a:avLst/>
            </a:prstGeom>
            <a:ln w="25400" cap="flat">
              <a:solidFill>
                <a:srgbClr val="383B4A"/>
              </a:solidFill>
              <a:prstDash val="solid"/>
              <a:round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8A8B525-BCE3-7D40-91D5-A59BBA5A0959}"/>
              </a:ext>
            </a:extLst>
          </p:cNvPr>
          <p:cNvGrpSpPr/>
          <p:nvPr/>
        </p:nvGrpSpPr>
        <p:grpSpPr>
          <a:xfrm>
            <a:off x="7468431" y="5077667"/>
            <a:ext cx="575348" cy="600606"/>
            <a:chOff x="1386016" y="1872191"/>
            <a:chExt cx="657079" cy="685926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FF7C4B1D-E726-6E4B-BA13-AE531315D0FF}"/>
                </a:ext>
              </a:extLst>
            </p:cNvPr>
            <p:cNvSpPr/>
            <p:nvPr/>
          </p:nvSpPr>
          <p:spPr>
            <a:xfrm>
              <a:off x="1481379" y="1996401"/>
              <a:ext cx="561716" cy="561716"/>
            </a:xfrm>
            <a:prstGeom prst="roundRect">
              <a:avLst>
                <a:gd name="adj" fmla="val 25485"/>
              </a:avLst>
            </a:prstGeom>
            <a:solidFill>
              <a:schemeClr val="accent4">
                <a:alpha val="25000"/>
              </a:schemeClr>
            </a:solidFill>
            <a:ln w="28575">
              <a:noFill/>
            </a:ln>
            <a:effectLst>
              <a:outerShdw blurRad="571500" dist="50800" dir="5400000" sx="108000" sy="108000" algn="ctr" rotWithShape="0">
                <a:srgbClr val="3553D3">
                  <a:alpha val="4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25F31819-BC28-264D-9440-07EB396DC66D}"/>
                </a:ext>
              </a:extLst>
            </p:cNvPr>
            <p:cNvSpPr/>
            <p:nvPr/>
          </p:nvSpPr>
          <p:spPr>
            <a:xfrm>
              <a:off x="1386016" y="1872191"/>
              <a:ext cx="561716" cy="561716"/>
            </a:xfrm>
            <a:prstGeom prst="roundRect">
              <a:avLst>
                <a:gd name="adj" fmla="val 25485"/>
              </a:avLst>
            </a:prstGeom>
            <a:gradFill flip="none" rotWithShape="1">
              <a:gsLst>
                <a:gs pos="2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itchFamily="2" charset="77"/>
                </a:rPr>
                <a:t>3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DF45779-8DC0-394C-BD0F-357C2A13F827}"/>
              </a:ext>
            </a:extLst>
          </p:cNvPr>
          <p:cNvGrpSpPr/>
          <p:nvPr/>
        </p:nvGrpSpPr>
        <p:grpSpPr>
          <a:xfrm>
            <a:off x="7468431" y="3472247"/>
            <a:ext cx="575348" cy="600606"/>
            <a:chOff x="1386016" y="1872191"/>
            <a:chExt cx="657079" cy="685926"/>
          </a:xfrm>
        </p:grpSpPr>
        <p:sp>
          <p:nvSpPr>
            <p:cNvPr id="56" name="Rounded Rectangle 55">
              <a:extLst>
                <a:ext uri="{FF2B5EF4-FFF2-40B4-BE49-F238E27FC236}">
                  <a16:creationId xmlns:a16="http://schemas.microsoft.com/office/drawing/2014/main" id="{05E0007D-118B-CB41-9E8F-D8EBF34747D9}"/>
                </a:ext>
              </a:extLst>
            </p:cNvPr>
            <p:cNvSpPr/>
            <p:nvPr/>
          </p:nvSpPr>
          <p:spPr>
            <a:xfrm>
              <a:off x="1481379" y="1996401"/>
              <a:ext cx="561716" cy="561716"/>
            </a:xfrm>
            <a:prstGeom prst="roundRect">
              <a:avLst>
                <a:gd name="adj" fmla="val 25485"/>
              </a:avLst>
            </a:prstGeom>
            <a:solidFill>
              <a:schemeClr val="accent4">
                <a:alpha val="25000"/>
              </a:schemeClr>
            </a:solidFill>
            <a:ln w="28575">
              <a:noFill/>
            </a:ln>
            <a:effectLst>
              <a:outerShdw blurRad="571500" dist="50800" dir="5400000" sx="108000" sy="108000" algn="ctr" rotWithShape="0">
                <a:srgbClr val="3553D3">
                  <a:alpha val="4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092D7794-1D01-4D4B-A74B-1D7AE5BD912E}"/>
                </a:ext>
              </a:extLst>
            </p:cNvPr>
            <p:cNvSpPr/>
            <p:nvPr/>
          </p:nvSpPr>
          <p:spPr>
            <a:xfrm>
              <a:off x="1386016" y="1872191"/>
              <a:ext cx="561716" cy="561716"/>
            </a:xfrm>
            <a:prstGeom prst="roundRect">
              <a:avLst>
                <a:gd name="adj" fmla="val 25485"/>
              </a:avLst>
            </a:prstGeom>
            <a:gradFill flip="none" rotWithShape="1">
              <a:gsLst>
                <a:gs pos="2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itchFamily="2" charset="7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514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2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9" dur="2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0" dur="5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2" dur="5000" fill="hold"/>
                                        <p:tgtEl>
                                          <p:spTgt spid="72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  <p:bldP spid="15" grpId="0"/>
      <p:bldP spid="10" grpId="0"/>
      <p:bldP spid="40" grpId="0"/>
      <p:bldP spid="41" grpId="0"/>
      <p:bldP spid="45" grpId="0" animBg="1"/>
      <p:bldP spid="46" grpId="0" animBg="1"/>
      <p:bldP spid="47" grpId="0" animBg="1"/>
      <p:bldP spid="48" grpId="0"/>
      <p:bldP spid="49" grpId="0"/>
      <p:bldP spid="50" grpId="0"/>
      <p:bldP spid="65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1">
            <a:extLst>
              <a:ext uri="{FF2B5EF4-FFF2-40B4-BE49-F238E27FC236}">
                <a16:creationId xmlns:a16="http://schemas.microsoft.com/office/drawing/2014/main" id="{AF549415-0CD1-704E-97B2-70241C58377B}"/>
              </a:ext>
            </a:extLst>
          </p:cNvPr>
          <p:cNvSpPr/>
          <p:nvPr/>
        </p:nvSpPr>
        <p:spPr>
          <a:xfrm rot="16200000">
            <a:off x="3369861" y="-1392406"/>
            <a:ext cx="5452279" cy="10130529"/>
          </a:xfrm>
          <a:prstGeom prst="roundRect">
            <a:avLst>
              <a:gd name="adj" fmla="val 3668"/>
            </a:avLst>
          </a:prstGeom>
          <a:solidFill>
            <a:srgbClr val="525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FD4C8D8-729A-9D40-BD55-3CF4032179BE}"/>
              </a:ext>
            </a:extLst>
          </p:cNvPr>
          <p:cNvCxnSpPr>
            <a:cxnSpLocks/>
            <a:stCxn id="7" idx="1"/>
            <a:endCxn id="7" idx="3"/>
          </p:cNvCxnSpPr>
          <p:nvPr/>
        </p:nvCxnSpPr>
        <p:spPr>
          <a:xfrm flipV="1">
            <a:off x="6096001" y="946719"/>
            <a:ext cx="0" cy="5452279"/>
          </a:xfrm>
          <a:prstGeom prst="straightConnector1">
            <a:avLst/>
          </a:prstGeom>
          <a:ln w="88900" cap="flat">
            <a:solidFill>
              <a:srgbClr val="2B2B40"/>
            </a:solidFill>
            <a:prstDash val="solid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8FB6AD-509C-354A-8206-0C1E9CE50075}"/>
              </a:ext>
            </a:extLst>
          </p:cNvPr>
          <p:cNvCxnSpPr>
            <a:cxnSpLocks/>
          </p:cNvCxnSpPr>
          <p:nvPr/>
        </p:nvCxnSpPr>
        <p:spPr>
          <a:xfrm flipH="1">
            <a:off x="1017289" y="3672858"/>
            <a:ext cx="10130529" cy="0"/>
          </a:xfrm>
          <a:prstGeom prst="straightConnector1">
            <a:avLst/>
          </a:prstGeom>
          <a:ln w="88900" cap="flat">
            <a:solidFill>
              <a:srgbClr val="2B2B40"/>
            </a:solidFill>
            <a:prstDash val="solid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8650D6D-6A58-1E4E-AC51-248207C4774B}"/>
              </a:ext>
            </a:extLst>
          </p:cNvPr>
          <p:cNvSpPr txBox="1"/>
          <p:nvPr/>
        </p:nvSpPr>
        <p:spPr>
          <a:xfrm>
            <a:off x="1269245" y="3544175"/>
            <a:ext cx="1119786" cy="257369"/>
          </a:xfrm>
          <a:prstGeom prst="rect">
            <a:avLst/>
          </a:prstGeom>
          <a:solidFill>
            <a:srgbClr val="2B2B40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sz="12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LOW QUALITY</a:t>
            </a:r>
            <a:endParaRPr lang="vi-VN" sz="12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CF9697B-24A6-6E45-BAC0-B088CBBAB450}"/>
              </a:ext>
            </a:extLst>
          </p:cNvPr>
          <p:cNvSpPr txBox="1"/>
          <p:nvPr/>
        </p:nvSpPr>
        <p:spPr>
          <a:xfrm>
            <a:off x="9751353" y="3544175"/>
            <a:ext cx="1171402" cy="257369"/>
          </a:xfrm>
          <a:prstGeom prst="rect">
            <a:avLst/>
          </a:prstGeom>
          <a:solidFill>
            <a:srgbClr val="2B2B40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sz="12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HIGH QUALITY</a:t>
            </a:r>
            <a:endParaRPr lang="vi-VN" sz="12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EE0C32-51E1-8643-8C0B-39E21721B23A}"/>
              </a:ext>
            </a:extLst>
          </p:cNvPr>
          <p:cNvSpPr txBox="1"/>
          <p:nvPr/>
        </p:nvSpPr>
        <p:spPr>
          <a:xfrm>
            <a:off x="5606011" y="1155051"/>
            <a:ext cx="968782" cy="257369"/>
          </a:xfrm>
          <a:prstGeom prst="rect">
            <a:avLst/>
          </a:prstGeom>
          <a:solidFill>
            <a:srgbClr val="2B2B40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sz="12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HIGH PRICE</a:t>
            </a:r>
            <a:endParaRPr lang="vi-VN" sz="12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3B297E1-5456-E04D-8E36-4EA9C3044E35}"/>
              </a:ext>
            </a:extLst>
          </p:cNvPr>
          <p:cNvSpPr txBox="1"/>
          <p:nvPr/>
        </p:nvSpPr>
        <p:spPr>
          <a:xfrm>
            <a:off x="5631821" y="5942526"/>
            <a:ext cx="917165" cy="257369"/>
          </a:xfrm>
          <a:prstGeom prst="rect">
            <a:avLst/>
          </a:prstGeom>
          <a:solidFill>
            <a:srgbClr val="2B2B40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sz="1200" b="1" spc="4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LOW PRICE</a:t>
            </a:r>
            <a:endParaRPr lang="vi-VN" sz="1200" b="1" spc="4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DA12711-74D7-984E-A865-FE9CB48E0E7A}"/>
              </a:ext>
            </a:extLst>
          </p:cNvPr>
          <p:cNvGrpSpPr/>
          <p:nvPr/>
        </p:nvGrpSpPr>
        <p:grpSpPr>
          <a:xfrm>
            <a:off x="8568685" y="4124177"/>
            <a:ext cx="2441680" cy="2148064"/>
            <a:chOff x="9005482" y="3604120"/>
            <a:chExt cx="2441680" cy="2148064"/>
          </a:xfrm>
        </p:grpSpPr>
        <p:sp>
          <p:nvSpPr>
            <p:cNvPr id="51" name="Freeform 76">
              <a:extLst>
                <a:ext uri="{FF2B5EF4-FFF2-40B4-BE49-F238E27FC236}">
                  <a16:creationId xmlns:a16="http://schemas.microsoft.com/office/drawing/2014/main" id="{D4972933-1315-BD4C-91E2-ACC083846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5482" y="3604120"/>
              <a:ext cx="2441680" cy="2148064"/>
            </a:xfrm>
            <a:prstGeom prst="roundRect">
              <a:avLst>
                <a:gd name="adj" fmla="val 7952"/>
              </a:avLst>
            </a:prstGeom>
            <a:solidFill>
              <a:srgbClr val="383B4A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06B4F36E-54BB-CB46-A81A-1EF64F9B7787}"/>
                </a:ext>
              </a:extLst>
            </p:cNvPr>
            <p:cNvGrpSpPr/>
            <p:nvPr/>
          </p:nvGrpSpPr>
          <p:grpSpPr>
            <a:xfrm>
              <a:off x="9498726" y="3809074"/>
              <a:ext cx="1709856" cy="1722713"/>
              <a:chOff x="677634" y="2654381"/>
              <a:chExt cx="1827571" cy="1722713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B63C4BF-AF41-5E48-83B0-622F7A2CF8EA}"/>
                  </a:ext>
                </a:extLst>
              </p:cNvPr>
              <p:cNvSpPr txBox="1"/>
              <p:nvPr/>
            </p:nvSpPr>
            <p:spPr>
              <a:xfrm>
                <a:off x="677634" y="2654381"/>
                <a:ext cx="182757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Poppins Medium" pitchFamily="2" charset="77"/>
                  </a:rPr>
                  <a:t>Comparatives dimensions must be: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2F9FD99-78DD-904B-86B5-86F08B69726E}"/>
                  </a:ext>
                </a:extLst>
              </p:cNvPr>
              <p:cNvSpPr txBox="1"/>
              <p:nvPr/>
            </p:nvSpPr>
            <p:spPr>
              <a:xfrm>
                <a:off x="1001524" y="3157156"/>
                <a:ext cx="1503681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Poppins Medium" pitchFamily="2" charset="77"/>
                  </a:rPr>
                  <a:t>Objective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E393FEE-C2FA-2841-A519-C2CF01B64867}"/>
                  </a:ext>
                </a:extLst>
              </p:cNvPr>
              <p:cNvSpPr txBox="1"/>
              <p:nvPr/>
            </p:nvSpPr>
            <p:spPr>
              <a:xfrm>
                <a:off x="1001524" y="3415974"/>
                <a:ext cx="1503681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Poppins Medium" pitchFamily="2" charset="77"/>
                  </a:rPr>
                  <a:t>Broad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35C71DE-3F03-CA48-90ED-8ECF1681B39D}"/>
                  </a:ext>
                </a:extLst>
              </p:cNvPr>
              <p:cNvSpPr txBox="1"/>
              <p:nvPr/>
            </p:nvSpPr>
            <p:spPr>
              <a:xfrm>
                <a:off x="1001524" y="3674792"/>
                <a:ext cx="1503681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Poppins Medium" pitchFamily="2" charset="77"/>
                  </a:rPr>
                  <a:t>Salient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9403003-778D-7242-B103-971EA642F995}"/>
                  </a:ext>
                </a:extLst>
              </p:cNvPr>
              <p:cNvSpPr txBox="1"/>
              <p:nvPr/>
            </p:nvSpPr>
            <p:spPr>
              <a:xfrm>
                <a:off x="1001524" y="3933610"/>
                <a:ext cx="1503681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Poppins Medium" pitchFamily="2" charset="77"/>
                  </a:rPr>
                  <a:t>Contrasting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F3F8A4B-3EB4-1044-92EF-36D9A0A5D0BE}"/>
                  </a:ext>
                </a:extLst>
              </p:cNvPr>
              <p:cNvSpPr txBox="1"/>
              <p:nvPr/>
            </p:nvSpPr>
            <p:spPr>
              <a:xfrm>
                <a:off x="1001524" y="4192428"/>
                <a:ext cx="1503681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Poppins Medium" pitchFamily="2" charset="77"/>
                  </a:rPr>
                  <a:t>Measurable</a:t>
                </a:r>
              </a:p>
            </p:txBody>
          </p: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2C73E5D-217E-0D44-AE8D-1B2BF38DB1E5}"/>
                </a:ext>
              </a:extLst>
            </p:cNvPr>
            <p:cNvSpPr/>
            <p:nvPr/>
          </p:nvSpPr>
          <p:spPr>
            <a:xfrm>
              <a:off x="9498726" y="4333360"/>
              <a:ext cx="103226" cy="10322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D16EC7C-BE32-8340-9BFE-F735BF6060AF}"/>
                </a:ext>
              </a:extLst>
            </p:cNvPr>
            <p:cNvSpPr/>
            <p:nvPr/>
          </p:nvSpPr>
          <p:spPr>
            <a:xfrm>
              <a:off x="9498726" y="4595998"/>
              <a:ext cx="103226" cy="10322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12B3424-9C35-DF42-8F96-A656AF70E091}"/>
                </a:ext>
              </a:extLst>
            </p:cNvPr>
            <p:cNvSpPr/>
            <p:nvPr/>
          </p:nvSpPr>
          <p:spPr>
            <a:xfrm>
              <a:off x="9498726" y="4854816"/>
              <a:ext cx="103226" cy="10322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69CA1717-189C-E94D-AA61-1095ECE7FECF}"/>
                </a:ext>
              </a:extLst>
            </p:cNvPr>
            <p:cNvSpPr/>
            <p:nvPr/>
          </p:nvSpPr>
          <p:spPr>
            <a:xfrm>
              <a:off x="9498726" y="5113634"/>
              <a:ext cx="103226" cy="10322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69CDF69-9F7F-0C40-9F0B-18530DD9BE4A}"/>
                </a:ext>
              </a:extLst>
            </p:cNvPr>
            <p:cNvSpPr/>
            <p:nvPr/>
          </p:nvSpPr>
          <p:spPr>
            <a:xfrm>
              <a:off x="9498726" y="5375519"/>
              <a:ext cx="103226" cy="103226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endParaRPr>
            </a:p>
          </p:txBody>
        </p:sp>
      </p:grpSp>
      <p:sp>
        <p:nvSpPr>
          <p:cNvPr id="67" name="Pentagon 66">
            <a:extLst>
              <a:ext uri="{FF2B5EF4-FFF2-40B4-BE49-F238E27FC236}">
                <a16:creationId xmlns:a16="http://schemas.microsoft.com/office/drawing/2014/main" id="{4C084251-C1BF-454E-B2B3-D2834B2670EC}"/>
              </a:ext>
            </a:extLst>
          </p:cNvPr>
          <p:cNvSpPr/>
          <p:nvPr/>
        </p:nvSpPr>
        <p:spPr>
          <a:xfrm>
            <a:off x="6422968" y="4038225"/>
            <a:ext cx="828000" cy="324000"/>
          </a:xfrm>
          <a:prstGeom prst="round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L</a:t>
            </a:r>
          </a:p>
        </p:txBody>
      </p:sp>
      <p:sp>
        <p:nvSpPr>
          <p:cNvPr id="68" name="Pentagon 67">
            <a:extLst>
              <a:ext uri="{FF2B5EF4-FFF2-40B4-BE49-F238E27FC236}">
                <a16:creationId xmlns:a16="http://schemas.microsoft.com/office/drawing/2014/main" id="{4A323A83-931E-AB44-9351-87575E3D3EAE}"/>
              </a:ext>
            </a:extLst>
          </p:cNvPr>
          <p:cNvSpPr/>
          <p:nvPr/>
        </p:nvSpPr>
        <p:spPr>
          <a:xfrm>
            <a:off x="6422968" y="2776920"/>
            <a:ext cx="828000" cy="324000"/>
          </a:xfrm>
          <a:prstGeom prst="roundRect">
            <a:avLst/>
          </a:prstGeom>
          <a:gradFill>
            <a:gsLst>
              <a:gs pos="200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69" name="Pentagon 68">
            <a:extLst>
              <a:ext uri="{FF2B5EF4-FFF2-40B4-BE49-F238E27FC236}">
                <a16:creationId xmlns:a16="http://schemas.microsoft.com/office/drawing/2014/main" id="{3D2BD977-448F-1048-BE1D-E3DD760AFE46}"/>
              </a:ext>
            </a:extLst>
          </p:cNvPr>
          <p:cNvSpPr/>
          <p:nvPr/>
        </p:nvSpPr>
        <p:spPr>
          <a:xfrm>
            <a:off x="4929835" y="4045637"/>
            <a:ext cx="828000" cy="324000"/>
          </a:xfrm>
          <a:prstGeom prst="roundRect">
            <a:avLst/>
          </a:prstGeom>
          <a:gradFill>
            <a:gsLst>
              <a:gs pos="2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G</a:t>
            </a:r>
          </a:p>
        </p:txBody>
      </p:sp>
      <p:sp>
        <p:nvSpPr>
          <p:cNvPr id="70" name="Pentagon 69">
            <a:extLst>
              <a:ext uri="{FF2B5EF4-FFF2-40B4-BE49-F238E27FC236}">
                <a16:creationId xmlns:a16="http://schemas.microsoft.com/office/drawing/2014/main" id="{BBAD37BC-3C79-7349-B40D-67B945509515}"/>
              </a:ext>
            </a:extLst>
          </p:cNvPr>
          <p:cNvSpPr/>
          <p:nvPr/>
        </p:nvSpPr>
        <p:spPr>
          <a:xfrm>
            <a:off x="4929835" y="2970087"/>
            <a:ext cx="828000" cy="3240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27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B198B16-5E24-9446-A04C-AFC8E81FBA5B}"/>
              </a:ext>
            </a:extLst>
          </p:cNvPr>
          <p:cNvSpPr txBox="1"/>
          <p:nvPr/>
        </p:nvSpPr>
        <p:spPr>
          <a:xfrm>
            <a:off x="1030735" y="262704"/>
            <a:ext cx="10130530" cy="44255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80"/>
              </a:lnSpc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PERCEPTUAL MAP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2" name="Pentagon 69">
            <a:extLst>
              <a:ext uri="{FF2B5EF4-FFF2-40B4-BE49-F238E27FC236}">
                <a16:creationId xmlns:a16="http://schemas.microsoft.com/office/drawing/2014/main" id="{5581EA76-4539-8B43-A335-FC925A1E8574}"/>
              </a:ext>
            </a:extLst>
          </p:cNvPr>
          <p:cNvSpPr/>
          <p:nvPr/>
        </p:nvSpPr>
        <p:spPr>
          <a:xfrm>
            <a:off x="4019038" y="2776920"/>
            <a:ext cx="828000" cy="3240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27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73" name="Pentagon 68">
            <a:extLst>
              <a:ext uri="{FF2B5EF4-FFF2-40B4-BE49-F238E27FC236}">
                <a16:creationId xmlns:a16="http://schemas.microsoft.com/office/drawing/2014/main" id="{689671AB-EE92-A744-9F4E-75E4615AB3B8}"/>
              </a:ext>
            </a:extLst>
          </p:cNvPr>
          <p:cNvSpPr/>
          <p:nvPr/>
        </p:nvSpPr>
        <p:spPr>
          <a:xfrm>
            <a:off x="4081026" y="4485118"/>
            <a:ext cx="828000" cy="324000"/>
          </a:xfrm>
          <a:prstGeom prst="roundRect">
            <a:avLst/>
          </a:prstGeom>
          <a:gradFill>
            <a:gsLst>
              <a:gs pos="2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H</a:t>
            </a:r>
          </a:p>
        </p:txBody>
      </p:sp>
      <p:sp>
        <p:nvSpPr>
          <p:cNvPr id="74" name="Pentagon 68">
            <a:extLst>
              <a:ext uri="{FF2B5EF4-FFF2-40B4-BE49-F238E27FC236}">
                <a16:creationId xmlns:a16="http://schemas.microsoft.com/office/drawing/2014/main" id="{AC3A96CE-4498-DB4C-8483-36759058791C}"/>
              </a:ext>
            </a:extLst>
          </p:cNvPr>
          <p:cNvSpPr/>
          <p:nvPr/>
        </p:nvSpPr>
        <p:spPr>
          <a:xfrm>
            <a:off x="4929835" y="4898318"/>
            <a:ext cx="828000" cy="324000"/>
          </a:xfrm>
          <a:prstGeom prst="roundRect">
            <a:avLst/>
          </a:prstGeom>
          <a:gradFill>
            <a:gsLst>
              <a:gs pos="2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I</a:t>
            </a:r>
          </a:p>
        </p:txBody>
      </p:sp>
      <p:sp>
        <p:nvSpPr>
          <p:cNvPr id="75" name="Pentagon 68">
            <a:extLst>
              <a:ext uri="{FF2B5EF4-FFF2-40B4-BE49-F238E27FC236}">
                <a16:creationId xmlns:a16="http://schemas.microsoft.com/office/drawing/2014/main" id="{F1DFCA5B-2F3A-7944-BE05-5EF99304DC19}"/>
              </a:ext>
            </a:extLst>
          </p:cNvPr>
          <p:cNvSpPr/>
          <p:nvPr/>
        </p:nvSpPr>
        <p:spPr>
          <a:xfrm>
            <a:off x="3925403" y="5301775"/>
            <a:ext cx="1023533" cy="324000"/>
          </a:xfrm>
          <a:prstGeom prst="roundRect">
            <a:avLst/>
          </a:prstGeom>
          <a:gradFill>
            <a:gsLst>
              <a:gs pos="2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J</a:t>
            </a:r>
          </a:p>
        </p:txBody>
      </p:sp>
      <p:sp>
        <p:nvSpPr>
          <p:cNvPr id="76" name="Pentagon 68">
            <a:extLst>
              <a:ext uri="{FF2B5EF4-FFF2-40B4-BE49-F238E27FC236}">
                <a16:creationId xmlns:a16="http://schemas.microsoft.com/office/drawing/2014/main" id="{70264F58-753F-9643-B518-6DAC3EEA37A0}"/>
              </a:ext>
            </a:extLst>
          </p:cNvPr>
          <p:cNvSpPr/>
          <p:nvPr/>
        </p:nvSpPr>
        <p:spPr>
          <a:xfrm>
            <a:off x="2928539" y="5583846"/>
            <a:ext cx="828000" cy="324000"/>
          </a:xfrm>
          <a:prstGeom prst="roundRect">
            <a:avLst/>
          </a:prstGeom>
          <a:gradFill>
            <a:gsLst>
              <a:gs pos="2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K</a:t>
            </a:r>
          </a:p>
        </p:txBody>
      </p:sp>
      <p:sp>
        <p:nvSpPr>
          <p:cNvPr id="77" name="Pentagon 67">
            <a:extLst>
              <a:ext uri="{FF2B5EF4-FFF2-40B4-BE49-F238E27FC236}">
                <a16:creationId xmlns:a16="http://schemas.microsoft.com/office/drawing/2014/main" id="{EEACE1A9-13A0-7647-86EB-EC495256E59C}"/>
              </a:ext>
            </a:extLst>
          </p:cNvPr>
          <p:cNvSpPr/>
          <p:nvPr/>
        </p:nvSpPr>
        <p:spPr>
          <a:xfrm>
            <a:off x="7213961" y="2361402"/>
            <a:ext cx="828000" cy="324000"/>
          </a:xfrm>
          <a:prstGeom prst="roundRect">
            <a:avLst/>
          </a:prstGeom>
          <a:gradFill>
            <a:gsLst>
              <a:gs pos="200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78" name="Pentagon 67">
            <a:extLst>
              <a:ext uri="{FF2B5EF4-FFF2-40B4-BE49-F238E27FC236}">
                <a16:creationId xmlns:a16="http://schemas.microsoft.com/office/drawing/2014/main" id="{9000E032-0117-B74B-826F-9456BED7E1CC}"/>
              </a:ext>
            </a:extLst>
          </p:cNvPr>
          <p:cNvSpPr/>
          <p:nvPr/>
        </p:nvSpPr>
        <p:spPr>
          <a:xfrm>
            <a:off x="7886054" y="1945884"/>
            <a:ext cx="828000" cy="324000"/>
          </a:xfrm>
          <a:prstGeom prst="roundRect">
            <a:avLst/>
          </a:prstGeom>
          <a:gradFill>
            <a:gsLst>
              <a:gs pos="200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79" name="Pentagon 67">
            <a:extLst>
              <a:ext uri="{FF2B5EF4-FFF2-40B4-BE49-F238E27FC236}">
                <a16:creationId xmlns:a16="http://schemas.microsoft.com/office/drawing/2014/main" id="{A598B0D6-D681-7847-9A35-209DDB66C313}"/>
              </a:ext>
            </a:extLst>
          </p:cNvPr>
          <p:cNvSpPr/>
          <p:nvPr/>
        </p:nvSpPr>
        <p:spPr>
          <a:xfrm>
            <a:off x="8865625" y="1952193"/>
            <a:ext cx="828000" cy="324000"/>
          </a:xfrm>
          <a:prstGeom prst="roundRect">
            <a:avLst/>
          </a:prstGeom>
          <a:gradFill>
            <a:gsLst>
              <a:gs pos="200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F</a:t>
            </a:r>
          </a:p>
        </p:txBody>
      </p:sp>
      <p:sp>
        <p:nvSpPr>
          <p:cNvPr id="80" name="Pentagon 66">
            <a:extLst>
              <a:ext uri="{FF2B5EF4-FFF2-40B4-BE49-F238E27FC236}">
                <a16:creationId xmlns:a16="http://schemas.microsoft.com/office/drawing/2014/main" id="{7B7E2CB6-9AAB-6845-B14F-DECB7F3CA65F}"/>
              </a:ext>
            </a:extLst>
          </p:cNvPr>
          <p:cNvSpPr/>
          <p:nvPr/>
        </p:nvSpPr>
        <p:spPr>
          <a:xfrm>
            <a:off x="6414888" y="4488567"/>
            <a:ext cx="828000" cy="324000"/>
          </a:xfrm>
          <a:prstGeom prst="round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M</a:t>
            </a:r>
          </a:p>
        </p:txBody>
      </p:sp>
      <p:sp>
        <p:nvSpPr>
          <p:cNvPr id="81" name="Pentagon 66">
            <a:extLst>
              <a:ext uri="{FF2B5EF4-FFF2-40B4-BE49-F238E27FC236}">
                <a16:creationId xmlns:a16="http://schemas.microsoft.com/office/drawing/2014/main" id="{D48CC6E1-6ACF-EB4C-A2BD-4FCAD597DA3A}"/>
              </a:ext>
            </a:extLst>
          </p:cNvPr>
          <p:cNvSpPr/>
          <p:nvPr/>
        </p:nvSpPr>
        <p:spPr>
          <a:xfrm>
            <a:off x="7345962" y="4237214"/>
            <a:ext cx="828000" cy="324000"/>
          </a:xfrm>
          <a:prstGeom prst="round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775E22-F31D-9D41-A37B-F12697360629}"/>
              </a:ext>
            </a:extLst>
          </p:cNvPr>
          <p:cNvGrpSpPr/>
          <p:nvPr/>
        </p:nvGrpSpPr>
        <p:grpSpPr>
          <a:xfrm flipH="1">
            <a:off x="-1286509" y="-1260973"/>
            <a:ext cx="3747338" cy="3747338"/>
            <a:chOff x="9631880" y="-1569971"/>
            <a:chExt cx="3747338" cy="3747338"/>
          </a:xfrm>
        </p:grpSpPr>
        <p:sp>
          <p:nvSpPr>
            <p:cNvPr id="45" name="Circle: Hollow 34">
              <a:extLst>
                <a:ext uri="{FF2B5EF4-FFF2-40B4-BE49-F238E27FC236}">
                  <a16:creationId xmlns:a16="http://schemas.microsoft.com/office/drawing/2014/main" id="{D7562FAB-A31F-1D47-B883-E2EDE0F0E90F}"/>
                </a:ext>
              </a:extLst>
            </p:cNvPr>
            <p:cNvSpPr/>
            <p:nvPr/>
          </p:nvSpPr>
          <p:spPr>
            <a:xfrm>
              <a:off x="9631880" y="-1569971"/>
              <a:ext cx="3747338" cy="3747338"/>
            </a:xfrm>
            <a:prstGeom prst="donut">
              <a:avLst>
                <a:gd name="adj" fmla="val 8749"/>
              </a:avLst>
            </a:prstGeom>
            <a:gradFill flip="none" rotWithShape="1">
              <a:gsLst>
                <a:gs pos="2000">
                  <a:schemeClr val="bg2">
                    <a:alpha val="21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1270000" dist="825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vi-VN" sz="900">
                <a:solidFill>
                  <a:schemeClr val="tx1"/>
                </a:solidFill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300F922-2E63-E14C-B000-05EF73DEB291}"/>
                </a:ext>
              </a:extLst>
            </p:cNvPr>
            <p:cNvGrpSpPr/>
            <p:nvPr/>
          </p:nvGrpSpPr>
          <p:grpSpPr>
            <a:xfrm>
              <a:off x="10093830" y="-1303965"/>
              <a:ext cx="3015142" cy="3015142"/>
              <a:chOff x="577953" y="535259"/>
              <a:chExt cx="5628612" cy="5628612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B4A6451B-DB02-9B44-BF6A-78F7AD8C20BC}"/>
                  </a:ext>
                </a:extLst>
              </p:cNvPr>
              <p:cNvSpPr/>
              <p:nvPr/>
            </p:nvSpPr>
            <p:spPr>
              <a:xfrm>
                <a:off x="577953" y="535259"/>
                <a:ext cx="5628612" cy="5628612"/>
              </a:xfrm>
              <a:prstGeom prst="ellipse">
                <a:avLst/>
              </a:prstGeom>
              <a:noFill/>
              <a:ln w="19050">
                <a:solidFill>
                  <a:schemeClr val="bg1">
                    <a:alpha val="8117"/>
                  </a:schemeClr>
                </a:solidFill>
              </a:ln>
              <a:effectLst>
                <a:outerShdw blurRad="660400" dist="50800" dir="5400000" sx="111000" sy="111000" algn="ctr" rotWithShape="0">
                  <a:srgbClr val="3553D3">
                    <a:alpha val="5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D2CCF5C-C44C-004A-906F-0252FB736AE3}"/>
                  </a:ext>
                </a:extLst>
              </p:cNvPr>
              <p:cNvSpPr/>
              <p:nvPr/>
            </p:nvSpPr>
            <p:spPr>
              <a:xfrm>
                <a:off x="1458475" y="1148030"/>
                <a:ext cx="4352059" cy="4352059"/>
              </a:xfrm>
              <a:prstGeom prst="ellipse">
                <a:avLst/>
              </a:prstGeom>
              <a:noFill/>
              <a:ln w="19050">
                <a:solidFill>
                  <a:schemeClr val="bg1">
                    <a:alpha val="8117"/>
                  </a:schemeClr>
                </a:solidFill>
              </a:ln>
              <a:effectLst>
                <a:outerShdw blurRad="660400" dist="50800" dir="5400000" sx="111000" sy="111000" algn="ctr" rotWithShape="0">
                  <a:srgbClr val="3553D3">
                    <a:alpha val="5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D809330D-6759-2D4F-B788-4832F2F70DD4}"/>
                  </a:ext>
                </a:extLst>
              </p:cNvPr>
              <p:cNvSpPr/>
              <p:nvPr/>
            </p:nvSpPr>
            <p:spPr>
              <a:xfrm>
                <a:off x="2079677" y="1677911"/>
                <a:ext cx="3111190" cy="3111190"/>
              </a:xfrm>
              <a:prstGeom prst="ellipse">
                <a:avLst/>
              </a:prstGeom>
              <a:noFill/>
              <a:ln w="19050">
                <a:solidFill>
                  <a:schemeClr val="bg1">
                    <a:alpha val="8117"/>
                  </a:schemeClr>
                </a:solidFill>
              </a:ln>
              <a:effectLst>
                <a:outerShdw blurRad="660400" dist="50800" dir="5400000" sx="111000" sy="111000" algn="ctr" rotWithShape="0">
                  <a:srgbClr val="3553D3">
                    <a:alpha val="5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A13EE8A0-3F12-3C42-A1AE-DFA3EC3B6492}"/>
                  </a:ext>
                </a:extLst>
              </p:cNvPr>
              <p:cNvSpPr/>
              <p:nvPr/>
            </p:nvSpPr>
            <p:spPr>
              <a:xfrm>
                <a:off x="2489193" y="2120293"/>
                <a:ext cx="2098287" cy="2098287"/>
              </a:xfrm>
              <a:prstGeom prst="ellipse">
                <a:avLst/>
              </a:prstGeom>
              <a:noFill/>
              <a:ln w="19050">
                <a:solidFill>
                  <a:schemeClr val="bg1">
                    <a:alpha val="8117"/>
                  </a:schemeClr>
                </a:solidFill>
              </a:ln>
              <a:effectLst>
                <a:outerShdw blurRad="660400" dist="50800" dir="5400000" sx="111000" sy="111000" algn="ctr" rotWithShape="0">
                  <a:srgbClr val="3553D3">
                    <a:alpha val="5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422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67" grpId="0" animBg="1"/>
      <p:bldP spid="68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6444" y="499140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MODEL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18BA989-524D-6141-A714-5F35915CF07E}"/>
              </a:ext>
            </a:extLst>
          </p:cNvPr>
          <p:cNvCxnSpPr>
            <a:cxnSpLocks/>
          </p:cNvCxnSpPr>
          <p:nvPr/>
        </p:nvCxnSpPr>
        <p:spPr>
          <a:xfrm flipH="1">
            <a:off x="0" y="5929923"/>
            <a:ext cx="12192000" cy="0"/>
          </a:xfrm>
          <a:prstGeom prst="straightConnector1">
            <a:avLst/>
          </a:prstGeom>
          <a:ln w="88900" cap="rnd">
            <a:solidFill>
              <a:schemeClr val="bg1">
                <a:lumMod val="50000"/>
              </a:schemeClr>
            </a:solidFill>
            <a:prstDash val="solid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entagon 24">
            <a:extLst>
              <a:ext uri="{FF2B5EF4-FFF2-40B4-BE49-F238E27FC236}">
                <a16:creationId xmlns:a16="http://schemas.microsoft.com/office/drawing/2014/main" id="{1838D2AB-75F2-3E4A-B2F5-33ABDE3C47D6}"/>
              </a:ext>
            </a:extLst>
          </p:cNvPr>
          <p:cNvSpPr/>
          <p:nvPr/>
        </p:nvSpPr>
        <p:spPr>
          <a:xfrm>
            <a:off x="7077473" y="4323310"/>
            <a:ext cx="2011680" cy="640080"/>
          </a:xfrm>
          <a:prstGeom prst="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31750">
            <a:solidFill>
              <a:srgbClr val="2B2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B2B40"/>
                </a:solidFill>
                <a:latin typeface="Century Gothic" panose="020B0502020202020204" pitchFamily="34" charset="0"/>
              </a:rPr>
              <a:t>WHAT</a:t>
            </a: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B6D470E5-CDB8-B54C-A435-8C2EB8C05BC8}"/>
              </a:ext>
            </a:extLst>
          </p:cNvPr>
          <p:cNvSpPr/>
          <p:nvPr/>
        </p:nvSpPr>
        <p:spPr>
          <a:xfrm>
            <a:off x="9097461" y="4323309"/>
            <a:ext cx="2011680" cy="640080"/>
          </a:xfrm>
          <a:prstGeom prst="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31750">
            <a:solidFill>
              <a:srgbClr val="2B2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B2B40"/>
                </a:solidFill>
                <a:latin typeface="Century Gothic" panose="020B0502020202020204" pitchFamily="34" charset="0"/>
              </a:rPr>
              <a:t>WHEN/WHERE</a:t>
            </a:r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97993872-92F9-7441-9F2A-6F6359C948F0}"/>
              </a:ext>
            </a:extLst>
          </p:cNvPr>
          <p:cNvSpPr/>
          <p:nvPr/>
        </p:nvSpPr>
        <p:spPr>
          <a:xfrm>
            <a:off x="5057485" y="4323309"/>
            <a:ext cx="2011680" cy="640080"/>
          </a:xfrm>
          <a:prstGeom prst="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31750">
            <a:solidFill>
              <a:srgbClr val="2B2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B2B40"/>
                </a:solidFill>
                <a:latin typeface="Century Gothic" panose="020B0502020202020204" pitchFamily="34" charset="0"/>
              </a:rPr>
              <a:t>HOW</a:t>
            </a:r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B098DF3B-D76F-0D42-8126-6DC3FA4DD6C7}"/>
              </a:ext>
            </a:extLst>
          </p:cNvPr>
          <p:cNvSpPr/>
          <p:nvPr/>
        </p:nvSpPr>
        <p:spPr>
          <a:xfrm>
            <a:off x="3037497" y="4327573"/>
            <a:ext cx="2011680" cy="640080"/>
          </a:xfrm>
          <a:prstGeom prst="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31750">
            <a:solidFill>
              <a:srgbClr val="2B2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B2B40"/>
                </a:solidFill>
                <a:latin typeface="Century Gothic" panose="020B0502020202020204" pitchFamily="34" charset="0"/>
              </a:rPr>
              <a:t>WHO</a:t>
            </a:r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D5A2A24B-11E2-194F-8205-3B0C976DC087}"/>
              </a:ext>
            </a:extLst>
          </p:cNvPr>
          <p:cNvSpPr/>
          <p:nvPr/>
        </p:nvSpPr>
        <p:spPr>
          <a:xfrm>
            <a:off x="1017509" y="4323308"/>
            <a:ext cx="2011680" cy="640080"/>
          </a:xfrm>
          <a:prstGeom prst="rect">
            <a:avLst/>
          </a:prstGeom>
          <a:gradFill>
            <a:gsLst>
              <a:gs pos="200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2700000" scaled="1"/>
          </a:gradFill>
          <a:ln w="31750">
            <a:solidFill>
              <a:srgbClr val="2B2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B2B40"/>
                </a:solidFill>
                <a:latin typeface="Century Gothic" panose="020B0502020202020204" pitchFamily="34" charset="0"/>
              </a:rPr>
              <a:t>WHY</a:t>
            </a:r>
          </a:p>
        </p:txBody>
      </p:sp>
      <p:cxnSp>
        <p:nvCxnSpPr>
          <p:cNvPr id="68" name="Straight Arrow Connector 38">
            <a:extLst>
              <a:ext uri="{FF2B5EF4-FFF2-40B4-BE49-F238E27FC236}">
                <a16:creationId xmlns:a16="http://schemas.microsoft.com/office/drawing/2014/main" id="{E6EF61CA-7313-9945-BFB0-4C0BE050E43B}"/>
              </a:ext>
            </a:extLst>
          </p:cNvPr>
          <p:cNvCxnSpPr>
            <a:cxnSpLocks/>
          </p:cNvCxnSpPr>
          <p:nvPr/>
        </p:nvCxnSpPr>
        <p:spPr>
          <a:xfrm>
            <a:off x="3045659" y="1458227"/>
            <a:ext cx="0" cy="1964496"/>
          </a:xfrm>
          <a:prstGeom prst="straightConnector1">
            <a:avLst/>
          </a:prstGeom>
          <a:ln w="19050" cap="rnd">
            <a:solidFill>
              <a:srgbClr val="525664"/>
            </a:solidFill>
            <a:prstDash val="sysDash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38">
            <a:extLst>
              <a:ext uri="{FF2B5EF4-FFF2-40B4-BE49-F238E27FC236}">
                <a16:creationId xmlns:a16="http://schemas.microsoft.com/office/drawing/2014/main" id="{36DD0A12-A4BF-6446-95FF-066918074F4A}"/>
              </a:ext>
            </a:extLst>
          </p:cNvPr>
          <p:cNvCxnSpPr>
            <a:cxnSpLocks/>
          </p:cNvCxnSpPr>
          <p:nvPr/>
        </p:nvCxnSpPr>
        <p:spPr>
          <a:xfrm>
            <a:off x="5050390" y="1458227"/>
            <a:ext cx="0" cy="1964496"/>
          </a:xfrm>
          <a:prstGeom prst="straightConnector1">
            <a:avLst/>
          </a:prstGeom>
          <a:ln w="19050" cap="rnd">
            <a:solidFill>
              <a:srgbClr val="525664"/>
            </a:solidFill>
            <a:prstDash val="sysDash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38">
            <a:extLst>
              <a:ext uri="{FF2B5EF4-FFF2-40B4-BE49-F238E27FC236}">
                <a16:creationId xmlns:a16="http://schemas.microsoft.com/office/drawing/2014/main" id="{C8740A6F-16C3-7B45-A4A8-EB5BC725357A}"/>
              </a:ext>
            </a:extLst>
          </p:cNvPr>
          <p:cNvCxnSpPr>
            <a:cxnSpLocks/>
          </p:cNvCxnSpPr>
          <p:nvPr/>
        </p:nvCxnSpPr>
        <p:spPr>
          <a:xfrm>
            <a:off x="7069716" y="1474560"/>
            <a:ext cx="0" cy="1948163"/>
          </a:xfrm>
          <a:prstGeom prst="straightConnector1">
            <a:avLst/>
          </a:prstGeom>
          <a:ln w="19050" cap="rnd">
            <a:solidFill>
              <a:srgbClr val="525664"/>
            </a:solidFill>
            <a:prstDash val="sysDash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38">
            <a:extLst>
              <a:ext uri="{FF2B5EF4-FFF2-40B4-BE49-F238E27FC236}">
                <a16:creationId xmlns:a16="http://schemas.microsoft.com/office/drawing/2014/main" id="{E24558B8-773E-CA40-A657-0F02032FCAC0}"/>
              </a:ext>
            </a:extLst>
          </p:cNvPr>
          <p:cNvCxnSpPr>
            <a:cxnSpLocks/>
          </p:cNvCxnSpPr>
          <p:nvPr/>
        </p:nvCxnSpPr>
        <p:spPr>
          <a:xfrm>
            <a:off x="9082769" y="1474560"/>
            <a:ext cx="0" cy="1948163"/>
          </a:xfrm>
          <a:prstGeom prst="straightConnector1">
            <a:avLst/>
          </a:prstGeom>
          <a:ln w="19050" cap="rnd">
            <a:solidFill>
              <a:srgbClr val="525664"/>
            </a:solidFill>
            <a:prstDash val="sysDash"/>
            <a:round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23382B7C-E5E5-C145-B98D-82B33A4B097A}"/>
              </a:ext>
            </a:extLst>
          </p:cNvPr>
          <p:cNvSpPr txBox="1"/>
          <p:nvPr/>
        </p:nvSpPr>
        <p:spPr>
          <a:xfrm>
            <a:off x="1201619" y="1889759"/>
            <a:ext cx="1682201" cy="79502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Why your organization does what it does as a driver of awareness, consideration, preference and advocacy.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E58F131-8EA2-9749-9153-69394C0CAD93}"/>
              </a:ext>
            </a:extLst>
          </p:cNvPr>
          <p:cNvSpPr txBox="1"/>
          <p:nvPr/>
        </p:nvSpPr>
        <p:spPr>
          <a:xfrm>
            <a:off x="3207537" y="1889759"/>
            <a:ext cx="1682201" cy="79502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Who your organization does what it does as a driver of awareness, consideration, preference and advocacy.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4DF3CEE-7ED1-9148-B3ED-DE7556B7C13C}"/>
              </a:ext>
            </a:extLst>
          </p:cNvPr>
          <p:cNvSpPr txBox="1"/>
          <p:nvPr/>
        </p:nvSpPr>
        <p:spPr>
          <a:xfrm>
            <a:off x="5230720" y="1889759"/>
            <a:ext cx="1682201" cy="79502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How your organization does what it does as a driver of awareness, consideration, preference and advocacy.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4D2EBFD-F776-E744-9F3B-8B3EE3EA0338}"/>
              </a:ext>
            </a:extLst>
          </p:cNvPr>
          <p:cNvSpPr txBox="1"/>
          <p:nvPr/>
        </p:nvSpPr>
        <p:spPr>
          <a:xfrm>
            <a:off x="7239915" y="1889759"/>
            <a:ext cx="1682201" cy="79502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What your organization does what it does as a driver of awareness, consideration, preference and advocacy.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5107FC-E392-0745-ACE1-1DF01EAB859E}"/>
              </a:ext>
            </a:extLst>
          </p:cNvPr>
          <p:cNvSpPr txBox="1"/>
          <p:nvPr/>
        </p:nvSpPr>
        <p:spPr>
          <a:xfrm>
            <a:off x="9229965" y="1889759"/>
            <a:ext cx="1830767" cy="79502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  <a:ea typeface="Lato Medium" panose="020F0502020204030203" pitchFamily="34" charset="0"/>
                <a:cs typeface="Poppins Medium" panose="00000600000000000000" pitchFamily="2" charset="0"/>
              </a:rPr>
              <a:t>Where/When your organization does what it does as a driver of awareness, consideration, preference and advocacy.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F58CA93-B8C7-7C4B-8F31-2C0562B86571}"/>
              </a:ext>
            </a:extLst>
          </p:cNvPr>
          <p:cNvGrpSpPr>
            <a:grpSpLocks noChangeAspect="1"/>
          </p:cNvGrpSpPr>
          <p:nvPr/>
        </p:nvGrpSpPr>
        <p:grpSpPr>
          <a:xfrm>
            <a:off x="1855242" y="5086932"/>
            <a:ext cx="348059" cy="360000"/>
            <a:chOff x="2281151" y="2761528"/>
            <a:chExt cx="1657802" cy="1714678"/>
          </a:xfrm>
          <a:solidFill>
            <a:schemeClr val="bg1">
              <a:lumMod val="50000"/>
            </a:schemeClr>
          </a:solidFill>
          <a:effectLst>
            <a:outerShdw blurRad="94654" dist="38100" dir="2700000" algn="tl" rotWithShape="0">
              <a:prstClr val="black">
                <a:alpha val="60000"/>
              </a:prstClr>
            </a:outerShdw>
          </a:effectLst>
        </p:grpSpPr>
        <p:sp>
          <p:nvSpPr>
            <p:cNvPr id="37" name="Freeform: Shape 2">
              <a:extLst>
                <a:ext uri="{FF2B5EF4-FFF2-40B4-BE49-F238E27FC236}">
                  <a16:creationId xmlns:a16="http://schemas.microsoft.com/office/drawing/2014/main" id="{74DC1B82-1B05-C246-909A-5F06DDE24348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43" name="Freeform: Shape 3">
              <a:extLst>
                <a:ext uri="{FF2B5EF4-FFF2-40B4-BE49-F238E27FC236}">
                  <a16:creationId xmlns:a16="http://schemas.microsoft.com/office/drawing/2014/main" id="{BE6D0CFD-E626-9A4B-B354-6D0ADB82C08D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970D6EA-B51F-E64F-9431-BF4ED7AAF262}"/>
              </a:ext>
            </a:extLst>
          </p:cNvPr>
          <p:cNvGrpSpPr>
            <a:grpSpLocks noChangeAspect="1"/>
          </p:cNvGrpSpPr>
          <p:nvPr/>
        </p:nvGrpSpPr>
        <p:grpSpPr>
          <a:xfrm>
            <a:off x="3888054" y="5086932"/>
            <a:ext cx="348059" cy="360000"/>
            <a:chOff x="2281151" y="2761528"/>
            <a:chExt cx="1657802" cy="1714678"/>
          </a:xfrm>
          <a:solidFill>
            <a:schemeClr val="bg1">
              <a:lumMod val="50000"/>
            </a:schemeClr>
          </a:solidFill>
          <a:effectLst>
            <a:outerShdw blurRad="94654" dist="38100" dir="2700000" algn="tl" rotWithShape="0">
              <a:prstClr val="black">
                <a:alpha val="60000"/>
              </a:prstClr>
            </a:outerShdw>
          </a:effectLst>
        </p:grpSpPr>
        <p:sp>
          <p:nvSpPr>
            <p:cNvPr id="46" name="Freeform: Shape 2">
              <a:extLst>
                <a:ext uri="{FF2B5EF4-FFF2-40B4-BE49-F238E27FC236}">
                  <a16:creationId xmlns:a16="http://schemas.microsoft.com/office/drawing/2014/main" id="{C8578F03-91AB-ED42-98C1-BF6E8BB47478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47" name="Freeform: Shape 3">
              <a:extLst>
                <a:ext uri="{FF2B5EF4-FFF2-40B4-BE49-F238E27FC236}">
                  <a16:creationId xmlns:a16="http://schemas.microsoft.com/office/drawing/2014/main" id="{E97D8FB3-CF72-B645-AE56-8664892C18EF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AFBE893-C98C-B643-BA9D-38892CACC3C4}"/>
              </a:ext>
            </a:extLst>
          </p:cNvPr>
          <p:cNvGrpSpPr>
            <a:grpSpLocks noChangeAspect="1"/>
          </p:cNvGrpSpPr>
          <p:nvPr/>
        </p:nvGrpSpPr>
        <p:grpSpPr>
          <a:xfrm>
            <a:off x="5908639" y="5086932"/>
            <a:ext cx="348059" cy="360000"/>
            <a:chOff x="2281151" y="2761528"/>
            <a:chExt cx="1657802" cy="1714678"/>
          </a:xfrm>
          <a:solidFill>
            <a:schemeClr val="bg1">
              <a:lumMod val="50000"/>
            </a:schemeClr>
          </a:solidFill>
          <a:effectLst>
            <a:outerShdw blurRad="94654" dist="38100" dir="2700000" algn="tl" rotWithShape="0">
              <a:prstClr val="black">
                <a:alpha val="60000"/>
              </a:prstClr>
            </a:outerShdw>
          </a:effectLst>
        </p:grpSpPr>
        <p:sp>
          <p:nvSpPr>
            <p:cNvPr id="50" name="Freeform: Shape 2">
              <a:extLst>
                <a:ext uri="{FF2B5EF4-FFF2-40B4-BE49-F238E27FC236}">
                  <a16:creationId xmlns:a16="http://schemas.microsoft.com/office/drawing/2014/main" id="{40F49F32-81A8-5A43-AC72-0CFEE0BD6405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51" name="Freeform: Shape 3">
              <a:extLst>
                <a:ext uri="{FF2B5EF4-FFF2-40B4-BE49-F238E27FC236}">
                  <a16:creationId xmlns:a16="http://schemas.microsoft.com/office/drawing/2014/main" id="{A598276A-266B-BB45-A418-029A73C9C0C9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E87739B-CCEC-9247-AA2B-4D06B24E2585}"/>
              </a:ext>
            </a:extLst>
          </p:cNvPr>
          <p:cNvGrpSpPr>
            <a:grpSpLocks noChangeAspect="1"/>
          </p:cNvGrpSpPr>
          <p:nvPr/>
        </p:nvGrpSpPr>
        <p:grpSpPr>
          <a:xfrm>
            <a:off x="7929224" y="5086932"/>
            <a:ext cx="348059" cy="360000"/>
            <a:chOff x="2281151" y="2761528"/>
            <a:chExt cx="1657802" cy="1714678"/>
          </a:xfrm>
          <a:solidFill>
            <a:schemeClr val="bg1">
              <a:lumMod val="50000"/>
            </a:schemeClr>
          </a:solidFill>
          <a:effectLst>
            <a:outerShdw blurRad="94654" dist="38100" dir="2700000" algn="tl" rotWithShape="0">
              <a:prstClr val="black">
                <a:alpha val="60000"/>
              </a:prstClr>
            </a:outerShdw>
          </a:effectLst>
        </p:grpSpPr>
        <p:sp>
          <p:nvSpPr>
            <p:cNvPr id="54" name="Freeform: Shape 2">
              <a:extLst>
                <a:ext uri="{FF2B5EF4-FFF2-40B4-BE49-F238E27FC236}">
                  <a16:creationId xmlns:a16="http://schemas.microsoft.com/office/drawing/2014/main" id="{70C50BF7-ACC2-9347-AFD7-46CA9323D73E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55" name="Freeform: Shape 3">
              <a:extLst>
                <a:ext uri="{FF2B5EF4-FFF2-40B4-BE49-F238E27FC236}">
                  <a16:creationId xmlns:a16="http://schemas.microsoft.com/office/drawing/2014/main" id="{38784491-48D1-B84E-BADD-29ADDC8BB0E0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923A636-495F-F54C-BC04-1BC84B8E6DC3}"/>
              </a:ext>
            </a:extLst>
          </p:cNvPr>
          <p:cNvGrpSpPr>
            <a:grpSpLocks noChangeAspect="1"/>
          </p:cNvGrpSpPr>
          <p:nvPr/>
        </p:nvGrpSpPr>
        <p:grpSpPr>
          <a:xfrm>
            <a:off x="9971320" y="5086932"/>
            <a:ext cx="348059" cy="360000"/>
            <a:chOff x="2281151" y="2761528"/>
            <a:chExt cx="1657802" cy="1714678"/>
          </a:xfrm>
          <a:solidFill>
            <a:schemeClr val="bg1">
              <a:lumMod val="50000"/>
            </a:schemeClr>
          </a:solidFill>
          <a:effectLst>
            <a:outerShdw blurRad="94654" dist="38100" dir="2700000" algn="tl" rotWithShape="0">
              <a:prstClr val="black">
                <a:alpha val="60000"/>
              </a:prstClr>
            </a:outerShdw>
          </a:effectLst>
        </p:grpSpPr>
        <p:sp>
          <p:nvSpPr>
            <p:cNvPr id="57" name="Freeform: Shape 2">
              <a:extLst>
                <a:ext uri="{FF2B5EF4-FFF2-40B4-BE49-F238E27FC236}">
                  <a16:creationId xmlns:a16="http://schemas.microsoft.com/office/drawing/2014/main" id="{AA43DE64-3831-2A43-A67D-DDB40A4A5EB6}"/>
                </a:ext>
              </a:extLst>
            </p:cNvPr>
            <p:cNvSpPr/>
            <p:nvPr/>
          </p:nvSpPr>
          <p:spPr>
            <a:xfrm>
              <a:off x="2281151" y="3555835"/>
              <a:ext cx="1657802" cy="920371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5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689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3"/>
                    <a:pt x="566119" y="1473675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79"/>
                    <a:pt x="2382832" y="1558422"/>
                    <a:pt x="2459767" y="1558422"/>
                  </a:cubicBezTo>
                  <a:cubicBezTo>
                    <a:pt x="2560422" y="1558422"/>
                    <a:pt x="2660499" y="1514744"/>
                    <a:pt x="2729051" y="1430578"/>
                  </a:cubicBezTo>
                  <a:cubicBezTo>
                    <a:pt x="2850240" y="1281909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689"/>
                  </a:lnTo>
                  <a:cubicBezTo>
                    <a:pt x="-20747" y="1056591"/>
                    <a:pt x="-43019" y="1275253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  <p:sp>
          <p:nvSpPr>
            <p:cNvPr id="58" name="Freeform: Shape 3">
              <a:extLst>
                <a:ext uri="{FF2B5EF4-FFF2-40B4-BE49-F238E27FC236}">
                  <a16:creationId xmlns:a16="http://schemas.microsoft.com/office/drawing/2014/main" id="{4D20405C-187C-5A45-AE3E-A6B426CB688B}"/>
                </a:ext>
              </a:extLst>
            </p:cNvPr>
            <p:cNvSpPr/>
            <p:nvPr/>
          </p:nvSpPr>
          <p:spPr>
            <a:xfrm>
              <a:off x="2281151" y="2761528"/>
              <a:ext cx="1657802" cy="920374"/>
            </a:xfrm>
            <a:custGeom>
              <a:avLst/>
              <a:gdLst>
                <a:gd name="connsiteX0" fmla="*/ 347165 w 2807077"/>
                <a:gd name="connsiteY0" fmla="*/ 1551769 h 1558421"/>
                <a:gd name="connsiteX1" fmla="*/ 566119 w 2807077"/>
                <a:gd name="connsiteY1" fmla="*/ 1473674 h 1558421"/>
                <a:gd name="connsiteX2" fmla="*/ 1399418 w 2807077"/>
                <a:gd name="connsiteY2" fmla="*/ 794830 h 1558421"/>
                <a:gd name="connsiteX3" fmla="*/ 2240812 w 2807077"/>
                <a:gd name="connsiteY3" fmla="*/ 1480327 h 1558421"/>
                <a:gd name="connsiteX4" fmla="*/ 2459767 w 2807077"/>
                <a:gd name="connsiteY4" fmla="*/ 1558422 h 1558421"/>
                <a:gd name="connsiteX5" fmla="*/ 2729051 w 2807077"/>
                <a:gd name="connsiteY5" fmla="*/ 1430578 h 1558421"/>
                <a:gd name="connsiteX6" fmla="*/ 2679302 w 2807077"/>
                <a:gd name="connsiteY6" fmla="*/ 942342 h 1558421"/>
                <a:gd name="connsiteX7" fmla="*/ 1618661 w 2807077"/>
                <a:gd name="connsiteY7" fmla="*/ 78095 h 1558421"/>
                <a:gd name="connsiteX8" fmla="*/ 1180175 w 2807077"/>
                <a:gd name="connsiteY8" fmla="*/ 78095 h 1558421"/>
                <a:gd name="connsiteX9" fmla="*/ 127922 w 2807077"/>
                <a:gd name="connsiteY9" fmla="*/ 935400 h 1558421"/>
                <a:gd name="connsiteX10" fmla="*/ 77883 w 2807077"/>
                <a:gd name="connsiteY10" fmla="*/ 1423925 h 1558421"/>
                <a:gd name="connsiteX11" fmla="*/ 347165 w 2807077"/>
                <a:gd name="connsiteY11" fmla="*/ 1551769 h 155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07077" h="1558421">
                  <a:moveTo>
                    <a:pt x="347165" y="1551769"/>
                  </a:moveTo>
                  <a:cubicBezTo>
                    <a:pt x="424103" y="1551769"/>
                    <a:pt x="501908" y="1526316"/>
                    <a:pt x="566119" y="1473674"/>
                  </a:cubicBezTo>
                  <a:lnTo>
                    <a:pt x="1399418" y="794830"/>
                  </a:lnTo>
                  <a:lnTo>
                    <a:pt x="2240812" y="1480327"/>
                  </a:lnTo>
                  <a:cubicBezTo>
                    <a:pt x="2305316" y="1532682"/>
                    <a:pt x="2382832" y="1558422"/>
                    <a:pt x="2459767" y="1558422"/>
                  </a:cubicBezTo>
                  <a:cubicBezTo>
                    <a:pt x="2560422" y="1558422"/>
                    <a:pt x="2660499" y="1514746"/>
                    <a:pt x="2729051" y="1430578"/>
                  </a:cubicBezTo>
                  <a:cubicBezTo>
                    <a:pt x="2850240" y="1281912"/>
                    <a:pt x="2827682" y="1063244"/>
                    <a:pt x="2679302" y="942342"/>
                  </a:cubicBezTo>
                  <a:lnTo>
                    <a:pt x="1618661" y="78095"/>
                  </a:lnTo>
                  <a:cubicBezTo>
                    <a:pt x="1491107" y="-26032"/>
                    <a:pt x="1307729" y="-26032"/>
                    <a:pt x="1180175" y="78095"/>
                  </a:cubicBezTo>
                  <a:lnTo>
                    <a:pt x="127922" y="935400"/>
                  </a:lnTo>
                  <a:cubicBezTo>
                    <a:pt x="-20747" y="1056591"/>
                    <a:pt x="-43019" y="1275256"/>
                    <a:pt x="77883" y="1423925"/>
                  </a:cubicBezTo>
                  <a:cubicBezTo>
                    <a:pt x="146722" y="1508094"/>
                    <a:pt x="246510" y="1551769"/>
                    <a:pt x="347165" y="1551769"/>
                  </a:cubicBezTo>
                  <a:close/>
                </a:path>
              </a:pathLst>
            </a:custGeom>
            <a:grpFill/>
            <a:ln w="28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d-ID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404AF5E-D188-1B4B-B623-F130A13DF70D}"/>
              </a:ext>
            </a:extLst>
          </p:cNvPr>
          <p:cNvGrpSpPr/>
          <p:nvPr/>
        </p:nvGrpSpPr>
        <p:grpSpPr>
          <a:xfrm>
            <a:off x="1062102" y="3505256"/>
            <a:ext cx="1920240" cy="640080"/>
            <a:chOff x="1062102" y="3505256"/>
            <a:chExt cx="1920240" cy="640080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8842F41-B96C-FF42-93CF-046F19C3CF4F}"/>
                </a:ext>
              </a:extLst>
            </p:cNvPr>
            <p:cNvSpPr txBox="1"/>
            <p:nvPr/>
          </p:nvSpPr>
          <p:spPr>
            <a:xfrm>
              <a:off x="1727762" y="3756796"/>
              <a:ext cx="68672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b="1" spc="40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PURPOSE</a:t>
              </a:r>
              <a:endParaRPr lang="vi-VN" sz="1200" b="1" spc="4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62" name="Pentagon 23">
              <a:extLst>
                <a:ext uri="{FF2B5EF4-FFF2-40B4-BE49-F238E27FC236}">
                  <a16:creationId xmlns:a16="http://schemas.microsoft.com/office/drawing/2014/main" id="{AF90FA04-B482-D242-8653-796B009809C2}"/>
                </a:ext>
              </a:extLst>
            </p:cNvPr>
            <p:cNvSpPr/>
            <p:nvPr/>
          </p:nvSpPr>
          <p:spPr>
            <a:xfrm>
              <a:off x="1062102" y="3505256"/>
              <a:ext cx="1920240" cy="640080"/>
            </a:xfrm>
            <a:prstGeom prst="roundRect">
              <a:avLst/>
            </a:prstGeom>
            <a:noFill/>
            <a:ln w="19050">
              <a:gradFill>
                <a:gsLst>
                  <a:gs pos="0">
                    <a:schemeClr val="accent4"/>
                  </a:gs>
                  <a:gs pos="69000">
                    <a:schemeClr val="accent6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2B2B4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1E0768D-5DF9-D54C-9BE5-73ABFC787877}"/>
              </a:ext>
            </a:extLst>
          </p:cNvPr>
          <p:cNvGrpSpPr/>
          <p:nvPr/>
        </p:nvGrpSpPr>
        <p:grpSpPr>
          <a:xfrm>
            <a:off x="3081071" y="3505256"/>
            <a:ext cx="1920240" cy="640080"/>
            <a:chOff x="3081071" y="3505256"/>
            <a:chExt cx="1920240" cy="64008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C792DE2-87DA-BD43-B256-0F4A94366FD1}"/>
                </a:ext>
              </a:extLst>
            </p:cNvPr>
            <p:cNvSpPr txBox="1"/>
            <p:nvPr/>
          </p:nvSpPr>
          <p:spPr>
            <a:xfrm>
              <a:off x="3750369" y="3756796"/>
              <a:ext cx="577402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b="1" spc="40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VALUES</a:t>
              </a:r>
              <a:endParaRPr lang="vi-VN" sz="1200" b="1" spc="4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63" name="Pentagon 23">
              <a:extLst>
                <a:ext uri="{FF2B5EF4-FFF2-40B4-BE49-F238E27FC236}">
                  <a16:creationId xmlns:a16="http://schemas.microsoft.com/office/drawing/2014/main" id="{64F6A763-3943-C241-B043-11B18037BECD}"/>
                </a:ext>
              </a:extLst>
            </p:cNvPr>
            <p:cNvSpPr/>
            <p:nvPr/>
          </p:nvSpPr>
          <p:spPr>
            <a:xfrm>
              <a:off x="3081071" y="3505256"/>
              <a:ext cx="1920240" cy="640080"/>
            </a:xfrm>
            <a:prstGeom prst="roundRect">
              <a:avLst/>
            </a:prstGeom>
            <a:noFill/>
            <a:ln w="19050">
              <a:gradFill>
                <a:gsLst>
                  <a:gs pos="0">
                    <a:schemeClr val="accent4"/>
                  </a:gs>
                  <a:gs pos="69000">
                    <a:schemeClr val="accent6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2B2B4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F22453D-AE2E-6B40-BBA2-B7AAE6885C8D}"/>
              </a:ext>
            </a:extLst>
          </p:cNvPr>
          <p:cNvGrpSpPr/>
          <p:nvPr/>
        </p:nvGrpSpPr>
        <p:grpSpPr>
          <a:xfrm>
            <a:off x="5093165" y="3508771"/>
            <a:ext cx="1920240" cy="640080"/>
            <a:chOff x="5093165" y="3508771"/>
            <a:chExt cx="1920240" cy="640080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B10D9B72-8643-114E-AC3B-32D456C09301}"/>
                </a:ext>
              </a:extLst>
            </p:cNvPr>
            <p:cNvSpPr txBox="1"/>
            <p:nvPr/>
          </p:nvSpPr>
          <p:spPr>
            <a:xfrm>
              <a:off x="5713103" y="3756796"/>
              <a:ext cx="70275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b="1" spc="40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PROCESS</a:t>
              </a:r>
              <a:endParaRPr lang="vi-VN" sz="1200" b="1" spc="4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64" name="Pentagon 23">
              <a:extLst>
                <a:ext uri="{FF2B5EF4-FFF2-40B4-BE49-F238E27FC236}">
                  <a16:creationId xmlns:a16="http://schemas.microsoft.com/office/drawing/2014/main" id="{ED38982E-4FB6-CD47-9EE5-6B8CEED6E40F}"/>
                </a:ext>
              </a:extLst>
            </p:cNvPr>
            <p:cNvSpPr/>
            <p:nvPr/>
          </p:nvSpPr>
          <p:spPr>
            <a:xfrm>
              <a:off x="5093165" y="3508771"/>
              <a:ext cx="1920240" cy="640080"/>
            </a:xfrm>
            <a:prstGeom prst="roundRect">
              <a:avLst/>
            </a:prstGeom>
            <a:noFill/>
            <a:ln w="19050">
              <a:gradFill>
                <a:gsLst>
                  <a:gs pos="0">
                    <a:schemeClr val="accent4"/>
                  </a:gs>
                  <a:gs pos="69000">
                    <a:schemeClr val="accent6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2B2B4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0A6F9C-3908-9A4E-8D7F-7A0D14621D38}"/>
              </a:ext>
            </a:extLst>
          </p:cNvPr>
          <p:cNvGrpSpPr/>
          <p:nvPr/>
        </p:nvGrpSpPr>
        <p:grpSpPr>
          <a:xfrm>
            <a:off x="7112653" y="3506227"/>
            <a:ext cx="1920240" cy="640080"/>
            <a:chOff x="7112653" y="3506227"/>
            <a:chExt cx="1920240" cy="640080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1CCF217-99E3-BC4A-8513-4308408A536D}"/>
                </a:ext>
              </a:extLst>
            </p:cNvPr>
            <p:cNvSpPr txBox="1"/>
            <p:nvPr/>
          </p:nvSpPr>
          <p:spPr>
            <a:xfrm>
              <a:off x="7350070" y="3756796"/>
              <a:ext cx="1444306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b="1" spc="40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PRODUCT/SERVICE</a:t>
              </a:r>
              <a:endParaRPr lang="vi-VN" sz="1200" b="1" spc="4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65" name="Pentagon 23">
              <a:extLst>
                <a:ext uri="{FF2B5EF4-FFF2-40B4-BE49-F238E27FC236}">
                  <a16:creationId xmlns:a16="http://schemas.microsoft.com/office/drawing/2014/main" id="{02A27708-82A5-C342-A1B7-5A04957509D2}"/>
                </a:ext>
              </a:extLst>
            </p:cNvPr>
            <p:cNvSpPr/>
            <p:nvPr/>
          </p:nvSpPr>
          <p:spPr>
            <a:xfrm>
              <a:off x="7112653" y="3506227"/>
              <a:ext cx="1920240" cy="640080"/>
            </a:xfrm>
            <a:prstGeom prst="roundRect">
              <a:avLst/>
            </a:prstGeom>
            <a:noFill/>
            <a:ln w="19050">
              <a:gradFill>
                <a:gsLst>
                  <a:gs pos="0">
                    <a:schemeClr val="accent4"/>
                  </a:gs>
                  <a:gs pos="69000">
                    <a:schemeClr val="accent6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2B2B4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524EEB1-D5E3-BA4A-9EDC-0BBA95101B34}"/>
              </a:ext>
            </a:extLst>
          </p:cNvPr>
          <p:cNvGrpSpPr/>
          <p:nvPr/>
        </p:nvGrpSpPr>
        <p:grpSpPr>
          <a:xfrm>
            <a:off x="9134417" y="3508771"/>
            <a:ext cx="1920240" cy="640080"/>
            <a:chOff x="9134417" y="3508771"/>
            <a:chExt cx="1920240" cy="64008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C13454C-4485-6D4E-8E1E-9FD890D3F611}"/>
                </a:ext>
              </a:extLst>
            </p:cNvPr>
            <p:cNvSpPr txBox="1"/>
            <p:nvPr/>
          </p:nvSpPr>
          <p:spPr>
            <a:xfrm>
              <a:off x="9446516" y="3756796"/>
              <a:ext cx="1290098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b="1" spc="40" dirty="0">
                  <a:solidFill>
                    <a:schemeClr val="bg1"/>
                  </a:solidFill>
                  <a:latin typeface="Century Gothic" panose="020B0502020202020204" pitchFamily="34" charset="0"/>
                  <a:cs typeface="Poppins" panose="00000500000000000000" pitchFamily="2" charset="0"/>
                </a:rPr>
                <a:t>INFRASTRUCTURE</a:t>
              </a:r>
              <a:endParaRPr lang="vi-VN" sz="1200" b="1" spc="4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66" name="Pentagon 23">
              <a:extLst>
                <a:ext uri="{FF2B5EF4-FFF2-40B4-BE49-F238E27FC236}">
                  <a16:creationId xmlns:a16="http://schemas.microsoft.com/office/drawing/2014/main" id="{10F15FA2-C3BF-B44C-8804-1ECE789EBA93}"/>
                </a:ext>
              </a:extLst>
            </p:cNvPr>
            <p:cNvSpPr/>
            <p:nvPr/>
          </p:nvSpPr>
          <p:spPr>
            <a:xfrm>
              <a:off x="9134417" y="3508771"/>
              <a:ext cx="1920240" cy="640080"/>
            </a:xfrm>
            <a:prstGeom prst="roundRect">
              <a:avLst/>
            </a:prstGeom>
            <a:noFill/>
            <a:ln w="19050">
              <a:gradFill>
                <a:gsLst>
                  <a:gs pos="0">
                    <a:schemeClr val="accent4"/>
                  </a:gs>
                  <a:gs pos="69000">
                    <a:schemeClr val="accent6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2B2B4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99AAF7B-4537-2E42-8763-C39AAFDC0BA2}"/>
              </a:ext>
            </a:extLst>
          </p:cNvPr>
          <p:cNvGrpSpPr/>
          <p:nvPr/>
        </p:nvGrpSpPr>
        <p:grpSpPr>
          <a:xfrm>
            <a:off x="1653584" y="5552758"/>
            <a:ext cx="756000" cy="756000"/>
            <a:chOff x="1653584" y="5552758"/>
            <a:chExt cx="756000" cy="7560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23DB668-7867-8640-8E2C-C3FBFB5D82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53584" y="5552758"/>
              <a:ext cx="756000" cy="756000"/>
            </a:xfrm>
            <a:prstGeom prst="ellipse">
              <a:avLst/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598" dirty="0">
                <a:solidFill>
                  <a:schemeClr val="bg1"/>
                </a:solidFill>
              </a:endParaRPr>
            </a:p>
          </p:txBody>
        </p:sp>
        <p:pic>
          <p:nvPicPr>
            <p:cNvPr id="12" name="Graphic 11" descr="Questions outline">
              <a:extLst>
                <a:ext uri="{FF2B5EF4-FFF2-40B4-BE49-F238E27FC236}">
                  <a16:creationId xmlns:a16="http://schemas.microsoft.com/office/drawing/2014/main" id="{56A0FC8B-ACE5-CE42-80FA-9ED113807C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9830" y="5699464"/>
              <a:ext cx="460917" cy="460917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607A0BC-BE34-2140-9EBD-8EB82961D17B}"/>
              </a:ext>
            </a:extLst>
          </p:cNvPr>
          <p:cNvGrpSpPr/>
          <p:nvPr/>
        </p:nvGrpSpPr>
        <p:grpSpPr>
          <a:xfrm>
            <a:off x="3684085" y="5566211"/>
            <a:ext cx="756000" cy="756000"/>
            <a:chOff x="3684085" y="5566211"/>
            <a:chExt cx="756000" cy="756000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CA0F4F3-A693-D844-9E4E-2156CB09BA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4085" y="5566211"/>
              <a:ext cx="756000" cy="756000"/>
            </a:xfrm>
            <a:prstGeom prst="ellipse">
              <a:avLst/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598" dirty="0">
                <a:solidFill>
                  <a:schemeClr val="bg1"/>
                </a:solidFill>
              </a:endParaRPr>
            </a:p>
          </p:txBody>
        </p:sp>
        <p:pic>
          <p:nvPicPr>
            <p:cNvPr id="14" name="Graphic 13" descr="Users outline">
              <a:extLst>
                <a:ext uri="{FF2B5EF4-FFF2-40B4-BE49-F238E27FC236}">
                  <a16:creationId xmlns:a16="http://schemas.microsoft.com/office/drawing/2014/main" id="{A778B9FE-5874-8949-BE2F-4345ADC80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823143" y="5689273"/>
              <a:ext cx="481298" cy="481298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A0D56FA-914D-9E45-BBE2-832359F1C2B8}"/>
              </a:ext>
            </a:extLst>
          </p:cNvPr>
          <p:cNvGrpSpPr/>
          <p:nvPr/>
        </p:nvGrpSpPr>
        <p:grpSpPr>
          <a:xfrm>
            <a:off x="9767350" y="5551923"/>
            <a:ext cx="756000" cy="756000"/>
            <a:chOff x="9767350" y="5551923"/>
            <a:chExt cx="756000" cy="7560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B6B0115-8BD2-9847-B36E-C4AEC0578D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67350" y="5551923"/>
              <a:ext cx="756000" cy="756000"/>
            </a:xfrm>
            <a:prstGeom prst="ellipse">
              <a:avLst/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598" dirty="0">
                <a:solidFill>
                  <a:schemeClr val="bg1"/>
                </a:solidFill>
              </a:endParaRPr>
            </a:p>
          </p:txBody>
        </p:sp>
        <p:pic>
          <p:nvPicPr>
            <p:cNvPr id="20" name="Graphic 19" descr="Barn outline">
              <a:extLst>
                <a:ext uri="{FF2B5EF4-FFF2-40B4-BE49-F238E27FC236}">
                  <a16:creationId xmlns:a16="http://schemas.microsoft.com/office/drawing/2014/main" id="{BF6548CF-86B4-7A4A-A003-5BBF6F169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904699" y="5658324"/>
              <a:ext cx="481298" cy="48129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C1308EF-4A83-E642-97EB-30CBA69BEEA4}"/>
              </a:ext>
            </a:extLst>
          </p:cNvPr>
          <p:cNvGrpSpPr/>
          <p:nvPr/>
        </p:nvGrpSpPr>
        <p:grpSpPr>
          <a:xfrm>
            <a:off x="7734563" y="5552758"/>
            <a:ext cx="756000" cy="756000"/>
            <a:chOff x="7734563" y="5552758"/>
            <a:chExt cx="756000" cy="756000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F31E51F-654D-004B-8C65-766095FD51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34563" y="5552758"/>
              <a:ext cx="756000" cy="756000"/>
            </a:xfrm>
            <a:prstGeom prst="ellipse">
              <a:avLst/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598" dirty="0">
                <a:solidFill>
                  <a:schemeClr val="bg1"/>
                </a:solidFill>
              </a:endParaRPr>
            </a:p>
          </p:txBody>
        </p:sp>
        <p:pic>
          <p:nvPicPr>
            <p:cNvPr id="18" name="Graphic 17" descr="Inventory outline">
              <a:extLst>
                <a:ext uri="{FF2B5EF4-FFF2-40B4-BE49-F238E27FC236}">
                  <a16:creationId xmlns:a16="http://schemas.microsoft.com/office/drawing/2014/main" id="{9C0B7CC5-91DF-6D42-B9D3-62BD4CC1F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884372" y="5689273"/>
              <a:ext cx="481298" cy="481298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D244E00-33F9-5244-97FE-3CD68D081123}"/>
              </a:ext>
            </a:extLst>
          </p:cNvPr>
          <p:cNvGrpSpPr/>
          <p:nvPr/>
        </p:nvGrpSpPr>
        <p:grpSpPr>
          <a:xfrm>
            <a:off x="5718000" y="5566211"/>
            <a:ext cx="756000" cy="756000"/>
            <a:chOff x="5718000" y="5566211"/>
            <a:chExt cx="756000" cy="7560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5A82303-2332-8D4D-9EA3-17BEC07873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18000" y="5566211"/>
              <a:ext cx="756000" cy="756000"/>
            </a:xfrm>
            <a:prstGeom prst="ellipse">
              <a:avLst/>
            </a:prstGeom>
            <a:gradFill>
              <a:gsLst>
                <a:gs pos="100000">
                  <a:srgbClr val="9C9AA0"/>
                </a:gs>
                <a:gs pos="17000">
                  <a:schemeClr val="bg1">
                    <a:lumMod val="95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598" dirty="0">
                <a:solidFill>
                  <a:schemeClr val="bg1"/>
                </a:solidFill>
              </a:endParaRPr>
            </a:p>
          </p:txBody>
        </p:sp>
        <p:pic>
          <p:nvPicPr>
            <p:cNvPr id="16" name="Graphic 15" descr="Blueprint outline">
              <a:extLst>
                <a:ext uri="{FF2B5EF4-FFF2-40B4-BE49-F238E27FC236}">
                  <a16:creationId xmlns:a16="http://schemas.microsoft.com/office/drawing/2014/main" id="{79F31B16-8882-AC41-A489-8D5DC77A4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855466" y="5691855"/>
              <a:ext cx="481298" cy="4812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306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6576 -0.00209 L -3.125E-6 -0.00209 " pathEditMode="relative" ptsTypes="AA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33229 0.00186 L -0.00026 0.00186 " pathEditMode="relative" ptsTypes="AA">
                                      <p:cBhvr>
                                        <p:cTn id="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6809 -0.00023 L -0.00104 -0.00023 " pathEditMode="relative" ptsTypes="AA">
                                      <p:cBhvr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332 0.00209 L -1.45833E-6 0.00209 " pathEditMode="relative" ptsTypes="AA">
                                      <p:cBhvr>
                                        <p:cTn id="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7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3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7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1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5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  <p:bldP spid="22" grpId="0" animBg="1"/>
      <p:bldP spid="23" grpId="0" animBg="1"/>
      <p:bldP spid="24" grpId="0" animBg="1"/>
      <p:bldP spid="81" grpId="0"/>
      <p:bldP spid="82" grpId="0"/>
      <p:bldP spid="83" grpId="0"/>
      <p:bldP spid="84" grpId="0"/>
      <p:bldP spid="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raphic 10">
            <a:extLst>
              <a:ext uri="{FF2B5EF4-FFF2-40B4-BE49-F238E27FC236}">
                <a16:creationId xmlns:a16="http://schemas.microsoft.com/office/drawing/2014/main" id="{EE3BC8EF-A628-5E42-81CD-44A05ED3FA39}"/>
              </a:ext>
            </a:extLst>
          </p:cNvPr>
          <p:cNvSpPr/>
          <p:nvPr/>
        </p:nvSpPr>
        <p:spPr>
          <a:xfrm>
            <a:off x="0" y="2971768"/>
            <a:ext cx="12540641" cy="1430843"/>
          </a:xfrm>
          <a:custGeom>
            <a:avLst/>
            <a:gdLst>
              <a:gd name="connsiteX0" fmla="*/ 0 w 12176633"/>
              <a:gd name="connsiteY0" fmla="*/ 1126613 h 1389311"/>
              <a:gd name="connsiteX1" fmla="*/ 3330539 w 12176633"/>
              <a:gd name="connsiteY1" fmla="*/ 463073 h 1389311"/>
              <a:gd name="connsiteX2" fmla="*/ 7756989 w 12176633"/>
              <a:gd name="connsiteY2" fmla="*/ 578658 h 1389311"/>
              <a:gd name="connsiteX3" fmla="*/ 11455685 w 12176633"/>
              <a:gd name="connsiteY3" fmla="*/ 685680 h 1389311"/>
              <a:gd name="connsiteX4" fmla="*/ 12170596 w 12176633"/>
              <a:gd name="connsiteY4" fmla="*/ 1387748 h 138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6633" h="1389311">
                <a:moveTo>
                  <a:pt x="0" y="1126613"/>
                </a:moveTo>
                <a:cubicBezTo>
                  <a:pt x="468045" y="497320"/>
                  <a:pt x="1789416" y="-516397"/>
                  <a:pt x="3330539" y="463073"/>
                </a:cubicBezTo>
                <a:cubicBezTo>
                  <a:pt x="5256944" y="1687410"/>
                  <a:pt x="6661079" y="1490489"/>
                  <a:pt x="7756989" y="578658"/>
                </a:cubicBezTo>
                <a:cubicBezTo>
                  <a:pt x="8852899" y="-333174"/>
                  <a:pt x="10638034" y="-67758"/>
                  <a:pt x="11455685" y="685680"/>
                </a:cubicBezTo>
                <a:cubicBezTo>
                  <a:pt x="12109807" y="1288431"/>
                  <a:pt x="12204843" y="1404871"/>
                  <a:pt x="12170596" y="1387748"/>
                </a:cubicBezTo>
              </a:path>
            </a:pathLst>
          </a:custGeom>
          <a:noFill/>
          <a:ln w="19050" cap="flat">
            <a:gradFill flip="none" rotWithShape="1">
              <a:gsLst>
                <a:gs pos="0">
                  <a:schemeClr val="accent2"/>
                </a:gs>
                <a:gs pos="16000">
                  <a:schemeClr val="accent3"/>
                </a:gs>
                <a:gs pos="36000">
                  <a:schemeClr val="accent4"/>
                </a:gs>
                <a:gs pos="100000">
                  <a:schemeClr val="accent1"/>
                </a:gs>
                <a:gs pos="77000">
                  <a:schemeClr val="accent6"/>
                </a:gs>
                <a:gs pos="57000">
                  <a:schemeClr val="accent5"/>
                </a:gs>
              </a:gsLst>
              <a:lin ang="0" scaled="1"/>
              <a:tileRect/>
            </a:gradFill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02282-0969-E54F-9DF8-0A0C1AE0709B}"/>
              </a:ext>
            </a:extLst>
          </p:cNvPr>
          <p:cNvSpPr txBox="1"/>
          <p:nvPr/>
        </p:nvSpPr>
        <p:spPr>
          <a:xfrm>
            <a:off x="2586444" y="684335"/>
            <a:ext cx="7019112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cs typeface="Poppins" panose="00000500000000000000" pitchFamily="2" charset="0"/>
              </a:rPr>
              <a:t>BRAND POSITIONING PROCESS</a:t>
            </a:r>
            <a:endParaRPr lang="vi-VN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095002-4DF7-244D-853E-CCA925E10F78}"/>
              </a:ext>
            </a:extLst>
          </p:cNvPr>
          <p:cNvSpPr txBox="1"/>
          <p:nvPr/>
        </p:nvSpPr>
        <p:spPr>
          <a:xfrm>
            <a:off x="239530" y="4003217"/>
            <a:ext cx="1515401" cy="59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ID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Understand all stakeholders needs and desires</a:t>
            </a:r>
          </a:p>
        </p:txBody>
      </p:sp>
      <p:sp>
        <p:nvSpPr>
          <p:cNvPr id="7" name="Graphic 10">
            <a:extLst>
              <a:ext uri="{FF2B5EF4-FFF2-40B4-BE49-F238E27FC236}">
                <a16:creationId xmlns:a16="http://schemas.microsoft.com/office/drawing/2014/main" id="{DE27C802-C240-F643-81FB-75F0455D9F04}"/>
              </a:ext>
            </a:extLst>
          </p:cNvPr>
          <p:cNvSpPr/>
          <p:nvPr/>
        </p:nvSpPr>
        <p:spPr>
          <a:xfrm>
            <a:off x="-174321" y="3030007"/>
            <a:ext cx="12540641" cy="1430843"/>
          </a:xfrm>
          <a:custGeom>
            <a:avLst/>
            <a:gdLst>
              <a:gd name="connsiteX0" fmla="*/ 0 w 12176633"/>
              <a:gd name="connsiteY0" fmla="*/ 1126613 h 1389311"/>
              <a:gd name="connsiteX1" fmla="*/ 3330539 w 12176633"/>
              <a:gd name="connsiteY1" fmla="*/ 463073 h 1389311"/>
              <a:gd name="connsiteX2" fmla="*/ 7756989 w 12176633"/>
              <a:gd name="connsiteY2" fmla="*/ 578658 h 1389311"/>
              <a:gd name="connsiteX3" fmla="*/ 11455685 w 12176633"/>
              <a:gd name="connsiteY3" fmla="*/ 685680 h 1389311"/>
              <a:gd name="connsiteX4" fmla="*/ 12170596 w 12176633"/>
              <a:gd name="connsiteY4" fmla="*/ 1387748 h 138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6633" h="1389311">
                <a:moveTo>
                  <a:pt x="0" y="1126613"/>
                </a:moveTo>
                <a:cubicBezTo>
                  <a:pt x="468045" y="497320"/>
                  <a:pt x="1789416" y="-516397"/>
                  <a:pt x="3330539" y="463073"/>
                </a:cubicBezTo>
                <a:cubicBezTo>
                  <a:pt x="5256944" y="1687410"/>
                  <a:pt x="6661079" y="1490489"/>
                  <a:pt x="7756989" y="578658"/>
                </a:cubicBezTo>
                <a:cubicBezTo>
                  <a:pt x="8852899" y="-333174"/>
                  <a:pt x="10638034" y="-67758"/>
                  <a:pt x="11455685" y="685680"/>
                </a:cubicBezTo>
                <a:cubicBezTo>
                  <a:pt x="12109807" y="1288431"/>
                  <a:pt x="12204843" y="1404871"/>
                  <a:pt x="12170596" y="1387748"/>
                </a:cubicBezTo>
              </a:path>
            </a:pathLst>
          </a:custGeom>
          <a:noFill/>
          <a:ln w="19050" cap="flat">
            <a:gradFill flip="none" rotWithShape="1">
              <a:gsLst>
                <a:gs pos="0">
                  <a:schemeClr val="accent2"/>
                </a:gs>
                <a:gs pos="16000">
                  <a:schemeClr val="accent3"/>
                </a:gs>
                <a:gs pos="36000">
                  <a:schemeClr val="accent4"/>
                </a:gs>
                <a:gs pos="100000">
                  <a:schemeClr val="accent1"/>
                </a:gs>
                <a:gs pos="77000">
                  <a:schemeClr val="accent6"/>
                </a:gs>
                <a:gs pos="57000">
                  <a:schemeClr val="accent5"/>
                </a:gs>
              </a:gsLst>
              <a:lin ang="0" scaled="1"/>
              <a:tileRect/>
            </a:gradFill>
            <a:prstDash val="solid"/>
            <a:miter/>
          </a:ln>
          <a:effectLst>
            <a:outerShdw blurRad="139700" dist="50800" dir="5400000" sx="121000" sy="121000" algn="ctr" rotWithShape="0">
              <a:schemeClr val="accent4">
                <a:alpha val="25000"/>
              </a:scheme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1F7AAF9-32F8-ED40-84E0-8664DFDD5FA4}"/>
              </a:ext>
            </a:extLst>
          </p:cNvPr>
          <p:cNvGrpSpPr/>
          <p:nvPr/>
        </p:nvGrpSpPr>
        <p:grpSpPr>
          <a:xfrm>
            <a:off x="460356" y="2672551"/>
            <a:ext cx="1079500" cy="1079500"/>
            <a:chOff x="460356" y="2672551"/>
            <a:chExt cx="1079500" cy="10795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155C8BD-A817-D948-B262-DC5944ECAF44}"/>
                </a:ext>
              </a:extLst>
            </p:cNvPr>
            <p:cNvSpPr/>
            <p:nvPr/>
          </p:nvSpPr>
          <p:spPr>
            <a:xfrm>
              <a:off x="460356" y="2672551"/>
              <a:ext cx="1079500" cy="1079500"/>
            </a:xfrm>
            <a:prstGeom prst="ellipse">
              <a:avLst/>
            </a:prstGeom>
            <a:solidFill>
              <a:schemeClr val="accent6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470D5FB-F0E7-9A45-8A94-F29063D2C92E}"/>
                </a:ext>
              </a:extLst>
            </p:cNvPr>
            <p:cNvSpPr/>
            <p:nvPr/>
          </p:nvSpPr>
          <p:spPr>
            <a:xfrm>
              <a:off x="572321" y="2787391"/>
              <a:ext cx="849819" cy="849819"/>
            </a:xfrm>
            <a:prstGeom prst="ellipse">
              <a:avLst/>
            </a:prstGeom>
            <a:gradFill flip="none" rotWithShape="1">
              <a:gsLst>
                <a:gs pos="2000">
                  <a:schemeClr val="accent4"/>
                </a:gs>
                <a:gs pos="85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80"/>
                </a:lnSpc>
              </a:pPr>
              <a:r>
                <a:rPr lang="en-US" sz="1600" b="1" dirty="0">
                  <a:latin typeface="Century Gothic" panose="020B0502020202020204" pitchFamily="34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373FF34-6892-5346-878E-3C0C5EEFF1B8}"/>
              </a:ext>
            </a:extLst>
          </p:cNvPr>
          <p:cNvGrpSpPr/>
          <p:nvPr/>
        </p:nvGrpSpPr>
        <p:grpSpPr>
          <a:xfrm>
            <a:off x="2443585" y="2904610"/>
            <a:ext cx="1079500" cy="1079500"/>
            <a:chOff x="2443585" y="2904610"/>
            <a:chExt cx="1079500" cy="10795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4E0A6F6-C332-5544-AC39-F88E94F52818}"/>
                </a:ext>
              </a:extLst>
            </p:cNvPr>
            <p:cNvSpPr/>
            <p:nvPr/>
          </p:nvSpPr>
          <p:spPr>
            <a:xfrm>
              <a:off x="2443585" y="2904610"/>
              <a:ext cx="1079500" cy="1079500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1EF08E3-A6C5-9B4C-A01D-4C591A7DD424}"/>
                </a:ext>
              </a:extLst>
            </p:cNvPr>
            <p:cNvSpPr/>
            <p:nvPr/>
          </p:nvSpPr>
          <p:spPr>
            <a:xfrm>
              <a:off x="2556796" y="3019450"/>
              <a:ext cx="849819" cy="849819"/>
            </a:xfrm>
            <a:prstGeom prst="ellipse">
              <a:avLst/>
            </a:prstGeom>
            <a:gradFill flip="none" rotWithShape="1">
              <a:gsLst>
                <a:gs pos="2000">
                  <a:schemeClr val="accent3"/>
                </a:gs>
                <a:gs pos="85000">
                  <a:schemeClr val="accent3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80"/>
                </a:lnSpc>
              </a:pPr>
              <a:r>
                <a:rPr lang="en-US" sz="1600" b="1" dirty="0">
                  <a:latin typeface="Century Gothic" panose="020B0502020202020204" pitchFamily="34" charset="0"/>
                  <a:cs typeface="Poppins SemiBold" pitchFamily="2" charset="77"/>
                </a:rPr>
                <a:t>02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BF77098-8998-8147-9D4C-DB51F718871A}"/>
              </a:ext>
            </a:extLst>
          </p:cNvPr>
          <p:cNvGrpSpPr/>
          <p:nvPr/>
        </p:nvGrpSpPr>
        <p:grpSpPr>
          <a:xfrm>
            <a:off x="4325421" y="3702906"/>
            <a:ext cx="1079500" cy="1079500"/>
            <a:chOff x="4325421" y="3702906"/>
            <a:chExt cx="1079500" cy="10795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BEE1A2B-CF48-FF42-B26A-1D4C302DD5A2}"/>
                </a:ext>
              </a:extLst>
            </p:cNvPr>
            <p:cNvSpPr/>
            <p:nvPr/>
          </p:nvSpPr>
          <p:spPr>
            <a:xfrm>
              <a:off x="4325421" y="3702906"/>
              <a:ext cx="1079500" cy="1079500"/>
            </a:xfrm>
            <a:prstGeom prst="ellipse">
              <a:avLst/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25FC387-B1FF-1548-88AD-F67B0F76D08A}"/>
                </a:ext>
              </a:extLst>
            </p:cNvPr>
            <p:cNvSpPr/>
            <p:nvPr/>
          </p:nvSpPr>
          <p:spPr>
            <a:xfrm>
              <a:off x="4440261" y="3817746"/>
              <a:ext cx="849819" cy="849819"/>
            </a:xfrm>
            <a:prstGeom prst="ellipse">
              <a:avLst/>
            </a:prstGeom>
            <a:gradFill flip="none" rotWithShape="1">
              <a:gsLst>
                <a:gs pos="2000">
                  <a:schemeClr val="accent4"/>
                </a:gs>
                <a:gs pos="85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80"/>
                </a:lnSpc>
              </a:pPr>
              <a:r>
                <a:rPr lang="en-US" sz="1600" b="1" dirty="0">
                  <a:latin typeface="Century Gothic" panose="020B0502020202020204" pitchFamily="34" charset="0"/>
                  <a:cs typeface="Poppins SemiBold" pitchFamily="2" charset="77"/>
                </a:rPr>
                <a:t>03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35ADA56-45E8-3D42-8CA0-7AB2839FA630}"/>
              </a:ext>
            </a:extLst>
          </p:cNvPr>
          <p:cNvGrpSpPr/>
          <p:nvPr/>
        </p:nvGrpSpPr>
        <p:grpSpPr>
          <a:xfrm>
            <a:off x="6410726" y="3522151"/>
            <a:ext cx="1079500" cy="1079500"/>
            <a:chOff x="6410726" y="3522151"/>
            <a:chExt cx="1079500" cy="10795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6BCA868-3EFC-704A-AD5B-5E75623EEE37}"/>
                </a:ext>
              </a:extLst>
            </p:cNvPr>
            <p:cNvSpPr/>
            <p:nvPr/>
          </p:nvSpPr>
          <p:spPr>
            <a:xfrm>
              <a:off x="6410726" y="3522151"/>
              <a:ext cx="1079500" cy="1079500"/>
            </a:xfrm>
            <a:prstGeom prst="ellipse">
              <a:avLst/>
            </a:prstGeom>
            <a:solidFill>
              <a:schemeClr val="accent5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A0DD2E1-FDC3-F544-AC82-239E9CBEFFED}"/>
                </a:ext>
              </a:extLst>
            </p:cNvPr>
            <p:cNvSpPr/>
            <p:nvPr/>
          </p:nvSpPr>
          <p:spPr>
            <a:xfrm>
              <a:off x="6525566" y="3636991"/>
              <a:ext cx="849819" cy="849819"/>
            </a:xfrm>
            <a:prstGeom prst="ellipse">
              <a:avLst/>
            </a:prstGeom>
            <a:gradFill flip="none" rotWithShape="1">
              <a:gsLst>
                <a:gs pos="2000">
                  <a:schemeClr val="accent3"/>
                </a:gs>
                <a:gs pos="85000">
                  <a:schemeClr val="accent3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80"/>
                </a:lnSpc>
              </a:pPr>
              <a:r>
                <a:rPr lang="en-US" sz="1600" b="1" dirty="0">
                  <a:latin typeface="Century Gothic" panose="020B0502020202020204" pitchFamily="34" charset="0"/>
                  <a:cs typeface="Poppins SemiBold" pitchFamily="2" charset="77"/>
                </a:rPr>
                <a:t>04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A79E108-1DBE-F744-957F-30DF71A1C702}"/>
              </a:ext>
            </a:extLst>
          </p:cNvPr>
          <p:cNvGrpSpPr/>
          <p:nvPr/>
        </p:nvGrpSpPr>
        <p:grpSpPr>
          <a:xfrm>
            <a:off x="8305789" y="2557492"/>
            <a:ext cx="1079500" cy="1079500"/>
            <a:chOff x="8305789" y="2557492"/>
            <a:chExt cx="1079500" cy="10795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00BB7F2-2774-4C4A-AE30-25CBB0B9850F}"/>
                </a:ext>
              </a:extLst>
            </p:cNvPr>
            <p:cNvSpPr/>
            <p:nvPr/>
          </p:nvSpPr>
          <p:spPr>
            <a:xfrm>
              <a:off x="8305789" y="2557492"/>
              <a:ext cx="1079500" cy="1079500"/>
            </a:xfrm>
            <a:prstGeom prst="ellipse">
              <a:avLst/>
            </a:prstGeom>
            <a:solidFill>
              <a:schemeClr val="accent6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569D83E-B0D7-6348-815D-283DF0430973}"/>
                </a:ext>
              </a:extLst>
            </p:cNvPr>
            <p:cNvSpPr/>
            <p:nvPr/>
          </p:nvSpPr>
          <p:spPr>
            <a:xfrm>
              <a:off x="8420629" y="2672332"/>
              <a:ext cx="849819" cy="849819"/>
            </a:xfrm>
            <a:prstGeom prst="ellipse">
              <a:avLst/>
            </a:prstGeom>
            <a:gradFill flip="none" rotWithShape="1">
              <a:gsLst>
                <a:gs pos="2000">
                  <a:schemeClr val="accent6"/>
                </a:gs>
                <a:gs pos="85000">
                  <a:schemeClr val="accent6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80"/>
                </a:lnSpc>
              </a:pPr>
              <a:r>
                <a:rPr lang="en-US" sz="1600" b="1" dirty="0">
                  <a:latin typeface="Century Gothic" panose="020B0502020202020204" pitchFamily="34" charset="0"/>
                  <a:cs typeface="Poppins SemiBold" pitchFamily="2" charset="77"/>
                </a:rPr>
                <a:t>05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24D9D-4E8E-194D-9601-9398F6EF77A1}"/>
              </a:ext>
            </a:extLst>
          </p:cNvPr>
          <p:cNvGrpSpPr/>
          <p:nvPr/>
        </p:nvGrpSpPr>
        <p:grpSpPr>
          <a:xfrm>
            <a:off x="10369700" y="2817745"/>
            <a:ext cx="1079500" cy="1079500"/>
            <a:chOff x="10369700" y="2817745"/>
            <a:chExt cx="1079500" cy="10795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308A792-5E6C-114F-A3F9-DBFC49CF709A}"/>
                </a:ext>
              </a:extLst>
            </p:cNvPr>
            <p:cNvSpPr/>
            <p:nvPr/>
          </p:nvSpPr>
          <p:spPr>
            <a:xfrm>
              <a:off x="10369700" y="2817745"/>
              <a:ext cx="1079500" cy="1079500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7706FF3-DF82-1B45-B4F2-1344BE492E40}"/>
                </a:ext>
              </a:extLst>
            </p:cNvPr>
            <p:cNvSpPr/>
            <p:nvPr/>
          </p:nvSpPr>
          <p:spPr>
            <a:xfrm>
              <a:off x="10484540" y="2932585"/>
              <a:ext cx="849819" cy="849819"/>
            </a:xfrm>
            <a:prstGeom prst="ellipse">
              <a:avLst/>
            </a:prstGeom>
            <a:gradFill flip="none" rotWithShape="1">
              <a:gsLst>
                <a:gs pos="2000">
                  <a:schemeClr val="accent3"/>
                </a:gs>
                <a:gs pos="85000">
                  <a:schemeClr val="accent3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80"/>
                </a:lnSpc>
              </a:pPr>
              <a:r>
                <a:rPr lang="en-US" sz="1600" b="1" dirty="0">
                  <a:latin typeface="Century Gothic" panose="020B0502020202020204" pitchFamily="34" charset="0"/>
                  <a:cs typeface="Poppins SemiBold" pitchFamily="2" charset="77"/>
                </a:rPr>
                <a:t>06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737EDD5-781F-C744-8C20-9D5250CB079A}"/>
              </a:ext>
            </a:extLst>
          </p:cNvPr>
          <p:cNvSpPr txBox="1"/>
          <p:nvPr/>
        </p:nvSpPr>
        <p:spPr>
          <a:xfrm>
            <a:off x="2141734" y="2409560"/>
            <a:ext cx="1679943" cy="188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ID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Opportunity modelling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E06C9F-6D8C-EE4A-8C1C-FD9A295FC669}"/>
              </a:ext>
            </a:extLst>
          </p:cNvPr>
          <p:cNvSpPr txBox="1"/>
          <p:nvPr/>
        </p:nvSpPr>
        <p:spPr>
          <a:xfrm>
            <a:off x="4107469" y="5088694"/>
            <a:ext cx="1515401" cy="188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ID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Brand platform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F236DB-E103-4949-879B-EC1758513144}"/>
              </a:ext>
            </a:extLst>
          </p:cNvPr>
          <p:cNvSpPr txBox="1"/>
          <p:nvPr/>
        </p:nvSpPr>
        <p:spPr>
          <a:xfrm>
            <a:off x="6182962" y="3087235"/>
            <a:ext cx="1515401" cy="188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ID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Brand identity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9AAF32-E30B-A54B-B3C1-44584E5E73D7}"/>
              </a:ext>
            </a:extLst>
          </p:cNvPr>
          <p:cNvSpPr txBox="1"/>
          <p:nvPr/>
        </p:nvSpPr>
        <p:spPr>
          <a:xfrm>
            <a:off x="8105637" y="3911465"/>
            <a:ext cx="1515401" cy="188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ID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Brand architecture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44111B-D77A-6C4B-9A57-62FB47C68756}"/>
              </a:ext>
            </a:extLst>
          </p:cNvPr>
          <p:cNvSpPr txBox="1"/>
          <p:nvPr/>
        </p:nvSpPr>
        <p:spPr>
          <a:xfrm>
            <a:off x="10006283" y="2151363"/>
            <a:ext cx="1806332" cy="393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ID" sz="1200" dirty="0">
                <a:solidFill>
                  <a:schemeClr val="bg1"/>
                </a:solidFill>
                <a:latin typeface="Century Gothic" panose="020B0502020202020204" pitchFamily="34" charset="0"/>
                <a:cs typeface="Poppins" pitchFamily="2" charset="77"/>
              </a:rPr>
              <a:t>Continuous evaluation &amp; development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3C90A9E-BA60-9C42-B7D8-D9069A3035DC}"/>
              </a:ext>
            </a:extLst>
          </p:cNvPr>
          <p:cNvSpPr/>
          <p:nvPr/>
        </p:nvSpPr>
        <p:spPr>
          <a:xfrm>
            <a:off x="4672041" y="1806879"/>
            <a:ext cx="4556868" cy="4556868"/>
          </a:xfrm>
          <a:prstGeom prst="ellipse">
            <a:avLst/>
          </a:prstGeom>
          <a:noFill/>
          <a:ln w="19050">
            <a:solidFill>
              <a:schemeClr val="bg1">
                <a:alpha val="9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93C84F4-6E53-FD46-8A9B-1F9F2E222940}"/>
              </a:ext>
            </a:extLst>
          </p:cNvPr>
          <p:cNvSpPr/>
          <p:nvPr/>
        </p:nvSpPr>
        <p:spPr>
          <a:xfrm>
            <a:off x="5188784" y="2323622"/>
            <a:ext cx="3523383" cy="3523383"/>
          </a:xfrm>
          <a:prstGeom prst="ellipse">
            <a:avLst/>
          </a:prstGeom>
          <a:noFill/>
          <a:ln w="19050">
            <a:solidFill>
              <a:schemeClr val="bg1">
                <a:alpha val="9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2F444EE-4F1D-D849-A0F1-DE9910349D55}"/>
              </a:ext>
            </a:extLst>
          </p:cNvPr>
          <p:cNvSpPr/>
          <p:nvPr/>
        </p:nvSpPr>
        <p:spPr>
          <a:xfrm>
            <a:off x="5691081" y="2825919"/>
            <a:ext cx="2518788" cy="2518788"/>
          </a:xfrm>
          <a:prstGeom prst="ellipse">
            <a:avLst/>
          </a:prstGeom>
          <a:noFill/>
          <a:ln w="19050">
            <a:solidFill>
              <a:schemeClr val="bg1">
                <a:alpha val="9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FC3485F-53B2-1543-BF86-3E3410151E79}"/>
              </a:ext>
            </a:extLst>
          </p:cNvPr>
          <p:cNvSpPr/>
          <p:nvPr/>
        </p:nvSpPr>
        <p:spPr>
          <a:xfrm>
            <a:off x="6101099" y="3235937"/>
            <a:ext cx="1698752" cy="1698752"/>
          </a:xfrm>
          <a:prstGeom prst="ellipse">
            <a:avLst/>
          </a:prstGeom>
          <a:noFill/>
          <a:ln w="19050">
            <a:solidFill>
              <a:schemeClr val="bg1">
                <a:alpha val="9000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77A30A-E863-DE40-B1F3-03D1DF3F0EFE}"/>
              </a:ext>
            </a:extLst>
          </p:cNvPr>
          <p:cNvSpPr/>
          <p:nvPr/>
        </p:nvSpPr>
        <p:spPr>
          <a:xfrm>
            <a:off x="-259471" y="1976543"/>
            <a:ext cx="2518788" cy="2518788"/>
          </a:xfrm>
          <a:prstGeom prst="ellipse">
            <a:avLst/>
          </a:prstGeom>
          <a:noFill/>
          <a:ln w="19050">
            <a:solidFill>
              <a:schemeClr val="bg1">
                <a:alpha val="14277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D1805C3-1CFA-2B4A-944F-1B1D040E7223}"/>
              </a:ext>
            </a:extLst>
          </p:cNvPr>
          <p:cNvSpPr/>
          <p:nvPr/>
        </p:nvSpPr>
        <p:spPr>
          <a:xfrm>
            <a:off x="150547" y="2386561"/>
            <a:ext cx="1698752" cy="1698752"/>
          </a:xfrm>
          <a:prstGeom prst="ellipse">
            <a:avLst/>
          </a:prstGeom>
          <a:noFill/>
          <a:ln w="19050">
            <a:solidFill>
              <a:schemeClr val="bg1">
                <a:alpha val="14277"/>
              </a:schemeClr>
            </a:solidFill>
          </a:ln>
          <a:effectLst>
            <a:outerShdw blurRad="660400" dist="50800" dir="5400000" sx="111000" sy="111000" algn="ctr" rotWithShape="0">
              <a:srgbClr val="3553D3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Circle: Hollow 35">
            <a:extLst>
              <a:ext uri="{FF2B5EF4-FFF2-40B4-BE49-F238E27FC236}">
                <a16:creationId xmlns:a16="http://schemas.microsoft.com/office/drawing/2014/main" id="{02181C0C-513E-1B4E-8A11-4AF9B9388768}"/>
              </a:ext>
            </a:extLst>
          </p:cNvPr>
          <p:cNvSpPr/>
          <p:nvPr/>
        </p:nvSpPr>
        <p:spPr>
          <a:xfrm>
            <a:off x="10462437" y="4837305"/>
            <a:ext cx="737190" cy="737190"/>
          </a:xfrm>
          <a:prstGeom prst="donut">
            <a:avLst>
              <a:gd name="adj" fmla="val 2561"/>
            </a:avLst>
          </a:prstGeom>
          <a:gradFill flip="none" rotWithShape="1">
            <a:gsLst>
              <a:gs pos="2000">
                <a:schemeClr val="bg2">
                  <a:alpha val="22000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50" name="Circle: Hollow 36">
            <a:extLst>
              <a:ext uri="{FF2B5EF4-FFF2-40B4-BE49-F238E27FC236}">
                <a16:creationId xmlns:a16="http://schemas.microsoft.com/office/drawing/2014/main" id="{92E161A8-7432-A74B-93D4-D7CE9752BD4A}"/>
              </a:ext>
            </a:extLst>
          </p:cNvPr>
          <p:cNvSpPr/>
          <p:nvPr/>
        </p:nvSpPr>
        <p:spPr>
          <a:xfrm>
            <a:off x="10843536" y="5003186"/>
            <a:ext cx="1715025" cy="1715025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19109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  <p:sp>
        <p:nvSpPr>
          <p:cNvPr id="54" name="Circle: Hollow 36">
            <a:extLst>
              <a:ext uri="{FF2B5EF4-FFF2-40B4-BE49-F238E27FC236}">
                <a16:creationId xmlns:a16="http://schemas.microsoft.com/office/drawing/2014/main" id="{1ECDD533-8E8E-0848-BCBA-DFDA91D6C870}"/>
              </a:ext>
            </a:extLst>
          </p:cNvPr>
          <p:cNvSpPr/>
          <p:nvPr/>
        </p:nvSpPr>
        <p:spPr>
          <a:xfrm>
            <a:off x="523404" y="-979725"/>
            <a:ext cx="2033392" cy="2033392"/>
          </a:xfrm>
          <a:prstGeom prst="donut">
            <a:avLst>
              <a:gd name="adj" fmla="val 12914"/>
            </a:avLst>
          </a:prstGeom>
          <a:gradFill flip="none" rotWithShape="1">
            <a:gsLst>
              <a:gs pos="2000">
                <a:schemeClr val="bg2">
                  <a:alpha val="21641"/>
                </a:schemeClr>
              </a:gs>
              <a:gs pos="100000">
                <a:schemeClr val="accent4">
                  <a:alpha val="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270000" dist="825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23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2799 0.20278 C -0.11836 0.18055 -0.10872 0.1588 -0.09531 0.13287 C -0.08203 0.10718 -0.0638 0.06968 -0.04778 0.04745 C -0.0319 0.02523 -0.01601 0.0125 -3.54167E-6 7.40741E-7 " pathEditMode="relative" rAng="0" ptsTypes="AAAA">
                                      <p:cBhvr>
                                        <p:cTn id="3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3" y="-1013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8919 0.1706 C -0.28347 0.15833 -0.27787 0.14606 -0.26966 0.12939 C -0.26159 0.11273 -0.25 0.08796 -0.24089 0.0706 C -0.23164 0.05324 -0.22383 0.03912 -0.21406 0.02546 C -0.20417 0.0118 -0.19154 -0.00162 -0.18177 -0.01181 C -0.17214 -0.02176 -0.1668 -0.02871 -0.15599 -0.03519 C -0.14518 -0.04167 -0.1293 -0.04769 -0.11719 -0.05093 C -0.10521 -0.05417 -0.09557 -0.05556 -0.08386 -0.05486 C -0.07227 -0.05417 -0.05716 -0.05162 -0.04727 -0.04699 C -0.0375 -0.04236 -0.03203 -0.03449 -0.02487 -0.02732 C -0.01745 -0.02014 -0.00326 -0.00394 -0.00326 -0.00371 C 0.00078 0.00069 0.00039 0.00046 1.45833E-6 3.33333E-6 " pathEditMode="relative" rAng="0" ptsTypes="AAAAAAAAAAAA">
                                      <p:cBhvr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66" y="-1129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44779 0.04283 C -0.43568 0.01575 -0.4237 -0.01111 -0.41354 -0.03171 C -0.40339 -0.05231 -0.39883 -0.0618 -0.38724 -0.08032 C -0.37565 -0.0993 -0.3582 -0.12824 -0.34414 -0.14421 C -0.33021 -0.16018 -0.32057 -0.16713 -0.30352 -0.17592 C -0.28633 -0.18495 -0.25925 -0.19467 -0.2418 -0.19722 C -0.22409 -0.19976 -0.2112 -0.19699 -0.1987 -0.19097 C -0.18607 -0.18495 -0.178 -0.17245 -0.16667 -0.16111 C -0.15521 -0.14976 -0.14219 -0.13611 -0.13021 -0.12314 C -0.11823 -0.10972 -0.10573 -0.09537 -0.09505 -0.08263 C -0.08425 -0.0699 -0.06511 -0.04652 -0.06511 -0.04629 C -0.05625 -0.03611 -0.05287 -0.02685 -0.04193 -0.01898 C -0.03112 -0.01111 -0.01563 -0.00532 1.25E-6 -4.44444E-6 " pathEditMode="relative" rAng="0" ptsTypes="AAAAAAAAAAAAA">
                                      <p:cBhvr>
                                        <p:cTn id="3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83" y="-1206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6164 0.06296 C -0.60468 0.0375 -0.59323 0.01227 -0.57981 -0.01158 C -0.56666 -0.03565 -0.55234 -0.06042 -0.5358 -0.08033 C -0.51953 -0.10023 -0.50013 -0.11968 -0.48177 -0.13125 C -0.46341 -0.14306 -0.44283 -0.14769 -0.42539 -0.15093 C -0.40794 -0.15417 -0.39192 -0.15579 -0.37682 -0.15093 C -0.36171 -0.14607 -0.35026 -0.13496 -0.33489 -0.12153 C -0.3194 -0.10811 -0.30351 -0.08912 -0.28398 -0.07061 C -0.26458 -0.05186 -0.23932 -0.02547 -0.2177 -0.00973 C -0.19622 0.00602 -0.17617 0.01551 -0.15481 0.02361 C -0.13333 0.03171 -0.10729 0.03727 -0.08971 0.03935 L -0.04869 0.03541 C -0.03385 0.02893 -0.01705 0.01435 -3.95833E-6 3.33333E-6 " pathEditMode="relative" rAng="0" ptsTypes="AAAAAAAAAAAAA">
                                      <p:cBhvr>
                                        <p:cTn id="3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20" y="-1085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77096 0.20833 C -0.75599 0.17199 -0.74114 0.13611 -0.72578 0.1081 C -0.71002 0.08009 -0.69922 0.06065 -0.67695 0.03935 C -0.65495 0.01806 -0.61914 -0.01018 -0.5931 -0.01898 C -0.5668 -0.02755 -0.54765 -0.02893 -0.52005 -0.0125 C -0.49232 0.0037 -0.45989 0.04931 -0.42708 0.07894 C -0.39427 0.10833 -0.35234 0.14676 -0.32318 0.16435 C -0.29375 0.18218 -0.27591 0.1838 -0.25117 0.18519 C -0.22643 0.18658 -0.20091 0.1875 -0.17487 0.17292 C -0.14896 0.15787 -0.11601 0.11783 -0.09531 0.0956 C -0.07435 0.07338 -0.06315 0.0544 -0.05 0.03935 C -0.03659 0.02454 -0.02396 0.01273 -0.01562 0.00602 C -0.00742 -0.00046 -0.00377 -0.00023 -1.25E-6 -1.11111E-6 " pathEditMode="relative" rAng="0" ptsTypes="AAAAAAAAAAAAA">
                                      <p:cBhvr>
                                        <p:cTn id="3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2" y="-1169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9444 0.1713 C -0.92578 0.13449 -0.90716 0.09792 -0.88607 0.06528 C -0.86471 0.03264 -0.8414 -0.00532 -0.81653 -0.02477 C -0.79166 -0.04444 -0.76289 -0.05301 -0.73711 -0.05231 C -0.71146 -0.05162 -0.68828 -0.03935 -0.66211 -0.02106 C -0.63607 -0.00277 -0.60573 0.03426 -0.58047 0.05741 C -0.55534 0.08056 -0.53216 0.10348 -0.51107 0.11829 C -0.48997 0.13287 -0.47682 0.14074 -0.45364 0.14561 C -0.4306 0.1507 -0.39857 0.15579 -0.37213 0.14769 C -0.34557 0.13959 -0.31823 0.1176 -0.29492 0.09676 C -0.27148 0.0757 -0.2513 0.04375 -0.23203 0.02223 C -0.21276 0.0007 -0.19805 -0.0206 -0.17903 -0.03264 C -0.16015 -0.0449 -0.13867 -0.04745 -0.11849 -0.05046 C -0.09818 -0.05324 -0.07604 -0.05532 -0.05781 -0.05046 C -0.03958 -0.04537 -0.01992 -0.02824 -0.00924 -0.02106 C 0.00143 -0.01365 0.00378 -0.01041 0.00612 -0.00717 " pathEditMode="relative" ptsTypes="AAAAAAAAAAAAAAAA">
                                      <p:cBhvr>
                                        <p:cTn id="4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0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6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8" dur="5000" fill="hold"/>
                                        <p:tgtEl>
                                          <p:spTgt spid="52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0" dur="5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2" dur="5000" fill="hold"/>
                                        <p:tgtEl>
                                          <p:spTgt spid="4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4" dur="5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6" dur="5000" fill="hold"/>
                                        <p:tgtEl>
                                          <p:spTgt spid="4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8" dur="3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" presetClass="entr" presetSubtype="4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" grpId="0"/>
      <p:bldP spid="7" grpId="0" animBg="1"/>
      <p:bldP spid="29" grpId="0"/>
      <p:bldP spid="32" grpId="0"/>
      <p:bldP spid="35" grpId="0"/>
      <p:bldP spid="38" grpId="0"/>
      <p:bldP spid="41" grpId="0"/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43" grpId="0" animBg="1"/>
      <p:bldP spid="50" grpId="0" animBg="1"/>
      <p:bldP spid="5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5250"/>
      </a:dk2>
      <a:lt2>
        <a:srgbClr val="E5DEDB"/>
      </a:lt2>
      <a:accent1>
        <a:srgbClr val="00A29C"/>
      </a:accent1>
      <a:accent2>
        <a:srgbClr val="1BC1B7"/>
      </a:accent2>
      <a:accent3>
        <a:srgbClr val="08E8DE"/>
      </a:accent3>
      <a:accent4>
        <a:srgbClr val="248FDB"/>
      </a:accent4>
      <a:accent5>
        <a:srgbClr val="00CED1"/>
      </a:accent5>
      <a:accent6>
        <a:srgbClr val="1F7EBF"/>
      </a:accent6>
      <a:hlink>
        <a:srgbClr val="008080"/>
      </a:hlink>
      <a:folHlink>
        <a:srgbClr val="00B0A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3023</TotalTime>
  <Words>1277</Words>
  <Application>Microsoft Office PowerPoint</Application>
  <PresentationFormat>Widescreen</PresentationFormat>
  <Paragraphs>327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You Exec (https://youexec.com/resources)</Manager>
  <Company>You Exec (https://youexec.com/resources)</Company>
  <LinksUpToDate>false</LinksUpToDate>
  <SharedDoc>false</SharedDoc>
  <HyperlinkBase>You Exec (https://youexec.com/resources)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Positioning Strategy</dc:title>
  <dc:subject>Brand Positioning Strategy</dc:subject>
  <dc:creator>You Exec (https://youexec.com/resources)</dc:creator>
  <cp:keywords>You Exec (https:/youexec.com/resources)</cp:keywords>
  <dc:description>You Exec (https://youexec.com/resources)</dc:description>
  <cp:lastModifiedBy>Michele Baroni</cp:lastModifiedBy>
  <cp:revision>257</cp:revision>
  <dcterms:created xsi:type="dcterms:W3CDTF">2018-04-05T16:34:23Z</dcterms:created>
  <dcterms:modified xsi:type="dcterms:W3CDTF">2024-06-19T14:00:08Z</dcterms:modified>
  <cp:category>You Exec (https://youexec.com/resources)</cp:category>
</cp:coreProperties>
</file>